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</p:sldMasterIdLst>
  <p:notesMasterIdLst>
    <p:notesMasterId r:id="rId34"/>
  </p:notesMasterIdLst>
  <p:sldIdLst>
    <p:sldId id="258" r:id="rId6"/>
    <p:sldId id="259" r:id="rId7"/>
    <p:sldId id="286" r:id="rId8"/>
    <p:sldId id="284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85" r:id="rId28"/>
    <p:sldId id="279" r:id="rId29"/>
    <p:sldId id="280" r:id="rId30"/>
    <p:sldId id="281" r:id="rId31"/>
    <p:sldId id="282" r:id="rId32"/>
    <p:sldId id="283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5B6F"/>
    <a:srgbClr val="4B748B"/>
    <a:srgbClr val="55829B"/>
    <a:srgbClr val="1F939A"/>
    <a:srgbClr val="0F2B4E"/>
    <a:srgbClr val="62B5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 autoAdjust="0"/>
    <p:restoredTop sz="86385" autoAdjust="0"/>
  </p:normalViewPr>
  <p:slideViewPr>
    <p:cSldViewPr snapToGrid="0" snapToObjects="1">
      <p:cViewPr varScale="1">
        <p:scale>
          <a:sx n="77" d="100"/>
          <a:sy n="77" d="100"/>
        </p:scale>
        <p:origin x="156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789D0D-C076-4221-B6CE-F6D177721025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2A17EC-4D04-40A7-B3A0-ABAA5973F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905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BB243-8E3B-4AC6-9701-33AFAACBCA1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8253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Again, change to OM to RPON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9614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8310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</a:rPr>
              <a:t>Right Cavernous sinus is also abnormal- </a:t>
            </a:r>
            <a:r>
              <a:rPr lang="en-US" altLang="en-US" baseline="0" dirty="0">
                <a:latin typeface="Arial" panose="020B0604020202020204" pitchFamily="34" charset="0"/>
              </a:rPr>
              <a:t> OK</a:t>
            </a:r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955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BB243-8E3B-4AC6-9701-33AFAACBCA1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3584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BB243-8E3B-4AC6-9701-33AFAACBCA1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5496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0419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BB243-8E3B-4AC6-9701-33AFAACBCA1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4135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1680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BB243-8E3B-4AC6-9701-33AFAACBCA1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788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725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8742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BB243-8E3B-4AC6-9701-33AFAACBCA1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3580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2988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8952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Pink circles are not centered on Cavernous sinuses; cavernous sinuses are lateral border of </a:t>
            </a:r>
            <a:r>
              <a:rPr lang="en-US" dirty="0" err="1"/>
              <a:t>sella</a:t>
            </a:r>
            <a:r>
              <a:rPr lang="en-US" dirty="0"/>
              <a:t>. The pink circles are centered on pre-pontine </a:t>
            </a:r>
            <a:r>
              <a:rPr lang="en-US" dirty="0" err="1"/>
              <a:t>cisternal</a:t>
            </a:r>
            <a:r>
              <a:rPr lang="en-US" dirty="0"/>
              <a:t> spaces 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BB243-8E3B-4AC6-9701-33AFAACBCA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3053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BB243-8E3B-4AC6-9701-33AFAACBCA1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479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BB243-8E3B-4AC6-9701-33AFAACBCA1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2135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Should this slide discuss sensitivity and specificity of these tests: the actual utility of calcium, ACE, lysozyme, &amp; LFTs for diagnosis of </a:t>
            </a:r>
            <a:r>
              <a:rPr lang="en-US" dirty="0" err="1"/>
              <a:t>neurosarcoid</a:t>
            </a:r>
            <a:r>
              <a:rPr lang="en-US" dirty="0"/>
              <a:t> are extremely low and would be in violation of </a:t>
            </a:r>
            <a:r>
              <a:rPr lang="en-US" dirty="0" err="1"/>
              <a:t>suttons</a:t>
            </a:r>
            <a:r>
              <a:rPr lang="en-US" dirty="0"/>
              <a:t> law. CSF ACE &amp; urine calcium is similarly low utility.</a:t>
            </a:r>
          </a:p>
          <a:p>
            <a:r>
              <a:rPr lang="en-US" dirty="0"/>
              <a:t>I agree EKG is a reasonable test because cardiac sarcoid is potentially life threatening and poorly evaluated on CXR or CT chest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 do not think that given the purpose and</a:t>
            </a:r>
            <a:r>
              <a:rPr lang="en-US" baseline="0" dirty="0"/>
              <a:t> target audience of the case, we need to do that (give % of abnormalities) .  If someone is really interested, the references would address this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BB243-8E3B-4AC6-9701-33AFAACBCA1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0427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BB243-8E3B-4AC6-9701-33AFAACBCA1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7515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BB243-8E3B-4AC6-9701-33AFAACBCA1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050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074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563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768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413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BB243-8E3B-4AC6-9701-33AFAACBCA1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3406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slide should be changed to use the newer / more accurate term – RPON -</a:t>
            </a:r>
            <a:r>
              <a:rPr lang="en-US" baseline="0" dirty="0"/>
              <a:t> OK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BB243-8E3B-4AC6-9701-33AFAACBCA1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4466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Again, change to OM to </a:t>
            </a:r>
            <a:r>
              <a:rPr lang="en-US" dirty="0" err="1"/>
              <a:t>RPONok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BB243-8E3B-4AC6-9701-33AFAACBCA1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279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6D07A79-73E8-F742-93ED-4E631E6F4B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8903" y="5829697"/>
            <a:ext cx="2570757" cy="102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006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B43EA-2692-AA4D-8E2A-F3B8A0306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27E752-78A5-9841-AA7F-13DA9822A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AAD1C5-8C9D-574D-8E5B-0DD9BA4B06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C84DD1-35AE-C042-9C45-A63BF1CEEB39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CF00D9-4C5D-6C45-8C5B-D4B23AC4F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4A8E2-4634-0845-ACD1-8A9913F53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C86733-290F-284F-A769-EF0A47507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315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50E2A9-E185-384F-AF89-63182856DF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267E1E-FB37-1D46-8AAE-968742CD64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D0789-C00C-4548-9624-40C25A7E30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C84DD1-35AE-C042-9C45-A63BF1CEEB39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448589-75C3-3147-9838-3BE263B7F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69C64-F88B-1E45-9F75-09DAB5B50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C86733-290F-284F-A769-EF0A47507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389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6D07A79-73E8-F742-93ED-4E631E6F4B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8903" y="5829697"/>
            <a:ext cx="2570757" cy="102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3006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B5E2E-3D42-5845-95CB-7A6FD38BB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01E915-E638-6549-90DF-FD86C654E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697790-D484-E14C-9687-8C2097F241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C84DD1-35AE-C042-9C45-A63BF1CEEB39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56AD5B-F34E-5E48-90E6-30D2BEB6B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CC3795-C7FD-6940-A607-B1CC7951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C86733-290F-284F-A769-EF0A47507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8561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D99BE-5837-6D47-8BDE-2BEEFA2F8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37D132-D9B8-0446-8AA6-2059F369C1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1B6436-576E-4C43-9EBE-952FDFF32D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C84DD1-35AE-C042-9C45-A63BF1CEEB39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D41B9B-C1BE-ED48-BE04-6733ADE0D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D356B6-0F5A-AF44-B639-6C06BC4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C86733-290F-284F-A769-EF0A47507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9288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AC389-5A6D-E94B-817A-0F1A6015E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72A26-61C3-1248-AF22-934EDA62F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DB9C2E-AD78-D042-A817-966E279C55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800399-8CF6-7442-8B78-07F45C1D4F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C84DD1-35AE-C042-9C45-A63BF1CEEB39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0EBDC1-19C9-394D-B478-F98FC5297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A76B8B-0482-1B4E-8AF9-A1CD603C0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C86733-290F-284F-A769-EF0A47507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5980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547C3-3DAD-734C-A80C-FF2711B25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8F4E6C-0DCA-A546-9ECF-8A111612B2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A51435-1D3C-D747-94F8-E65BC83195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19366C-E616-5A46-909C-3EBEA0992B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A56452-80F3-2C4F-82E8-60B912F023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573786-1F4B-FD4A-85AD-4F94D79BC1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C84DD1-35AE-C042-9C45-A63BF1CEEB39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FBF8D1-D293-AE42-A48E-E18AB0BB4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34D73A-4E16-7143-8429-E8A35483B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C86733-290F-284F-A769-EF0A47507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416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8CE90-90FB-D843-9364-CDE551AE6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0EAB8C-2571-2645-A309-BF902FD0CD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C84DD1-35AE-C042-9C45-A63BF1CEEB39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B89D80-3AC3-F74C-B7B9-09CF7F962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17ED0C-970C-6044-B9DE-069BA135F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C86733-290F-284F-A769-EF0A47507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2064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6DAEA4-100D-5E49-A323-41AEC76315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C84DD1-35AE-C042-9C45-A63BF1CEEB39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CD6CD9-B64B-9145-A79A-5E0025198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752BF5-49BE-BC47-89BE-67C0FA5B1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C86733-290F-284F-A769-EF0A47507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4028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BC489-72DE-BE47-AEE8-FAAA8C925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FD9F1B-DF44-A24C-AECE-92FF463662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83FEB7-0421-CF4C-A92A-571E43B66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24BB9A-EE10-6641-ACAA-C8511BE476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C84DD1-35AE-C042-9C45-A63BF1CEEB39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91A377-74EE-CD4B-B15A-5DF964F85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8E1C73-98C8-9045-AA78-EF049CB3C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C86733-290F-284F-A769-EF0A47507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26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B5E2E-3D42-5845-95CB-7A6FD38BB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 i="0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01E915-E638-6549-90DF-FD86C654E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</a:defRPr>
            </a:lvl3pPr>
            <a:lvl4pPr>
              <a:defRPr baseline="0">
                <a:latin typeface="Arial" panose="020B0604020202020204" pitchFamily="34" charset="0"/>
              </a:defRPr>
            </a:lvl4pPr>
            <a:lvl5pPr>
              <a:defRPr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697790-D484-E14C-9687-8C2097F241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C84DD1-35AE-C042-9C45-A63BF1CEEB39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56AD5B-F34E-5E48-90E6-30D2BEB6B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CC3795-C7FD-6940-A607-B1CC7951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C86733-290F-284F-A769-EF0A47507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2691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0DC57-47C1-BB45-B2DC-79CCA540A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BCD955-75C8-444D-ABD1-E060697F14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0748B4-AEC3-B949-9617-9434F518D8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DC61A1-BFF5-3D41-92DA-7217625F94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C84DD1-35AE-C042-9C45-A63BF1CEEB39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AB864B-F91B-1642-A8DD-64280F6BA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BF34D7-825F-4E4D-8DF8-A9006979E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C86733-290F-284F-A769-EF0A47507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3207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B43EA-2692-AA4D-8E2A-F3B8A0306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27E752-78A5-9841-AA7F-13DA9822A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AAD1C5-8C9D-574D-8E5B-0DD9BA4B06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C84DD1-35AE-C042-9C45-A63BF1CEEB39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CF00D9-4C5D-6C45-8C5B-D4B23AC4F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4A8E2-4634-0845-ACD1-8A9913F53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C86733-290F-284F-A769-EF0A47507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4218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50E2A9-E185-384F-AF89-63182856DF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267E1E-FB37-1D46-8AAE-968742CD64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D0789-C00C-4548-9624-40C25A7E30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C84DD1-35AE-C042-9C45-A63BF1CEEB39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448589-75C3-3147-9838-3BE263B7F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69C64-F88B-1E45-9F75-09DAB5B50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C86733-290F-284F-A769-EF0A47507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324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D99BE-5837-6D47-8BDE-2BEEFA2F8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37D132-D9B8-0446-8AA6-2059F369C1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1B6436-576E-4C43-9EBE-952FDFF32D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C84DD1-35AE-C042-9C45-A63BF1CEEB39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D41B9B-C1BE-ED48-BE04-6733ADE0D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D356B6-0F5A-AF44-B639-6C06BC4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C86733-290F-284F-A769-EF0A47507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497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AC389-5A6D-E94B-817A-0F1A6015E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72A26-61C3-1248-AF22-934EDA62F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DB9C2E-AD78-D042-A817-966E279C55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800399-8CF6-7442-8B78-07F45C1D4F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C84DD1-35AE-C042-9C45-A63BF1CEEB39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0EBDC1-19C9-394D-B478-F98FC5297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A76B8B-0482-1B4E-8AF9-A1CD603C0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C86733-290F-284F-A769-EF0A47507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717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547C3-3DAD-734C-A80C-FF2711B25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8F4E6C-0DCA-A546-9ECF-8A111612B2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A51435-1D3C-D747-94F8-E65BC83195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19366C-E616-5A46-909C-3EBEA0992B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A56452-80F3-2C4F-82E8-60B912F023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573786-1F4B-FD4A-85AD-4F94D79BC1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C84DD1-35AE-C042-9C45-A63BF1CEEB39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FBF8D1-D293-AE42-A48E-E18AB0BB4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34D73A-4E16-7143-8429-E8A35483B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C86733-290F-284F-A769-EF0A47507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37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8CE90-90FB-D843-9364-CDE551AE6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0EAB8C-2571-2645-A309-BF902FD0CD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C84DD1-35AE-C042-9C45-A63BF1CEEB39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B89D80-3AC3-F74C-B7B9-09CF7F962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17ED0C-970C-6044-B9DE-069BA135F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C86733-290F-284F-A769-EF0A47507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813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6DAEA4-100D-5E49-A323-41AEC76315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C84DD1-35AE-C042-9C45-A63BF1CEEB39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CD6CD9-B64B-9145-A79A-5E0025198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752BF5-49BE-BC47-89BE-67C0FA5B1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C86733-290F-284F-A769-EF0A47507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530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BC489-72DE-BE47-AEE8-FAAA8C925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FD9F1B-DF44-A24C-AECE-92FF463662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83FEB7-0421-CF4C-A92A-571E43B66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24BB9A-EE10-6641-ACAA-C8511BE476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C84DD1-35AE-C042-9C45-A63BF1CEEB39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91A377-74EE-CD4B-B15A-5DF964F85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8E1C73-98C8-9045-AA78-EF049CB3C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C86733-290F-284F-A769-EF0A47507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229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0DC57-47C1-BB45-B2DC-79CCA540A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BCD955-75C8-444D-ABD1-E060697F14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0748B4-AEC3-B949-9617-9434F518D8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DC61A1-BFF5-3D41-92DA-7217625F94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C84DD1-35AE-C042-9C45-A63BF1CEEB39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AB864B-F91B-1642-A8DD-64280F6BA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BF34D7-825F-4E4D-8DF8-A9006979E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C86733-290F-284F-A769-EF0A47507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211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F939A"/>
            </a:gs>
            <a:gs pos="11000">
              <a:srgbClr val="62B5BB"/>
            </a:gs>
            <a:gs pos="90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4C20BC-B0A7-0743-8FDE-66F90F896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82238C-2B35-834B-9E16-6581BC1884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90869" y="1685512"/>
            <a:ext cx="9866243" cy="38207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81372A-5854-BC42-B062-4DEFDB60D26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78903" y="5829697"/>
            <a:ext cx="2570757" cy="102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573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F939A"/>
            </a:gs>
            <a:gs pos="48000">
              <a:srgbClr val="62B5BB"/>
            </a:gs>
            <a:gs pos="100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4C20BC-B0A7-0743-8FDE-66F90F896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82238C-2B35-834B-9E16-6581BC1884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90869" y="1685512"/>
            <a:ext cx="9866243" cy="38207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81372A-5854-BC42-B062-4DEFDB60D26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78903" y="5829697"/>
            <a:ext cx="2570757" cy="102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387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FFC9C-3060-B04F-8B7E-FDFE18C0DDB8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58792" y="846317"/>
            <a:ext cx="11593902" cy="238760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Double Vision and Headache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6FB864-BBF6-694D-B073-6D507171B85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483743" y="3481268"/>
            <a:ext cx="9144000" cy="1655762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Larry Frohman, MD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Executive Vice President, NANOS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Rutgers-New Jersey Medical School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F95F5AF-F462-4255-8C0A-CA86D7A2A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73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63"/>
    </mc:Choice>
    <mc:Fallback xmlns="">
      <p:transition spd="slow" advTm="27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>
                <a:solidFill>
                  <a:srgbClr val="3B5B6F"/>
                </a:solidFill>
              </a:rPr>
              <a:t> </a:t>
            </a:r>
            <a:r>
              <a:rPr lang="en-US" altLang="en-US" b="1" dirty="0">
                <a:solidFill>
                  <a:srgbClr val="3B5B6F"/>
                </a:solidFill>
              </a:rPr>
              <a:t>MRI Without Contrast Done Overnight</a:t>
            </a:r>
            <a:br>
              <a:rPr lang="en-US" altLang="en-US" b="1" dirty="0">
                <a:solidFill>
                  <a:srgbClr val="3B5B6F"/>
                </a:solidFill>
              </a:rPr>
            </a:br>
            <a:r>
              <a:rPr lang="en-US" altLang="en-US" b="1" dirty="0">
                <a:solidFill>
                  <a:srgbClr val="3B5B6F"/>
                </a:solidFill>
              </a:rPr>
              <a:t>	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80055" y="1990312"/>
            <a:ext cx="9866243" cy="3820766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3B5B6F"/>
                </a:solidFill>
              </a:rPr>
              <a:t>Read as normal</a:t>
            </a:r>
          </a:p>
          <a:p>
            <a:r>
              <a:rPr lang="en-US" sz="3600" dirty="0">
                <a:solidFill>
                  <a:srgbClr val="3B5B6F"/>
                </a:solidFill>
              </a:rPr>
              <a:t>Is set to be discharged with diagnosis of RPON</a:t>
            </a:r>
          </a:p>
          <a:p>
            <a:pPr marL="0" indent="0">
              <a:buNone/>
            </a:pPr>
            <a:endParaRPr lang="en-US" sz="3600" dirty="0">
              <a:solidFill>
                <a:srgbClr val="3B5B6F"/>
              </a:solidFill>
            </a:endParaRPr>
          </a:p>
        </p:txBody>
      </p:sp>
      <p:sp>
        <p:nvSpPr>
          <p:cNvPr id="9219" name="Footer Placehold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endParaRPr kumimoji="0" lang="en-US" altLang="en-US" sz="1400" b="0" dirty="0">
              <a:solidFill>
                <a:srgbClr val="B552C6"/>
              </a:solidFill>
              <a:latin typeface="Arial Black" panose="020B0A04020102020204" pitchFamily="34" charset="0"/>
            </a:endParaRPr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91064871-1B06-4359-BBB2-BA0068077073}" type="slidenum">
              <a:rPr kumimoji="0" lang="en-US" altLang="en-US" sz="1400" b="0">
                <a:solidFill>
                  <a:schemeClr val="tx2"/>
                </a:solidFill>
                <a:latin typeface="Arial Black" panose="020B0A04020102020204" pitchFamily="34" charset="0"/>
              </a:rPr>
              <a:pPr>
                <a:spcBef>
                  <a:spcPct val="50000"/>
                </a:spcBef>
                <a:buClrTx/>
                <a:buFontTx/>
                <a:buNone/>
              </a:pPr>
              <a:t>10</a:t>
            </a:fld>
            <a:endParaRPr kumimoji="0" lang="en-US" altLang="en-US" sz="1400" b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63442" y="4295955"/>
            <a:ext cx="3847381" cy="1077218"/>
          </a:xfrm>
          <a:prstGeom prst="rect">
            <a:avLst/>
          </a:prstGeom>
          <a:solidFill>
            <a:schemeClr val="bg1"/>
          </a:solidFill>
          <a:ln>
            <a:solidFill>
              <a:srgbClr val="1F939A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omic Sans MS" panose="030F0702030302020204" pitchFamily="66" charset="0"/>
              </a:rPr>
              <a:t>Is this a reasonable plan?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13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60"/>
    </mc:Choice>
    <mc:Fallback xmlns="">
      <p:transition spd="slow" advTm="22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b="1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MRI with Contrast Requested </a:t>
            </a:r>
            <a:br>
              <a:rPr lang="en-US" altLang="en-US" b="1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b="1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Neuro-Ophthalmology</a:t>
            </a:r>
          </a:p>
        </p:txBody>
      </p:sp>
      <p:sp>
        <p:nvSpPr>
          <p:cNvPr id="11267" name="Footer Placehold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endParaRPr kumimoji="0" lang="en-US" altLang="en-US" sz="1400" b="0" dirty="0">
              <a:solidFill>
                <a:srgbClr val="B552C6"/>
              </a:solidFill>
              <a:latin typeface="Arial Black" panose="020B0A04020102020204" pitchFamily="34" charset="0"/>
            </a:endParaRPr>
          </a:p>
        </p:txBody>
      </p:sp>
      <p:sp>
        <p:nvSpPr>
          <p:cNvPr id="1126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20D0B8B2-DDA6-41D8-8AA0-9C7A96427C15}" type="slidenum">
              <a:rPr kumimoji="0" lang="en-US" altLang="en-US" sz="1400" b="0">
                <a:solidFill>
                  <a:schemeClr val="tx2"/>
                </a:solidFill>
                <a:latin typeface="Arial Black" panose="020B0A04020102020204" pitchFamily="34" charset="0"/>
              </a:rPr>
              <a:pPr>
                <a:spcBef>
                  <a:spcPct val="50000"/>
                </a:spcBef>
                <a:buClrTx/>
                <a:buFontTx/>
                <a:buNone/>
              </a:pPr>
              <a:t>11</a:t>
            </a:fld>
            <a:endParaRPr kumimoji="0" lang="en-US" altLang="en-US" sz="1400" b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pic>
        <p:nvPicPr>
          <p:cNvPr id="11269" name="Picture 3" descr="S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692535"/>
            <a:ext cx="6272213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" y="2295331"/>
            <a:ext cx="2866053" cy="2062103"/>
          </a:xfrm>
          <a:prstGeom prst="rect">
            <a:avLst/>
          </a:prstGeom>
          <a:solidFill>
            <a:schemeClr val="bg1"/>
          </a:solidFill>
          <a:ln>
            <a:solidFill>
              <a:srgbClr val="1F939A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omic Sans MS" panose="030F0702030302020204" pitchFamily="66" charset="0"/>
                <a:cs typeface="Arial" panose="020B0604020202020204" pitchFamily="34" charset="0"/>
              </a:rPr>
              <a:t>What abnormality do you see now?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78A93A3-E704-4F4D-ABB3-1E03610BE0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12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26"/>
    </mc:Choice>
    <mc:Fallback xmlns="">
      <p:transition spd="slow" advTm="220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028" y="365125"/>
            <a:ext cx="10515600" cy="1325563"/>
          </a:xfrm>
        </p:spPr>
        <p:txBody>
          <a:bodyPr/>
          <a:lstStyle/>
          <a:p>
            <a:pPr algn="ctr"/>
            <a:r>
              <a:rPr lang="en-US" altLang="en-US" b="1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MRI with Contrast</a:t>
            </a:r>
          </a:p>
        </p:txBody>
      </p:sp>
      <p:sp>
        <p:nvSpPr>
          <p:cNvPr id="11267" name="Footer Placehold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endParaRPr kumimoji="0" lang="en-US" altLang="en-US" sz="1400" b="0" dirty="0">
              <a:solidFill>
                <a:srgbClr val="B552C6"/>
              </a:solidFill>
              <a:latin typeface="Arial Black" panose="020B0A04020102020204" pitchFamily="34" charset="0"/>
            </a:endParaRPr>
          </a:p>
        </p:txBody>
      </p:sp>
      <p:sp>
        <p:nvSpPr>
          <p:cNvPr id="1126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20D0B8B2-DDA6-41D8-8AA0-9C7A96427C15}" type="slidenum">
              <a:rPr kumimoji="0" lang="en-US" altLang="en-US" sz="1400" b="0">
                <a:solidFill>
                  <a:schemeClr val="tx2"/>
                </a:solidFill>
                <a:latin typeface="Arial Black" panose="020B0A04020102020204" pitchFamily="34" charset="0"/>
              </a:rPr>
              <a:pPr>
                <a:spcBef>
                  <a:spcPct val="50000"/>
                </a:spcBef>
                <a:buClrTx/>
                <a:buFontTx/>
                <a:buNone/>
              </a:pPr>
              <a:t>12</a:t>
            </a:fld>
            <a:endParaRPr kumimoji="0" lang="en-US" altLang="en-US" sz="1400" b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pic>
        <p:nvPicPr>
          <p:cNvPr id="11269" name="Picture 3" descr="S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692535"/>
            <a:ext cx="6272213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5072970" y="3130615"/>
            <a:ext cx="1847792" cy="680420"/>
          </a:xfrm>
          <a:prstGeom prst="straightConnector1">
            <a:avLst/>
          </a:prstGeom>
          <a:ln w="19050">
            <a:solidFill>
              <a:srgbClr val="F90F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664679" y="3511555"/>
            <a:ext cx="2389264" cy="511964"/>
          </a:xfrm>
          <a:prstGeom prst="straightConnector1">
            <a:avLst/>
          </a:prstGeom>
          <a:ln w="19050">
            <a:solidFill>
              <a:srgbClr val="F90F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46326" y="314459"/>
            <a:ext cx="337349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Dural enhancement,</a:t>
            </a:r>
          </a:p>
          <a:p>
            <a:r>
              <a:rPr lang="en-US" sz="2400" b="1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“Dural Tail”, not easily seen without contrast, is seen on the side of  the sixth nerve palsy (pink arrows).  The cavernous sinus also enhanced (yellow arrowhead)</a:t>
            </a:r>
          </a:p>
          <a:p>
            <a:endParaRPr lang="en-US" sz="2400" b="1" dirty="0">
              <a:solidFill>
                <a:srgbClr val="3B5B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 this is not present on other side- Look for the asymmetry!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ECCC3A3-389C-4F66-AE15-5D0A778824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6787581" y="3175049"/>
            <a:ext cx="266362" cy="26026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78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87"/>
    </mc:Choice>
    <mc:Fallback xmlns="">
      <p:transition spd="slow" advTm="237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Differential Diagnosis of a Dural Tail</a:t>
            </a:r>
            <a:r>
              <a:rPr lang="en-US" b="1" baseline="30000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14265" y="1387086"/>
            <a:ext cx="5181600" cy="4351338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Meningioma -most common</a:t>
            </a:r>
          </a:p>
          <a:p>
            <a:r>
              <a:rPr lang="en-US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Lymphoma</a:t>
            </a:r>
          </a:p>
          <a:p>
            <a:r>
              <a:rPr lang="en-US" dirty="0" err="1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Chloroma</a:t>
            </a:r>
            <a:endParaRPr lang="en-US" dirty="0">
              <a:solidFill>
                <a:srgbClr val="3B5B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Cerebral metastasis</a:t>
            </a:r>
          </a:p>
          <a:p>
            <a:r>
              <a:rPr lang="en-US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Glioblastoma </a:t>
            </a:r>
          </a:p>
          <a:p>
            <a:r>
              <a:rPr lang="en-US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myeloma</a:t>
            </a:r>
          </a:p>
          <a:p>
            <a:r>
              <a:rPr lang="en-US" dirty="0" err="1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Aspergillosis</a:t>
            </a:r>
            <a:endParaRPr lang="en-US" dirty="0">
              <a:solidFill>
                <a:srgbClr val="3B5B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err="1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Chordoma</a:t>
            </a:r>
            <a:endParaRPr lang="en-US" dirty="0">
              <a:solidFill>
                <a:srgbClr val="3B5B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err="1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Schwannoma</a:t>
            </a:r>
            <a:endParaRPr lang="en-US" dirty="0">
              <a:solidFill>
                <a:srgbClr val="3B5B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172200" y="1404932"/>
            <a:ext cx="5181600" cy="4351338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Pleomorphic </a:t>
            </a:r>
            <a:r>
              <a:rPr lang="en-US" dirty="0" err="1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xanthoastrocytoma</a:t>
            </a:r>
            <a:endParaRPr lang="en-US" dirty="0">
              <a:solidFill>
                <a:srgbClr val="3B5B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err="1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Hemangiopericytoma</a:t>
            </a:r>
            <a:endParaRPr lang="en-US" dirty="0">
              <a:solidFill>
                <a:srgbClr val="3B5B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Wegener’s granulomatosis (Granulomatosis with </a:t>
            </a:r>
            <a:r>
              <a:rPr lang="en-US" dirty="0" err="1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polyangiitis</a:t>
            </a:r>
            <a:r>
              <a:rPr lang="en-US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US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Sarcoidosis</a:t>
            </a:r>
          </a:p>
          <a:p>
            <a:r>
              <a:rPr lang="en-US" dirty="0" err="1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Medulloblastoma</a:t>
            </a:r>
            <a:endParaRPr lang="en-US" dirty="0">
              <a:solidFill>
                <a:srgbClr val="3B5B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err="1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Eosinophillic</a:t>
            </a:r>
            <a:r>
              <a:rPr lang="en-US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granuloma</a:t>
            </a:r>
          </a:p>
          <a:p>
            <a:r>
              <a:rPr lang="en-US" dirty="0" err="1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Erdheim</a:t>
            </a:r>
            <a:r>
              <a:rPr lang="en-US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Chester Disease</a:t>
            </a:r>
          </a:p>
          <a:p>
            <a:endParaRPr lang="en-US" dirty="0">
              <a:solidFill>
                <a:srgbClr val="3B5B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05065" y="5896304"/>
            <a:ext cx="9060024" cy="780722"/>
          </a:xfrm>
        </p:spPr>
        <p:txBody>
          <a:bodyPr/>
          <a:lstStyle/>
          <a:p>
            <a:r>
              <a:rPr lang="en-US" sz="2000" baseline="30000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000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Sotoudeh H, </a:t>
            </a:r>
            <a:r>
              <a:rPr lang="en-US" sz="2000" dirty="0" err="1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Yazdi</a:t>
            </a:r>
            <a:r>
              <a:rPr lang="en-US" sz="2000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HR. A review on </a:t>
            </a:r>
            <a:r>
              <a:rPr lang="en-US" sz="2000" dirty="0" err="1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dural</a:t>
            </a:r>
            <a:r>
              <a:rPr lang="en-US" sz="2000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tail sign. World J </a:t>
            </a:r>
            <a:r>
              <a:rPr lang="en-US" sz="2000" dirty="0" err="1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Radiol</a:t>
            </a:r>
            <a:r>
              <a:rPr lang="en-US" sz="2000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2010;2(5):188-192. doi:10.4329/wjr.v2.i5.188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FCD7E2F-3D62-40CD-A636-042EDD7A93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63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10"/>
    </mc:Choice>
    <mc:Fallback xmlns="">
      <p:transition spd="slow" advTm="19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455" y="365125"/>
            <a:ext cx="11172497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3B5B6F"/>
                </a:solidFill>
              </a:rPr>
              <a:t>32 Year Old </a:t>
            </a:r>
            <a:r>
              <a:rPr lang="en-US" dirty="0">
                <a:solidFill>
                  <a:srgbClr val="3B5B6F"/>
                </a:solidFill>
              </a:rPr>
              <a:t>Woman</a:t>
            </a:r>
            <a:r>
              <a:rPr lang="en-US" b="1" dirty="0">
                <a:solidFill>
                  <a:srgbClr val="3B5B6F"/>
                </a:solidFill>
              </a:rPr>
              <a:t> With Diplopia and Headache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5581" y="2441274"/>
            <a:ext cx="9866243" cy="2225616"/>
          </a:xfrm>
          <a:solidFill>
            <a:schemeClr val="bg1"/>
          </a:solidFill>
          <a:ln>
            <a:solidFill>
              <a:srgbClr val="1F939A"/>
            </a:solidFill>
          </a:ln>
        </p:spPr>
        <p:txBody>
          <a:bodyPr>
            <a:normAutofit/>
          </a:bodyPr>
          <a:lstStyle/>
          <a:p>
            <a:pPr algn="ctr"/>
            <a:endParaRPr lang="en-US" sz="3600" dirty="0"/>
          </a:p>
          <a:p>
            <a:pPr marL="0" indent="0" algn="ctr">
              <a:buNone/>
            </a:pPr>
            <a:r>
              <a:rPr lang="en-US" sz="4400" b="1" dirty="0">
                <a:latin typeface="Comic Sans MS" panose="030F0702030302020204" pitchFamily="66" charset="0"/>
              </a:rPr>
              <a:t>What is your workup after you see the MRI findings?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658FC5F-C3ED-41BB-9404-3D29C6AB78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67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50"/>
    </mc:Choice>
    <mc:Fallback xmlns="">
      <p:transition spd="slow" advTm="8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304800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en-US" altLang="en-US" sz="4400" b="1" dirty="0">
                <a:solidFill>
                  <a:srgbClr val="3B5B6F"/>
                </a:solidFill>
              </a:rPr>
              <a:t>Results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367862" y="1447800"/>
            <a:ext cx="11225048" cy="4114800"/>
          </a:xfrm>
        </p:spPr>
        <p:txBody>
          <a:bodyPr>
            <a:normAutofit/>
          </a:bodyPr>
          <a:lstStyle/>
          <a:p>
            <a:pPr lvl="1"/>
            <a:r>
              <a:rPr lang="en-US" altLang="en-US" sz="3200" dirty="0">
                <a:solidFill>
                  <a:srgbClr val="3B5B6F"/>
                </a:solidFill>
              </a:rPr>
              <a:t>CXR: negative</a:t>
            </a:r>
          </a:p>
          <a:p>
            <a:pPr lvl="1"/>
            <a:r>
              <a:rPr lang="en-US" altLang="en-US" sz="3200" dirty="0">
                <a:solidFill>
                  <a:srgbClr val="3B5B6F"/>
                </a:solidFill>
              </a:rPr>
              <a:t>Angiotensin Converting Enzyme (ACE): Negative</a:t>
            </a:r>
          </a:p>
          <a:p>
            <a:pPr lvl="1"/>
            <a:r>
              <a:rPr lang="en-US" altLang="en-US" sz="3200" dirty="0">
                <a:solidFill>
                  <a:srgbClr val="3B5B6F"/>
                </a:solidFill>
              </a:rPr>
              <a:t>Lumbar Puncture</a:t>
            </a:r>
          </a:p>
          <a:p>
            <a:pPr lvl="2"/>
            <a:r>
              <a:rPr lang="en-US" altLang="en-US" sz="3200" dirty="0">
                <a:solidFill>
                  <a:srgbClr val="3B5B6F"/>
                </a:solidFill>
              </a:rPr>
              <a:t>Normal cell counts and protein</a:t>
            </a:r>
          </a:p>
          <a:p>
            <a:pPr lvl="1"/>
            <a:r>
              <a:rPr lang="en-US" altLang="en-US" sz="3200" dirty="0">
                <a:solidFill>
                  <a:srgbClr val="3B5B6F"/>
                </a:solidFill>
              </a:rPr>
              <a:t>PPD positive (but recalls she had undergone BCG vaccination)</a:t>
            </a:r>
          </a:p>
          <a:p>
            <a:pPr lvl="1"/>
            <a:r>
              <a:rPr lang="en-US" altLang="en-US" sz="3200" dirty="0" err="1">
                <a:solidFill>
                  <a:srgbClr val="3B5B6F"/>
                </a:solidFill>
              </a:rPr>
              <a:t>Anergy</a:t>
            </a:r>
            <a:r>
              <a:rPr lang="en-US" altLang="en-US" sz="3200" dirty="0">
                <a:solidFill>
                  <a:srgbClr val="3B5B6F"/>
                </a:solidFill>
              </a:rPr>
              <a:t> Panel- demonstrated </a:t>
            </a:r>
            <a:r>
              <a:rPr lang="en-US" altLang="en-US" sz="3200" dirty="0" err="1">
                <a:solidFill>
                  <a:srgbClr val="3B5B6F"/>
                </a:solidFill>
              </a:rPr>
              <a:t>anergy</a:t>
            </a:r>
            <a:r>
              <a:rPr lang="en-US" altLang="en-US" sz="3200" dirty="0">
                <a:solidFill>
                  <a:srgbClr val="3B5B6F"/>
                </a:solidFill>
              </a:rPr>
              <a:t> </a:t>
            </a:r>
          </a:p>
          <a:p>
            <a:pPr lvl="1"/>
            <a:r>
              <a:rPr lang="en-US" altLang="en-US" sz="3200" dirty="0">
                <a:solidFill>
                  <a:srgbClr val="3B5B6F"/>
                </a:solidFill>
              </a:rPr>
              <a:t>24 hour urine calcium normal</a:t>
            </a:r>
          </a:p>
        </p:txBody>
      </p:sp>
      <p:sp>
        <p:nvSpPr>
          <p:cNvPr id="17412" name="Footer Placehold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endParaRPr kumimoji="0" lang="en-US" altLang="en-US" sz="1400" b="0" dirty="0">
              <a:solidFill>
                <a:srgbClr val="B552C6"/>
              </a:solidFill>
              <a:latin typeface="Arial Black" panose="020B0A04020102020204" pitchFamily="34" charset="0"/>
            </a:endParaRPr>
          </a:p>
        </p:txBody>
      </p:sp>
      <p:sp>
        <p:nvSpPr>
          <p:cNvPr id="1741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01DC0668-2F25-40AB-A669-73EF12B0188D}" type="slidenum">
              <a:rPr kumimoji="0" lang="en-US" altLang="en-US" sz="1400" b="0">
                <a:solidFill>
                  <a:schemeClr val="tx2"/>
                </a:solidFill>
                <a:latin typeface="Arial Black" panose="020B0A04020102020204" pitchFamily="34" charset="0"/>
              </a:rPr>
              <a:pPr>
                <a:spcBef>
                  <a:spcPct val="50000"/>
                </a:spcBef>
                <a:buClrTx/>
                <a:buFontTx/>
                <a:buNone/>
              </a:pPr>
              <a:t>15</a:t>
            </a:fld>
            <a:endParaRPr kumimoji="0" lang="en-US" altLang="en-US" sz="1400" b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1B198CB-2C41-4AA7-AED7-5FE6E7FC88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17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56"/>
    </mc:Choice>
    <mc:Fallback xmlns="">
      <p:transition spd="slow" advTm="37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3B5B6F"/>
                </a:solidFill>
              </a:rPr>
              <a:t>What Else Might be Helpful and Less Invasive than a Biopsy of Meningeal Lesion?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2878" y="2662974"/>
            <a:ext cx="9866243" cy="3820766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rgbClr val="3B5B6F"/>
                </a:solidFill>
              </a:rPr>
              <a:t>Gallium or PET-CT Scan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B077806-6071-4D30-80B0-B6FE95DB7F5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250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27"/>
    </mc:Choice>
    <mc:Fallback xmlns="">
      <p:transition spd="slow" advTm="216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b="1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Gallium Scan Performed</a:t>
            </a:r>
          </a:p>
        </p:txBody>
      </p:sp>
      <p:sp>
        <p:nvSpPr>
          <p:cNvPr id="19459" name="Footer Placeholder 7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endParaRPr kumimoji="0" lang="en-US" altLang="en-US" sz="1400" b="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1946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A10C732B-55F2-49BA-B9C1-F17FA4D5AC93}" type="slidenum">
              <a:rPr kumimoji="0" lang="en-US" altLang="en-US" sz="1400" b="0">
                <a:solidFill>
                  <a:schemeClr val="tx2"/>
                </a:solidFill>
                <a:latin typeface="Arial Black" panose="020B0A04020102020204" pitchFamily="34" charset="0"/>
              </a:rPr>
              <a:pPr>
                <a:spcBef>
                  <a:spcPct val="50000"/>
                </a:spcBef>
                <a:buClrTx/>
                <a:buFontTx/>
                <a:buNone/>
              </a:pPr>
              <a:t>17</a:t>
            </a:fld>
            <a:endParaRPr kumimoji="0" lang="en-US" altLang="en-US" sz="1400" b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pic>
        <p:nvPicPr>
          <p:cNvPr id="19461" name="Picture 2" descr="S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669" y="1509712"/>
            <a:ext cx="3657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AutoShape 4"/>
          <p:cNvSpPr>
            <a:spLocks noChangeArrowheads="1"/>
          </p:cNvSpPr>
          <p:nvPr/>
        </p:nvSpPr>
        <p:spPr bwMode="auto">
          <a:xfrm>
            <a:off x="4908331" y="3794919"/>
            <a:ext cx="1644869" cy="152400"/>
          </a:xfrm>
          <a:prstGeom prst="notchedRightArrow">
            <a:avLst>
              <a:gd name="adj1" fmla="val 50000"/>
              <a:gd name="adj2" fmla="val 150000"/>
            </a:avLst>
          </a:prstGeom>
          <a:solidFill>
            <a:srgbClr val="F90F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kumimoji="0" lang="en-US" altLang="en-US" sz="4000">
              <a:latin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27234" y="2593846"/>
            <a:ext cx="33554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Sole abnormality in whole body gallium scan is this right axillary lymph node.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A575CBB-DBA1-47ED-A610-6734B58D8F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2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38"/>
    </mc:Choice>
    <mc:Fallback xmlns="">
      <p:transition spd="slow" advTm="23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3B5B6F"/>
                </a:solidFill>
              </a:rPr>
              <a:t>Clinical Course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2878" y="1705055"/>
            <a:ext cx="9866243" cy="3820766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3B5B6F"/>
                </a:solidFill>
              </a:rPr>
              <a:t>Patient was unaware of lymph node</a:t>
            </a:r>
          </a:p>
          <a:p>
            <a:r>
              <a:rPr lang="en-US" sz="3600" dirty="0">
                <a:solidFill>
                  <a:srgbClr val="3B5B6F"/>
                </a:solidFill>
              </a:rPr>
              <a:t>It was biopsied</a:t>
            </a:r>
          </a:p>
          <a:p>
            <a:r>
              <a:rPr lang="en-US" sz="3600" dirty="0">
                <a:solidFill>
                  <a:srgbClr val="3B5B6F"/>
                </a:solidFill>
              </a:rPr>
              <a:t>Pathology – consistent with sarcoidosis</a:t>
            </a:r>
          </a:p>
          <a:p>
            <a:r>
              <a:rPr lang="en-US" sz="3600" dirty="0">
                <a:solidFill>
                  <a:srgbClr val="3B5B6F"/>
                </a:solidFill>
              </a:rPr>
              <a:t>She had no other involvement, including no evidence of ocular sarcoidosis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A329C9F-58F2-453F-B291-8FCCF8A1B7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19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15"/>
    </mc:Choice>
    <mc:Fallback xmlns="">
      <p:transition spd="slow" advTm="20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434860" y="876300"/>
            <a:ext cx="8839200" cy="1143000"/>
          </a:xfrm>
        </p:spPr>
        <p:txBody>
          <a:bodyPr>
            <a:normAutofit/>
          </a:bodyPr>
          <a:lstStyle/>
          <a:p>
            <a:pPr algn="ctr"/>
            <a:r>
              <a:rPr lang="en-US" altLang="en-US" b="1" dirty="0">
                <a:solidFill>
                  <a:srgbClr val="3B5B6F"/>
                </a:solidFill>
              </a:rPr>
              <a:t>Treatment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2133600" y="2743200"/>
            <a:ext cx="7772400" cy="4114800"/>
          </a:xfrm>
        </p:spPr>
        <p:txBody>
          <a:bodyPr>
            <a:normAutofit/>
          </a:bodyPr>
          <a:lstStyle/>
          <a:p>
            <a:pPr lvl="1"/>
            <a:r>
              <a:rPr lang="en-US" altLang="en-US" sz="3200" dirty="0">
                <a:solidFill>
                  <a:srgbClr val="3B5B6F"/>
                </a:solidFill>
                <a:cs typeface="Arial" panose="020B0604020202020204" pitchFamily="34" charset="0"/>
              </a:rPr>
              <a:t>Placed on prednisone, one mg/kg/day</a:t>
            </a:r>
          </a:p>
          <a:p>
            <a:pPr lvl="1"/>
            <a:r>
              <a:rPr lang="en-US" altLang="en-US" sz="3200" dirty="0">
                <a:solidFill>
                  <a:srgbClr val="3B5B6F"/>
                </a:solidFill>
                <a:cs typeface="Arial" panose="020B0604020202020204" pitchFamily="34" charset="0"/>
              </a:rPr>
              <a:t>Alleviated pain within hours</a:t>
            </a:r>
          </a:p>
          <a:p>
            <a:pPr lvl="1"/>
            <a:r>
              <a:rPr lang="en-US" altLang="en-US" sz="3200" dirty="0">
                <a:solidFill>
                  <a:srgbClr val="3B5B6F"/>
                </a:solidFill>
                <a:cs typeface="Arial" panose="020B0604020202020204" pitchFamily="34" charset="0"/>
              </a:rPr>
              <a:t>Diplopia resolves in days</a:t>
            </a:r>
          </a:p>
        </p:txBody>
      </p:sp>
      <p:sp>
        <p:nvSpPr>
          <p:cNvPr id="23556" name="Footer Placehold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endParaRPr kumimoji="0" lang="en-US" altLang="en-US" sz="1400" b="0" dirty="0">
              <a:solidFill>
                <a:srgbClr val="B552C6"/>
              </a:solidFill>
              <a:latin typeface="Arial Black" panose="020B0A04020102020204" pitchFamily="34" charset="0"/>
            </a:endParaRPr>
          </a:p>
        </p:txBody>
      </p:sp>
      <p:sp>
        <p:nvSpPr>
          <p:cNvPr id="2355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C6829E28-9100-4182-A3F6-8D898E1E1A47}" type="slidenum">
              <a:rPr kumimoji="0" lang="en-US" altLang="en-US" sz="1400" b="0">
                <a:solidFill>
                  <a:schemeClr val="tx2"/>
                </a:solidFill>
                <a:latin typeface="Arial Black" panose="020B0A04020102020204" pitchFamily="34" charset="0"/>
              </a:rPr>
              <a:pPr>
                <a:spcBef>
                  <a:spcPct val="50000"/>
                </a:spcBef>
                <a:buClrTx/>
                <a:buFontTx/>
                <a:buNone/>
              </a:pPr>
              <a:t>19</a:t>
            </a:fld>
            <a:endParaRPr kumimoji="0" lang="en-US" altLang="en-US" sz="1400" b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2ADAB27-1FBC-4675-8B8B-F10848CA0B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33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42"/>
    </mc:Choice>
    <mc:Fallback xmlns="">
      <p:transition spd="slow" advTm="15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261257" y="505858"/>
            <a:ext cx="11684000" cy="928837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32-Year-Old Woman </a:t>
            </a:r>
            <a:r>
              <a:rPr lang="en-US" sz="3600" dirty="0">
                <a:solidFill>
                  <a:srgbClr val="3B5B6F"/>
                </a:solidFill>
                <a:cs typeface="Arial" panose="020B0604020202020204" pitchFamily="34" charset="0"/>
              </a:rPr>
              <a:t>w</a:t>
            </a:r>
            <a:r>
              <a:rPr lang="en-US" sz="3600" b="1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ith Diplopia and Headache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1409246" y="1780143"/>
            <a:ext cx="9727578" cy="457199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3600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Presents to neurology with</a:t>
            </a:r>
            <a:r>
              <a:rPr lang="en-US" altLang="en-US" sz="3600" dirty="0">
                <a:solidFill>
                  <a:srgbClr val="3B5B6F"/>
                </a:solidFill>
                <a:cs typeface="Arial" panose="020B0604020202020204" pitchFamily="34" charset="0"/>
              </a:rPr>
              <a:t> two</a:t>
            </a:r>
            <a:r>
              <a:rPr lang="en-US" altLang="en-US" sz="3600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weeks of headache and double vision</a:t>
            </a:r>
          </a:p>
        </p:txBody>
      </p:sp>
      <p:sp>
        <p:nvSpPr>
          <p:cNvPr id="5124" name="Footer Placehold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endParaRPr kumimoji="0" lang="en-US" altLang="en-US" sz="1400" b="0" dirty="0">
              <a:solidFill>
                <a:srgbClr val="B552C6"/>
              </a:solidFill>
              <a:latin typeface="Arial Black" panose="020B0A04020102020204" pitchFamily="34" charset="0"/>
            </a:endParaRPr>
          </a:p>
        </p:txBody>
      </p:sp>
      <p:sp>
        <p:nvSpPr>
          <p:cNvPr id="512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12E5B43D-5B81-467C-9E3B-839DE5489241}" type="slidenum">
              <a:rPr kumimoji="0" lang="en-US" altLang="en-US" sz="1400" b="0">
                <a:solidFill>
                  <a:schemeClr val="tx2"/>
                </a:solidFill>
                <a:latin typeface="Arial Black" panose="020B0A04020102020204" pitchFamily="34" charset="0"/>
              </a:rPr>
              <a:pPr>
                <a:spcBef>
                  <a:spcPct val="50000"/>
                </a:spcBef>
                <a:buClrTx/>
                <a:buFontTx/>
                <a:buNone/>
              </a:pPr>
              <a:t>2</a:t>
            </a:fld>
            <a:endParaRPr kumimoji="0" lang="en-US" altLang="en-US" sz="1400" b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3EE26F1-52AD-4C7F-8117-4E3292149D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88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95"/>
    </mc:Choice>
    <mc:Fallback xmlns="">
      <p:transition spd="slow" advTm="10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3B5B6F"/>
                </a:solidFill>
              </a:rPr>
              <a:t>Gallium and PET-CT Scans in Sarcoid Workup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0869" y="2208362"/>
            <a:ext cx="9866243" cy="3297916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3B5B6F"/>
                </a:solidFill>
              </a:rPr>
              <a:t>Allow for Application of Sutton’s Law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815534" y="3899140"/>
            <a:ext cx="2208362" cy="1200329"/>
          </a:xfrm>
          <a:prstGeom prst="rect">
            <a:avLst/>
          </a:prstGeom>
          <a:solidFill>
            <a:schemeClr val="bg1"/>
          </a:solidFill>
          <a:ln>
            <a:solidFill>
              <a:srgbClr val="1F939A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Who was Sutton?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C93F0DE-08DA-4CC4-B984-21D359A736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53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20"/>
    </mc:Choice>
    <mc:Fallback xmlns="">
      <p:transition spd="slow" advTm="12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9" name="Footer Placehold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endParaRPr kumimoji="0" lang="en-US" altLang="en-US" sz="1400" b="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798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69698" y="501377"/>
            <a:ext cx="8692551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b="1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Willie Sutton- Bank Robber- </a:t>
            </a:r>
            <a:br>
              <a:rPr lang="en-US" altLang="en-US" b="1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b="1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Asked “Why Do You Rob Banks?”</a:t>
            </a:r>
          </a:p>
        </p:txBody>
      </p:sp>
      <p:sp>
        <p:nvSpPr>
          <p:cNvPr id="79876" name="Footer Placeholder 3"/>
          <p:cNvSpPr txBox="1">
            <a:spLocks noGrp="1"/>
          </p:cNvSpPr>
          <p:nvPr/>
        </p:nvSpPr>
        <p:spPr bwMode="auto">
          <a:xfrm>
            <a:off x="4648200" y="64008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kumimoji="0" lang="en-US" altLang="en-US" sz="1400" b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9713" y="1839803"/>
            <a:ext cx="2225566" cy="35238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2744" y="5363616"/>
            <a:ext cx="8427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“Because that is where the money is!”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A7A1C80-58BA-467E-934D-32F25CCCFC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62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23"/>
    </mc:Choice>
    <mc:Fallback xmlns="">
      <p:transition spd="slow" advTm="9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7" name="Footer Placehold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endParaRPr kumimoji="0" lang="en-US" altLang="en-US" sz="1400" b="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819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173831"/>
            <a:ext cx="10515600" cy="1325563"/>
          </a:xfrm>
        </p:spPr>
        <p:txBody>
          <a:bodyPr/>
          <a:lstStyle/>
          <a:p>
            <a:pPr algn="ctr"/>
            <a:r>
              <a:rPr lang="en-US" altLang="en-US" b="1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 of Sutton’s Law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684004" y="1543844"/>
            <a:ext cx="9866312" cy="3821113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3600" dirty="0">
                <a:solidFill>
                  <a:srgbClr val="3B5B6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“GO WHERE THE MONEY IS”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3500" b="0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the gallium or PET scan to guide your needle/knife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3500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Biopsy the most accessible tissue that “lights up”</a:t>
            </a:r>
            <a:endParaRPr lang="en-US" sz="3500" b="0" dirty="0">
              <a:solidFill>
                <a:srgbClr val="3B5B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3500" b="0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Bronchscopy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3500" b="0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Lacrimals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3500" b="0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Parotids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3500" b="0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Salivaries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3500" b="0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Liver...</a:t>
            </a:r>
          </a:p>
        </p:txBody>
      </p:sp>
      <p:sp>
        <p:nvSpPr>
          <p:cNvPr id="81925" name="Footer Placeholder 4"/>
          <p:cNvSpPr txBox="1">
            <a:spLocks noGrp="1"/>
          </p:cNvSpPr>
          <p:nvPr/>
        </p:nvSpPr>
        <p:spPr bwMode="auto">
          <a:xfrm>
            <a:off x="4648200" y="64008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kumimoji="0" lang="en-US" altLang="en-US" sz="1400" b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4C9DE54-EE1F-440B-9D98-691EDCBF01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89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31"/>
    </mc:Choice>
    <mc:Fallback xmlns="">
      <p:transition spd="slow" advTm="31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551" y="365125"/>
            <a:ext cx="11490385" cy="1325563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Neuro-Ophthalmology Has Been Defined As a Field Where One Reinterprets Previously Normal Images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28758" y="1453182"/>
            <a:ext cx="5709249" cy="4815807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carefully at the area within the pink on the left side of this magnified view of the </a:t>
            </a:r>
            <a:r>
              <a:rPr lang="en-US" dirty="0" err="1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prepontine</a:t>
            </a:r>
            <a:r>
              <a:rPr lang="en-US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cisternal</a:t>
            </a:r>
            <a:r>
              <a:rPr lang="en-US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spaces on the non-contrast MRI.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is a space-occupying lesion present in the right </a:t>
            </a:r>
            <a:r>
              <a:rPr lang="en-US" dirty="0" err="1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prepontine</a:t>
            </a:r>
            <a:r>
              <a:rPr lang="en-US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cisternal</a:t>
            </a:r>
            <a:r>
              <a:rPr lang="en-US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space that is not seen on the other side.  Because we knew where we suspected a lesion would be, we insisted on getting a contrasted MRI.  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history and exam guides your imaging and informs the radiologist where the lesion might be.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138007" y="2112580"/>
            <a:ext cx="6053993" cy="4355922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7567448" y="3047999"/>
            <a:ext cx="767256" cy="1353877"/>
          </a:xfrm>
          <a:prstGeom prst="ellipse">
            <a:avLst/>
          </a:prstGeom>
          <a:noFill/>
          <a:ln>
            <a:solidFill>
              <a:srgbClr val="F90FDD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3967" y="3036254"/>
            <a:ext cx="780356" cy="136562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12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878"/>
    </mc:Choice>
    <mc:Fallback xmlns="">
      <p:transition spd="slow" advTm="63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en-US" b="1" dirty="0">
                <a:solidFill>
                  <a:srgbClr val="3B5B6F"/>
                </a:solidFill>
                <a:ea typeface="+mn-ea"/>
                <a:cs typeface="Arial" panose="020B0604020202020204" pitchFamily="34" charset="0"/>
              </a:rPr>
              <a:t>Utility of 18F-FDG PET/CT</a:t>
            </a:r>
            <a:endParaRPr lang="en-US" b="1" dirty="0">
              <a:solidFill>
                <a:srgbClr val="3B5B6F"/>
              </a:solidFill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3B5B6F"/>
                </a:solidFill>
              </a:rPr>
              <a:t>In the subsequent images (next slide) the question in this next patient was whether the lesion was a meningioma or not.</a:t>
            </a:r>
          </a:p>
          <a:p>
            <a:r>
              <a:rPr lang="en-US" dirty="0">
                <a:solidFill>
                  <a:srgbClr val="3B5B6F"/>
                </a:solidFill>
              </a:rPr>
              <a:t>The avidity for FDG (yellow areas) would not be seen in meningioma.  This led to a suspicion of sarcoidosis.  Rather than biopsy the meninges, an inguinal node also showed avidity for FDG and was biopsied, and demonstrated sarcoid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4EFF480-2DF1-49DC-B512-D35287BF60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88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751"/>
    </mc:Choice>
    <mc:Fallback xmlns="">
      <p:transition spd="slow" advTm="44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5138" y="71732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PET-CT for </a:t>
            </a:r>
            <a:r>
              <a:rPr lang="en-US" b="1" dirty="0" err="1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Neurosarcoid</a:t>
            </a:r>
            <a:endParaRPr lang="en-US" b="1" dirty="0">
              <a:solidFill>
                <a:srgbClr val="3B5B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851339" y="1159980"/>
            <a:ext cx="3010056" cy="4010529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4918817" y="1313793"/>
            <a:ext cx="6144792" cy="34222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06263" y="6253655"/>
            <a:ext cx="873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>
                <a:solidFill>
                  <a:srgbClr val="3B5B6F"/>
                </a:solidFill>
              </a:rPr>
              <a:t>2</a:t>
            </a:r>
            <a:r>
              <a:rPr lang="en-US" dirty="0">
                <a:solidFill>
                  <a:srgbClr val="3B5B6F"/>
                </a:solidFill>
              </a:rPr>
              <a:t>Khodarahmi I,  </a:t>
            </a:r>
            <a:r>
              <a:rPr lang="en-US" dirty="0" err="1">
                <a:solidFill>
                  <a:srgbClr val="3B5B6F"/>
                </a:solidFill>
              </a:rPr>
              <a:t>Ghesani</a:t>
            </a:r>
            <a:r>
              <a:rPr lang="en-US" dirty="0">
                <a:solidFill>
                  <a:srgbClr val="3B5B6F"/>
                </a:solidFill>
              </a:rPr>
              <a:t> N, Turbin RE, Frohman LP. ¹⁸F-fluorodeoxyglucose Uptake in </a:t>
            </a:r>
            <a:r>
              <a:rPr lang="en-US" dirty="0" err="1">
                <a:solidFill>
                  <a:srgbClr val="3B5B6F"/>
                </a:solidFill>
              </a:rPr>
              <a:t>Neurosarcoid</a:t>
            </a:r>
            <a:r>
              <a:rPr lang="en-US" dirty="0">
                <a:solidFill>
                  <a:srgbClr val="3B5B6F"/>
                </a:solidFill>
              </a:rPr>
              <a:t> Dural Plaque on PET/CT. Clinical Nuclear Medicine. 41(9):e410-1, 2016 Sep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88524" y="4855779"/>
            <a:ext cx="81034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is post-Gadolinium T1 weighted axial MRI.  </a:t>
            </a:r>
          </a:p>
          <a:p>
            <a:r>
              <a:rPr lang="en-US" sz="2800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and G are axial and coronal </a:t>
            </a:r>
            <a:r>
              <a:rPr lang="en-US" altLang="en-US" sz="2800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18F-FDG PET/CT</a:t>
            </a:r>
            <a:r>
              <a:rPr lang="en-US" altLang="en-US" sz="2800" baseline="30000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800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3B5B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EE01D9-FDFE-4835-AFCA-6F92DB547C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49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52"/>
    </mc:Choice>
    <mc:Fallback xmlns="">
      <p:transition spd="slow" advTm="41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06559"/>
            <a:ext cx="1187669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Summary: In a patient where </a:t>
            </a:r>
            <a:r>
              <a:rPr lang="en-US" b="1" dirty="0" err="1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neurosarcoid</a:t>
            </a:r>
            <a:r>
              <a:rPr lang="en-US" b="1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being considered, a standard set of examinations is helpful to establish the diagnosis</a:t>
            </a:r>
            <a:br>
              <a:rPr lang="en-US" dirty="0">
                <a:solidFill>
                  <a:srgbClr val="3B5B6F"/>
                </a:solidFill>
              </a:rPr>
            </a:br>
            <a:endParaRPr lang="en-US" b="1" dirty="0">
              <a:solidFill>
                <a:srgbClr val="3B5B6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691441"/>
            <a:ext cx="5181600" cy="4152873"/>
          </a:xfrm>
        </p:spPr>
        <p:txBody>
          <a:bodyPr/>
          <a:lstStyle/>
          <a:p>
            <a:r>
              <a:rPr lang="en-US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include blood work for </a:t>
            </a:r>
          </a:p>
          <a:p>
            <a:pPr lvl="1"/>
            <a:r>
              <a:rPr lang="en-US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Calcium</a:t>
            </a:r>
          </a:p>
          <a:p>
            <a:pPr lvl="1"/>
            <a:r>
              <a:rPr lang="en-US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</a:t>
            </a:r>
          </a:p>
          <a:p>
            <a:pPr lvl="1"/>
            <a:r>
              <a:rPr lang="en-US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Lysozyme</a:t>
            </a:r>
          </a:p>
          <a:p>
            <a:pPr lvl="1"/>
            <a:r>
              <a:rPr lang="en-US" dirty="0" err="1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Quantiferon</a:t>
            </a:r>
            <a:r>
              <a:rPr lang="en-US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gold</a:t>
            </a:r>
          </a:p>
          <a:p>
            <a:pPr lvl="1"/>
            <a:r>
              <a:rPr lang="en-US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Liver functions </a:t>
            </a:r>
          </a:p>
          <a:p>
            <a:pPr lvl="1"/>
            <a:endParaRPr lang="en-US" dirty="0">
              <a:solidFill>
                <a:srgbClr val="3B5B6F"/>
              </a:solidFill>
            </a:endParaRPr>
          </a:p>
          <a:p>
            <a:pPr lvl="1"/>
            <a:endParaRPr lang="en-US" dirty="0">
              <a:solidFill>
                <a:srgbClr val="3B5B6F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2691440"/>
            <a:ext cx="5820103" cy="4149699"/>
          </a:xfrm>
        </p:spPr>
        <p:txBody>
          <a:bodyPr/>
          <a:lstStyle/>
          <a:p>
            <a:r>
              <a:rPr lang="en-US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helpful tests</a:t>
            </a:r>
          </a:p>
          <a:p>
            <a:pPr lvl="1"/>
            <a:r>
              <a:rPr lang="en-US" dirty="0" err="1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Anergy</a:t>
            </a:r>
            <a:r>
              <a:rPr lang="en-US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panel</a:t>
            </a:r>
          </a:p>
          <a:p>
            <a:pPr lvl="1"/>
            <a:r>
              <a:rPr lang="en-US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hour urine calcium</a:t>
            </a:r>
          </a:p>
          <a:p>
            <a:pPr lvl="1"/>
            <a:r>
              <a:rPr lang="en-US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Lumbar puncture- may include CSF ACE</a:t>
            </a:r>
          </a:p>
          <a:p>
            <a:pPr lvl="1"/>
            <a:r>
              <a:rPr lang="en-US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Pulmonary Function Testing</a:t>
            </a:r>
          </a:p>
          <a:p>
            <a:pPr lvl="1"/>
            <a:r>
              <a:rPr lang="en-US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EKG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4210B01-E432-4AE9-9F2B-A1397A5B46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98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692"/>
    </mc:Choice>
    <mc:Fallback xmlns="">
      <p:transition spd="slow" advTm="45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3B5B6F"/>
                </a:solidFill>
              </a:rPr>
              <a:t>Summary-2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3B5B6F"/>
                </a:solidFill>
              </a:rPr>
              <a:t>Useful imaging studies include </a:t>
            </a:r>
          </a:p>
          <a:p>
            <a:pPr lvl="1"/>
            <a:r>
              <a:rPr lang="en-US" sz="3200" dirty="0">
                <a:solidFill>
                  <a:srgbClr val="3B5B6F"/>
                </a:solidFill>
              </a:rPr>
              <a:t>Chest X-ray</a:t>
            </a:r>
          </a:p>
          <a:p>
            <a:pPr lvl="1"/>
            <a:r>
              <a:rPr lang="en-US" sz="3200" dirty="0">
                <a:solidFill>
                  <a:srgbClr val="3B5B6F"/>
                </a:solidFill>
              </a:rPr>
              <a:t>Chest CT</a:t>
            </a:r>
          </a:p>
          <a:p>
            <a:pPr lvl="1"/>
            <a:r>
              <a:rPr lang="en-US" sz="3200" dirty="0">
                <a:solidFill>
                  <a:srgbClr val="3B5B6F"/>
                </a:solidFill>
              </a:rPr>
              <a:t>Gallium Scan</a:t>
            </a:r>
          </a:p>
          <a:p>
            <a:pPr lvl="1"/>
            <a:r>
              <a:rPr lang="en-US" sz="3200" dirty="0">
                <a:solidFill>
                  <a:srgbClr val="3B5B6F"/>
                </a:solidFill>
              </a:rPr>
              <a:t>PET–CT Scan</a:t>
            </a:r>
          </a:p>
          <a:p>
            <a:r>
              <a:rPr lang="en-US" sz="3200" dirty="0">
                <a:solidFill>
                  <a:srgbClr val="3B5B6F"/>
                </a:solidFill>
              </a:rPr>
              <a:t>A tissue diagnosis is best; the imaging studies will help determine the best candidate site for biopsy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808A8A5-F7A5-48A7-9B49-536B086AC9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09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74"/>
    </mc:Choice>
    <mc:Fallback xmlns="">
      <p:transition spd="slow" advTm="13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4985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3B5B6F"/>
                </a:solidFill>
              </a:rPr>
              <a:t>Additional 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5993"/>
            <a:ext cx="12191999" cy="4845269"/>
          </a:xfrm>
        </p:spPr>
        <p:txBody>
          <a:bodyPr>
            <a:normAutofit fontScale="77500" lnSpcReduction="20000"/>
          </a:bodyPr>
          <a:lstStyle/>
          <a:p>
            <a:r>
              <a:rPr lang="en-US" sz="2000" dirty="0">
                <a:solidFill>
                  <a:srgbClr val="3B5B6F"/>
                </a:solidFill>
              </a:rPr>
              <a:t>Frohman LP. Treatment of neuro-ophthalmic sarcoidosis. J </a:t>
            </a:r>
            <a:r>
              <a:rPr lang="en-US" sz="2000" dirty="0" err="1">
                <a:solidFill>
                  <a:srgbClr val="3B5B6F"/>
                </a:solidFill>
              </a:rPr>
              <a:t>Neuroophthalmol</a:t>
            </a:r>
            <a:r>
              <a:rPr lang="en-US" sz="2000" dirty="0">
                <a:solidFill>
                  <a:srgbClr val="3B5B6F"/>
                </a:solidFill>
              </a:rPr>
              <a:t>. 2015;35(1):65-72. doi:10.1097/WNO.0000000000000170, 10.1097/WNO.0000000000000170</a:t>
            </a:r>
          </a:p>
          <a:p>
            <a:r>
              <a:rPr lang="en-US" sz="2000" dirty="0">
                <a:solidFill>
                  <a:srgbClr val="3B5B6F"/>
                </a:solidFill>
              </a:rPr>
              <a:t>Frohman LP, </a:t>
            </a:r>
            <a:r>
              <a:rPr lang="en-US" sz="2000" dirty="0" err="1">
                <a:solidFill>
                  <a:srgbClr val="3B5B6F"/>
                </a:solidFill>
              </a:rPr>
              <a:t>Grigorian</a:t>
            </a:r>
            <a:r>
              <a:rPr lang="en-US" sz="2000" dirty="0">
                <a:solidFill>
                  <a:srgbClr val="3B5B6F"/>
                </a:solidFill>
              </a:rPr>
              <a:t> R, Bielory L. Neuro-ophthalmic manifestations of sarcoidosis: clinical spectrum, evaluation, and management. J </a:t>
            </a:r>
            <a:r>
              <a:rPr lang="en-US" sz="2000" dirty="0" err="1">
                <a:solidFill>
                  <a:srgbClr val="3B5B6F"/>
                </a:solidFill>
              </a:rPr>
              <a:t>Neuroophthalmol</a:t>
            </a:r>
            <a:r>
              <a:rPr lang="en-US" sz="2000" dirty="0">
                <a:solidFill>
                  <a:srgbClr val="3B5B6F"/>
                </a:solidFill>
              </a:rPr>
              <a:t>. 2001;21(2):132-7. doi:10.1097/00041327-200106000-00016</a:t>
            </a:r>
          </a:p>
          <a:p>
            <a:r>
              <a:rPr lang="en-US" sz="2000" dirty="0">
                <a:solidFill>
                  <a:srgbClr val="3B5B6F"/>
                </a:solidFill>
              </a:rPr>
              <a:t>Frohman LP, </a:t>
            </a:r>
            <a:r>
              <a:rPr lang="en-US" sz="2000" dirty="0" err="1">
                <a:solidFill>
                  <a:srgbClr val="3B5B6F"/>
                </a:solidFill>
              </a:rPr>
              <a:t>Guirgis</a:t>
            </a:r>
            <a:r>
              <a:rPr lang="en-US" sz="2000" dirty="0">
                <a:solidFill>
                  <a:srgbClr val="3B5B6F"/>
                </a:solidFill>
              </a:rPr>
              <a:t> M, Turbin RE, Bielory L. Sarcoidosis of the anterior visual pathway: 24 new cases. J </a:t>
            </a:r>
            <a:r>
              <a:rPr lang="en-US" sz="2000" dirty="0" err="1">
                <a:solidFill>
                  <a:srgbClr val="3B5B6F"/>
                </a:solidFill>
              </a:rPr>
              <a:t>Neuroophthalmol</a:t>
            </a:r>
            <a:r>
              <a:rPr lang="en-US" sz="2000" dirty="0">
                <a:solidFill>
                  <a:srgbClr val="3B5B6F"/>
                </a:solidFill>
              </a:rPr>
              <a:t>. 2003;23(3):190-7. doi:10.1097/00041327-200309000-00002</a:t>
            </a:r>
          </a:p>
          <a:p>
            <a:r>
              <a:rPr lang="en-US" sz="2000" dirty="0" err="1">
                <a:solidFill>
                  <a:srgbClr val="3B5B6F"/>
                </a:solidFill>
              </a:rPr>
              <a:t>Kefella</a:t>
            </a:r>
            <a:r>
              <a:rPr lang="en-US" sz="2000" dirty="0">
                <a:solidFill>
                  <a:srgbClr val="3B5B6F"/>
                </a:solidFill>
              </a:rPr>
              <a:t> H, Luther D, </a:t>
            </a:r>
            <a:r>
              <a:rPr lang="en-US" sz="2000" dirty="0" err="1">
                <a:solidFill>
                  <a:srgbClr val="3B5B6F"/>
                </a:solidFill>
              </a:rPr>
              <a:t>Hainline</a:t>
            </a:r>
            <a:r>
              <a:rPr lang="en-US" sz="2000" dirty="0">
                <a:solidFill>
                  <a:srgbClr val="3B5B6F"/>
                </a:solidFill>
              </a:rPr>
              <a:t> C. Ophthalmic and neuro-ophthalmic manifestations of sarcoidosis. </a:t>
            </a:r>
            <a:r>
              <a:rPr lang="en-US" sz="2000" dirty="0" err="1">
                <a:solidFill>
                  <a:srgbClr val="3B5B6F"/>
                </a:solidFill>
              </a:rPr>
              <a:t>Curr</a:t>
            </a:r>
            <a:r>
              <a:rPr lang="en-US" sz="2000" dirty="0">
                <a:solidFill>
                  <a:srgbClr val="3B5B6F"/>
                </a:solidFill>
              </a:rPr>
              <a:t> </a:t>
            </a:r>
            <a:r>
              <a:rPr lang="en-US" sz="2000" dirty="0" err="1">
                <a:solidFill>
                  <a:srgbClr val="3B5B6F"/>
                </a:solidFill>
              </a:rPr>
              <a:t>Opin</a:t>
            </a:r>
            <a:r>
              <a:rPr lang="en-US" sz="2000" dirty="0">
                <a:solidFill>
                  <a:srgbClr val="3B5B6F"/>
                </a:solidFill>
              </a:rPr>
              <a:t> </a:t>
            </a:r>
            <a:r>
              <a:rPr lang="en-US" sz="2000" dirty="0" err="1">
                <a:solidFill>
                  <a:srgbClr val="3B5B6F"/>
                </a:solidFill>
              </a:rPr>
              <a:t>Ophthalmol</a:t>
            </a:r>
            <a:r>
              <a:rPr lang="en-US" sz="2000" dirty="0">
                <a:solidFill>
                  <a:srgbClr val="3B5B6F"/>
                </a:solidFill>
              </a:rPr>
              <a:t>. 2017;28(6):587-594. doi:10.1097/ICU.0000000000000415, 10.1097/ICU.0000000000000415</a:t>
            </a:r>
          </a:p>
          <a:p>
            <a:r>
              <a:rPr lang="en-US" sz="2000" dirty="0" err="1">
                <a:solidFill>
                  <a:srgbClr val="3B5B6F"/>
                </a:solidFill>
              </a:rPr>
              <a:t>Koczman</a:t>
            </a:r>
            <a:r>
              <a:rPr lang="en-US" sz="2000" dirty="0">
                <a:solidFill>
                  <a:srgbClr val="3B5B6F"/>
                </a:solidFill>
              </a:rPr>
              <a:t> JJ, Rouleau J, Gaunt M, </a:t>
            </a:r>
            <a:r>
              <a:rPr lang="en-US" sz="2000" dirty="0" err="1">
                <a:solidFill>
                  <a:srgbClr val="3B5B6F"/>
                </a:solidFill>
              </a:rPr>
              <a:t>Kardon</a:t>
            </a:r>
            <a:r>
              <a:rPr lang="en-US" sz="2000" dirty="0">
                <a:solidFill>
                  <a:srgbClr val="3B5B6F"/>
                </a:solidFill>
              </a:rPr>
              <a:t> RH, Wall M, Lee AG. Neuro-ophthalmic sarcoidosis: the University of Iowa experience. SEMIN. OPHTHALMOL.. 2008;23(3):157-68. doi:10.1080/08820530802007382, 10.1080/08820530802007382</a:t>
            </a:r>
          </a:p>
          <a:p>
            <a:r>
              <a:rPr lang="en-US" sz="2000" dirty="0" err="1">
                <a:solidFill>
                  <a:srgbClr val="3B5B6F"/>
                </a:solidFill>
              </a:rPr>
              <a:t>Pawate</a:t>
            </a:r>
            <a:r>
              <a:rPr lang="en-US" sz="2000" dirty="0">
                <a:solidFill>
                  <a:srgbClr val="3B5B6F"/>
                </a:solidFill>
              </a:rPr>
              <a:t> S, Moses H, </a:t>
            </a:r>
            <a:r>
              <a:rPr lang="en-US" sz="2000" dirty="0" err="1">
                <a:solidFill>
                  <a:srgbClr val="3B5B6F"/>
                </a:solidFill>
              </a:rPr>
              <a:t>Sriram</a:t>
            </a:r>
            <a:r>
              <a:rPr lang="en-US" sz="2000" dirty="0">
                <a:solidFill>
                  <a:srgbClr val="3B5B6F"/>
                </a:solidFill>
              </a:rPr>
              <a:t> S. Presentations and outcomes of </a:t>
            </a:r>
            <a:r>
              <a:rPr lang="en-US" sz="2000" dirty="0" err="1">
                <a:solidFill>
                  <a:srgbClr val="3B5B6F"/>
                </a:solidFill>
              </a:rPr>
              <a:t>neurosarcoidosis</a:t>
            </a:r>
            <a:r>
              <a:rPr lang="en-US" sz="2000" dirty="0">
                <a:solidFill>
                  <a:srgbClr val="3B5B6F"/>
                </a:solidFill>
              </a:rPr>
              <a:t>: a study of 54 cases. QJM. 2009;102(7):449-60. doi:10.1093/</a:t>
            </a:r>
            <a:r>
              <a:rPr lang="en-US" sz="2000" dirty="0" err="1">
                <a:solidFill>
                  <a:srgbClr val="3B5B6F"/>
                </a:solidFill>
              </a:rPr>
              <a:t>qjmed</a:t>
            </a:r>
            <a:r>
              <a:rPr lang="en-US" sz="2000" dirty="0">
                <a:solidFill>
                  <a:srgbClr val="3B5B6F"/>
                </a:solidFill>
              </a:rPr>
              <a:t>/hcp042, 10.1093/</a:t>
            </a:r>
            <a:r>
              <a:rPr lang="en-US" sz="2000" dirty="0" err="1">
                <a:solidFill>
                  <a:srgbClr val="3B5B6F"/>
                </a:solidFill>
              </a:rPr>
              <a:t>qjmed</a:t>
            </a:r>
            <a:r>
              <a:rPr lang="en-US" sz="2000" dirty="0">
                <a:solidFill>
                  <a:srgbClr val="3B5B6F"/>
                </a:solidFill>
              </a:rPr>
              <a:t>/hcp042</a:t>
            </a:r>
          </a:p>
          <a:p>
            <a:r>
              <a:rPr lang="en-US" sz="2000" dirty="0">
                <a:solidFill>
                  <a:srgbClr val="3B5B6F"/>
                </a:solidFill>
              </a:rPr>
              <a:t>Phillips YL, Eggenberger ER. Neuro-ophthalmic sarcoidosis. </a:t>
            </a:r>
            <a:r>
              <a:rPr lang="en-US" sz="2000" dirty="0" err="1">
                <a:solidFill>
                  <a:srgbClr val="3B5B6F"/>
                </a:solidFill>
              </a:rPr>
              <a:t>Curr</a:t>
            </a:r>
            <a:r>
              <a:rPr lang="en-US" sz="2000" dirty="0">
                <a:solidFill>
                  <a:srgbClr val="3B5B6F"/>
                </a:solidFill>
              </a:rPr>
              <a:t> </a:t>
            </a:r>
            <a:r>
              <a:rPr lang="en-US" sz="2000" dirty="0" err="1">
                <a:solidFill>
                  <a:srgbClr val="3B5B6F"/>
                </a:solidFill>
              </a:rPr>
              <a:t>Opin</a:t>
            </a:r>
            <a:r>
              <a:rPr lang="en-US" sz="2000" dirty="0">
                <a:solidFill>
                  <a:srgbClr val="3B5B6F"/>
                </a:solidFill>
              </a:rPr>
              <a:t> </a:t>
            </a:r>
            <a:r>
              <a:rPr lang="en-US" sz="2000" dirty="0" err="1">
                <a:solidFill>
                  <a:srgbClr val="3B5B6F"/>
                </a:solidFill>
              </a:rPr>
              <a:t>Ophthalmol</a:t>
            </a:r>
            <a:r>
              <a:rPr lang="en-US" sz="2000" dirty="0">
                <a:solidFill>
                  <a:srgbClr val="3B5B6F"/>
                </a:solidFill>
              </a:rPr>
              <a:t>. 2010;21(6):423-9. doi:10.1097/ICU.0b013e32833eae4d, 10.1097/ICU.0b013e32833eae4d</a:t>
            </a:r>
          </a:p>
          <a:p>
            <a:r>
              <a:rPr lang="en-US" sz="2000" dirty="0" err="1">
                <a:solidFill>
                  <a:srgbClr val="3B5B6F"/>
                </a:solidFill>
              </a:rPr>
              <a:t>Tannen</a:t>
            </a:r>
            <a:r>
              <a:rPr lang="en-US" sz="2000" dirty="0">
                <a:solidFill>
                  <a:srgbClr val="3B5B6F"/>
                </a:solidFill>
              </a:rPr>
              <a:t> BL, </a:t>
            </a:r>
            <a:r>
              <a:rPr lang="en-US" sz="2000" dirty="0" err="1">
                <a:solidFill>
                  <a:srgbClr val="3B5B6F"/>
                </a:solidFill>
              </a:rPr>
              <a:t>Ghesani</a:t>
            </a:r>
            <a:r>
              <a:rPr lang="en-US" sz="2000" dirty="0">
                <a:solidFill>
                  <a:srgbClr val="3B5B6F"/>
                </a:solidFill>
              </a:rPr>
              <a:t> NV, Frohman L, </a:t>
            </a:r>
            <a:r>
              <a:rPr lang="en-US" sz="2000" dirty="0" err="1">
                <a:solidFill>
                  <a:srgbClr val="3B5B6F"/>
                </a:solidFill>
              </a:rPr>
              <a:t>Eichler</a:t>
            </a:r>
            <a:r>
              <a:rPr lang="en-US" sz="2000" dirty="0">
                <a:solidFill>
                  <a:srgbClr val="3B5B6F"/>
                </a:solidFill>
              </a:rPr>
              <a:t> JD, </a:t>
            </a:r>
            <a:r>
              <a:rPr lang="en-US" sz="2000" dirty="0" err="1">
                <a:solidFill>
                  <a:srgbClr val="3B5B6F"/>
                </a:solidFill>
              </a:rPr>
              <a:t>Maldjian</a:t>
            </a:r>
            <a:r>
              <a:rPr lang="en-US" sz="2000" dirty="0">
                <a:solidFill>
                  <a:srgbClr val="3B5B6F"/>
                </a:solidFill>
              </a:rPr>
              <a:t> PD, Chu DS. Use of whole-body FDG PET-CT to aid in the diagnosis of occult sarcoidosis. </a:t>
            </a:r>
            <a:r>
              <a:rPr lang="en-US" sz="2000" dirty="0" err="1">
                <a:solidFill>
                  <a:srgbClr val="3B5B6F"/>
                </a:solidFill>
              </a:rPr>
              <a:t>Ocul</a:t>
            </a:r>
            <a:r>
              <a:rPr lang="en-US" sz="2000" dirty="0">
                <a:solidFill>
                  <a:srgbClr val="3B5B6F"/>
                </a:solidFill>
              </a:rPr>
              <a:t> </a:t>
            </a:r>
            <a:r>
              <a:rPr lang="en-US" sz="2000" dirty="0" err="1">
                <a:solidFill>
                  <a:srgbClr val="3B5B6F"/>
                </a:solidFill>
              </a:rPr>
              <a:t>Immunol</a:t>
            </a:r>
            <a:r>
              <a:rPr lang="en-US" sz="2000" dirty="0">
                <a:solidFill>
                  <a:srgbClr val="3B5B6F"/>
                </a:solidFill>
              </a:rPr>
              <a:t> </a:t>
            </a:r>
            <a:r>
              <a:rPr lang="en-US" sz="2000" dirty="0" err="1">
                <a:solidFill>
                  <a:srgbClr val="3B5B6F"/>
                </a:solidFill>
              </a:rPr>
              <a:t>Inflamm</a:t>
            </a:r>
            <a:r>
              <a:rPr lang="en-US" sz="2000" dirty="0">
                <a:solidFill>
                  <a:srgbClr val="3B5B6F"/>
                </a:solidFill>
              </a:rPr>
              <a:t>. 2008;16(1):25-7. doi:10.1080/09273940801899798, 10.1080/09273940801899798</a:t>
            </a:r>
          </a:p>
          <a:p>
            <a:r>
              <a:rPr lang="en-US" sz="2000" dirty="0" err="1">
                <a:solidFill>
                  <a:srgbClr val="3B5B6F"/>
                </a:solidFill>
              </a:rPr>
              <a:t>Tannen</a:t>
            </a:r>
            <a:r>
              <a:rPr lang="en-US" sz="2000" dirty="0">
                <a:solidFill>
                  <a:srgbClr val="3B5B6F"/>
                </a:solidFill>
              </a:rPr>
              <a:t> BL, </a:t>
            </a:r>
            <a:r>
              <a:rPr lang="en-US" sz="2000" dirty="0" err="1">
                <a:solidFill>
                  <a:srgbClr val="3B5B6F"/>
                </a:solidFill>
              </a:rPr>
              <a:t>Kolomeyer</a:t>
            </a:r>
            <a:r>
              <a:rPr lang="en-US" sz="2000" dirty="0">
                <a:solidFill>
                  <a:srgbClr val="3B5B6F"/>
                </a:solidFill>
              </a:rPr>
              <a:t> AM, Turbin RE, et al. Lacrimal gland uptake of (67)Ga-gallium citrate correlates with biopsy results in patients with suspected sarcoidosis. </a:t>
            </a:r>
            <a:r>
              <a:rPr lang="en-US" sz="2000" dirty="0" err="1">
                <a:solidFill>
                  <a:srgbClr val="3B5B6F"/>
                </a:solidFill>
              </a:rPr>
              <a:t>Ocul</a:t>
            </a:r>
            <a:r>
              <a:rPr lang="en-US" sz="2000" dirty="0">
                <a:solidFill>
                  <a:srgbClr val="3B5B6F"/>
                </a:solidFill>
              </a:rPr>
              <a:t> </a:t>
            </a:r>
            <a:r>
              <a:rPr lang="en-US" sz="2000" dirty="0" err="1">
                <a:solidFill>
                  <a:srgbClr val="3B5B6F"/>
                </a:solidFill>
              </a:rPr>
              <a:t>Immunol</a:t>
            </a:r>
            <a:r>
              <a:rPr lang="en-US" sz="2000" dirty="0">
                <a:solidFill>
                  <a:srgbClr val="3B5B6F"/>
                </a:solidFill>
              </a:rPr>
              <a:t> </a:t>
            </a:r>
            <a:r>
              <a:rPr lang="en-US" sz="2000" dirty="0" err="1">
                <a:solidFill>
                  <a:srgbClr val="3B5B6F"/>
                </a:solidFill>
              </a:rPr>
              <a:t>Inflamm</a:t>
            </a:r>
            <a:r>
              <a:rPr lang="en-US" sz="2000" dirty="0">
                <a:solidFill>
                  <a:srgbClr val="3B5B6F"/>
                </a:solidFill>
              </a:rPr>
              <a:t>. 2014;22(1):15-22. doi:10.3109/09273948.2013.791700, 10.3109/09273948.2013.791700</a:t>
            </a:r>
          </a:p>
          <a:p>
            <a:endParaRPr lang="en-US" sz="2000" dirty="0">
              <a:solidFill>
                <a:srgbClr val="3B5B6F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AF55B79-AA82-442F-95E3-C74B7CF140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46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1"/>
    </mc:Choice>
    <mc:Fallback xmlns="">
      <p:transition spd="slow" advTm="1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261257" y="505858"/>
            <a:ext cx="11684000" cy="928837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Year Old </a:t>
            </a:r>
            <a:r>
              <a:rPr lang="en-US" sz="3600" dirty="0">
                <a:solidFill>
                  <a:srgbClr val="3B5B6F"/>
                </a:solidFill>
                <a:cs typeface="Arial" panose="020B0604020202020204" pitchFamily="34" charset="0"/>
              </a:rPr>
              <a:t>Female</a:t>
            </a:r>
            <a:r>
              <a:rPr lang="en-US" sz="3600" b="1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Diplopia and Headaches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589902" y="1449238"/>
            <a:ext cx="11355355" cy="4571999"/>
          </a:xfrm>
        </p:spPr>
        <p:txBody>
          <a:bodyPr>
            <a:normAutofit/>
          </a:bodyPr>
          <a:lstStyle/>
          <a:p>
            <a:pPr marL="457200" lvl="1" indent="0">
              <a:lnSpc>
                <a:spcPct val="90000"/>
              </a:lnSpc>
              <a:buNone/>
            </a:pPr>
            <a:endParaRPr lang="en-US" altLang="en-US" sz="3200" dirty="0">
              <a:solidFill>
                <a:srgbClr val="3B5B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3600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past medical history was migraine with visual aura for many years</a:t>
            </a:r>
          </a:p>
          <a:p>
            <a:r>
              <a:rPr lang="en-US" altLang="en-US" sz="3600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can tell that the current headaches are different from her migraines</a:t>
            </a:r>
          </a:p>
          <a:p>
            <a:r>
              <a:rPr lang="en-US" altLang="en-US" sz="3600" dirty="0">
                <a:solidFill>
                  <a:srgbClr val="3B5B6F"/>
                </a:solidFill>
                <a:cs typeface="Arial" panose="020B0604020202020204" pitchFamily="34" charset="0"/>
              </a:rPr>
              <a:t>Headaches</a:t>
            </a:r>
            <a:r>
              <a:rPr lang="en-US" altLang="en-US" sz="3600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have a retro-ocular location</a:t>
            </a:r>
          </a:p>
        </p:txBody>
      </p:sp>
      <p:sp>
        <p:nvSpPr>
          <p:cNvPr id="5124" name="Footer Placehold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endParaRPr kumimoji="0" lang="en-US" altLang="en-US" sz="1400" b="0" dirty="0">
              <a:solidFill>
                <a:srgbClr val="B552C6"/>
              </a:solidFill>
              <a:latin typeface="Arial Black" panose="020B0A04020102020204" pitchFamily="34" charset="0"/>
            </a:endParaRPr>
          </a:p>
        </p:txBody>
      </p:sp>
      <p:sp>
        <p:nvSpPr>
          <p:cNvPr id="512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12E5B43D-5B81-467C-9E3B-839DE5489241}" type="slidenum">
              <a:rPr kumimoji="0" lang="en-US" altLang="en-US" sz="1400" b="0">
                <a:solidFill>
                  <a:schemeClr val="tx2"/>
                </a:solidFill>
                <a:latin typeface="Arial Black" panose="020B0A04020102020204" pitchFamily="34" charset="0"/>
              </a:rPr>
              <a:pPr>
                <a:spcBef>
                  <a:spcPct val="50000"/>
                </a:spcBef>
                <a:buClrTx/>
                <a:buFontTx/>
                <a:buNone/>
              </a:pPr>
              <a:t>3</a:t>
            </a:fld>
            <a:endParaRPr kumimoji="0" lang="en-US" altLang="en-US" sz="1400" b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4F3F2D1-2BDE-40CE-A91D-C097F8FB3E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69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14"/>
    </mc:Choice>
    <mc:Fallback xmlns="">
      <p:transition spd="slow" advTm="236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261257" y="574869"/>
            <a:ext cx="11684000" cy="928837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Year Old </a:t>
            </a:r>
            <a:r>
              <a:rPr lang="en-US" sz="3600" dirty="0">
                <a:solidFill>
                  <a:srgbClr val="3B5B6F"/>
                </a:solidFill>
                <a:cs typeface="Arial" panose="020B0604020202020204" pitchFamily="34" charset="0"/>
              </a:rPr>
              <a:t>Female</a:t>
            </a:r>
            <a:r>
              <a:rPr lang="en-US" sz="3600" b="1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Diplopia and Headaches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589902" y="1690777"/>
            <a:ext cx="11355355" cy="4330460"/>
          </a:xfrm>
        </p:spPr>
        <p:txBody>
          <a:bodyPr>
            <a:normAutofit/>
          </a:bodyPr>
          <a:lstStyle/>
          <a:p>
            <a:pPr lvl="1">
              <a:lnSpc>
                <a:spcPct val="90000"/>
              </a:lnSpc>
            </a:pPr>
            <a:r>
              <a:rPr lang="en-US" altLang="en-US" sz="3600" dirty="0">
                <a:solidFill>
                  <a:srgbClr val="3B5B6F"/>
                </a:solidFill>
                <a:cs typeface="Arial" panose="020B0604020202020204" pitchFamily="34" charset="0"/>
              </a:rPr>
              <a:t>The double vision is:</a:t>
            </a:r>
          </a:p>
          <a:p>
            <a:pPr lvl="2"/>
            <a:r>
              <a:rPr lang="en-US" altLang="en-US" sz="3200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Binocular (goes away when she covers either eye)</a:t>
            </a:r>
          </a:p>
          <a:p>
            <a:pPr lvl="2"/>
            <a:r>
              <a:rPr lang="en-US" altLang="en-US" sz="3200" dirty="0">
                <a:solidFill>
                  <a:srgbClr val="3B5B6F"/>
                </a:solidFill>
                <a:cs typeface="Arial" panose="020B0604020202020204" pitchFamily="34" charset="0"/>
              </a:rPr>
              <a:t>H</a:t>
            </a:r>
            <a:r>
              <a:rPr lang="en-US" altLang="en-US" sz="3200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orizontal</a:t>
            </a:r>
          </a:p>
          <a:p>
            <a:pPr lvl="2"/>
            <a:r>
              <a:rPr lang="en-US" altLang="en-US" sz="3200" dirty="0">
                <a:solidFill>
                  <a:srgbClr val="3B5B6F"/>
                </a:solidFill>
                <a:cs typeface="Arial" panose="020B0604020202020204" pitchFamily="34" charset="0"/>
              </a:rPr>
              <a:t>W</a:t>
            </a:r>
            <a:r>
              <a:rPr lang="en-US" altLang="en-US" sz="3200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orse at distance</a:t>
            </a:r>
          </a:p>
          <a:p>
            <a:pPr lvl="2"/>
            <a:r>
              <a:rPr lang="en-US" altLang="en-US" sz="3200" dirty="0">
                <a:solidFill>
                  <a:srgbClr val="3B5B6F"/>
                </a:solidFill>
                <a:cs typeface="Arial" panose="020B0604020202020204" pitchFamily="34" charset="0"/>
              </a:rPr>
              <a:t>W</a:t>
            </a:r>
            <a:r>
              <a:rPr lang="en-US" altLang="en-US" sz="3200" dirty="0">
                <a:solidFill>
                  <a:srgbClr val="3B5B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orse when she looks to the right</a:t>
            </a:r>
          </a:p>
        </p:txBody>
      </p:sp>
      <p:sp>
        <p:nvSpPr>
          <p:cNvPr id="5124" name="Footer Placehold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B552C6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12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E5B43D-5B81-467C-9E3B-839DE548924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610600" y="3856007"/>
            <a:ext cx="3035060" cy="2246769"/>
          </a:xfrm>
          <a:prstGeom prst="rect">
            <a:avLst/>
          </a:prstGeom>
          <a:solidFill>
            <a:schemeClr val="bg1"/>
          </a:solidFill>
          <a:ln>
            <a:solidFill>
              <a:srgbClr val="1F939A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mic Sans MS" panose="030F0702030302020204" pitchFamily="66" charset="0"/>
              </a:rPr>
              <a:t>Can you guess the localization based on the history she provides?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008403C-B752-4C90-857A-A40D3A4C66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32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22"/>
    </mc:Choice>
    <mc:Fallback xmlns="">
      <p:transition spd="slow" advTm="22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6531" y="365125"/>
            <a:ext cx="11178073" cy="1325563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4000" dirty="0">
                <a:solidFill>
                  <a:srgbClr val="3B5B6F"/>
                </a:solidFill>
              </a:rPr>
              <a:t>	</a:t>
            </a:r>
            <a:r>
              <a:rPr lang="en-US" sz="4000" b="1" dirty="0">
                <a:solidFill>
                  <a:srgbClr val="3B5B6F"/>
                </a:solidFill>
              </a:rPr>
              <a:t>Examination by Neurology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1239863" y="2113136"/>
            <a:ext cx="9531459" cy="382076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3600" dirty="0">
                <a:solidFill>
                  <a:srgbClr val="3B5B6F"/>
                </a:solidFill>
              </a:rPr>
              <a:t>Found to have isolated right abduction deficit</a:t>
            </a:r>
          </a:p>
          <a:p>
            <a:pPr>
              <a:lnSpc>
                <a:spcPct val="90000"/>
              </a:lnSpc>
            </a:pPr>
            <a:r>
              <a:rPr lang="en-US" altLang="en-US" sz="3600" dirty="0">
                <a:solidFill>
                  <a:srgbClr val="3B5B6F"/>
                </a:solidFill>
              </a:rPr>
              <a:t>Rest of the examination is normal</a:t>
            </a:r>
          </a:p>
        </p:txBody>
      </p:sp>
      <p:sp>
        <p:nvSpPr>
          <p:cNvPr id="5124" name="Footer Placehold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endParaRPr kumimoji="0" lang="en-US" altLang="en-US" sz="1400" b="0" dirty="0">
              <a:solidFill>
                <a:srgbClr val="B552C6"/>
              </a:solidFill>
              <a:latin typeface="Arial Black" panose="020B0A04020102020204" pitchFamily="34" charset="0"/>
            </a:endParaRPr>
          </a:p>
        </p:txBody>
      </p:sp>
      <p:sp>
        <p:nvSpPr>
          <p:cNvPr id="512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12E5B43D-5B81-467C-9E3B-839DE5489241}" type="slidenum">
              <a:rPr kumimoji="0" lang="en-US" altLang="en-US" sz="1400" b="0">
                <a:solidFill>
                  <a:schemeClr val="tx2"/>
                </a:solidFill>
                <a:latin typeface="Arial Black" panose="020B0A04020102020204" pitchFamily="34" charset="0"/>
              </a:rPr>
              <a:pPr>
                <a:spcBef>
                  <a:spcPct val="50000"/>
                </a:spcBef>
                <a:buClrTx/>
                <a:buFontTx/>
                <a:buNone/>
              </a:pPr>
              <a:t>5</a:t>
            </a:fld>
            <a:endParaRPr kumimoji="0" lang="en-US" altLang="en-US" sz="1400" b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55DAB9B-66B9-47C8-8EA9-7ED39DB3A1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00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12"/>
    </mc:Choice>
    <mc:Fallback xmlns="">
      <p:transition spd="slow" advTm="9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304800"/>
            <a:ext cx="8534400" cy="1143000"/>
          </a:xfrm>
        </p:spPr>
        <p:txBody>
          <a:bodyPr>
            <a:normAutofit/>
          </a:bodyPr>
          <a:lstStyle/>
          <a:p>
            <a:pPr algn="ctr"/>
            <a:r>
              <a:rPr lang="en-US" altLang="en-US" sz="4800" b="1" dirty="0">
                <a:solidFill>
                  <a:srgbClr val="3B5B6F"/>
                </a:solidFill>
              </a:rPr>
              <a:t>Evaluation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4000" dirty="0">
                <a:solidFill>
                  <a:srgbClr val="3B5B6F"/>
                </a:solidFill>
              </a:rPr>
              <a:t>CT of the head with contrast:  normal</a:t>
            </a:r>
          </a:p>
          <a:p>
            <a:pPr>
              <a:lnSpc>
                <a:spcPct val="90000"/>
              </a:lnSpc>
            </a:pPr>
            <a:r>
              <a:rPr lang="en-US" altLang="en-US" sz="4000" dirty="0">
                <a:solidFill>
                  <a:srgbClr val="3B5B6F"/>
                </a:solidFill>
              </a:rPr>
              <a:t>Plan: discharge with diagnosis of ophthalmoplegic migraine </a:t>
            </a:r>
          </a:p>
          <a:p>
            <a:pPr>
              <a:lnSpc>
                <a:spcPct val="90000"/>
              </a:lnSpc>
            </a:pPr>
            <a:r>
              <a:rPr lang="en-US" altLang="en-US" sz="4000" dirty="0">
                <a:solidFill>
                  <a:srgbClr val="3B5B6F"/>
                </a:solidFill>
              </a:rPr>
              <a:t>Consult to neuro-ophthalmology just before she is to leave the ED…</a:t>
            </a:r>
          </a:p>
        </p:txBody>
      </p:sp>
      <p:sp>
        <p:nvSpPr>
          <p:cNvPr id="7172" name="Footer Placehold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endParaRPr kumimoji="0" lang="en-US" altLang="en-US" sz="1400" b="0" dirty="0">
              <a:solidFill>
                <a:srgbClr val="B552C6"/>
              </a:solidFill>
              <a:latin typeface="Arial Black" panose="020B0A04020102020204" pitchFamily="34" charset="0"/>
            </a:endParaRPr>
          </a:p>
        </p:txBody>
      </p:sp>
      <p:sp>
        <p:nvSpPr>
          <p:cNvPr id="717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DBC6B577-9B9B-4C9F-9F5C-74C0767B05FA}" type="slidenum">
              <a:rPr kumimoji="0" lang="en-US" altLang="en-US" sz="1400" b="0">
                <a:solidFill>
                  <a:schemeClr val="tx2"/>
                </a:solidFill>
                <a:latin typeface="Arial Black" panose="020B0A04020102020204" pitchFamily="34" charset="0"/>
              </a:rPr>
              <a:pPr>
                <a:spcBef>
                  <a:spcPct val="50000"/>
                </a:spcBef>
                <a:buClrTx/>
                <a:buFontTx/>
                <a:buNone/>
              </a:pPr>
              <a:t>6</a:t>
            </a:fld>
            <a:endParaRPr kumimoji="0" lang="en-US" altLang="en-US" sz="1400" b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CCCD0B5-31B8-4D9C-A895-8406C2AC0C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26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39"/>
    </mc:Choice>
    <mc:Fallback xmlns="">
      <p:transition spd="slow" advTm="17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7872"/>
            <a:ext cx="10515600" cy="756309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3B5B6F"/>
                </a:solidFill>
              </a:rPr>
              <a:t>Ophthalmoplegic Migraine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5609" y="1242204"/>
            <a:ext cx="10701504" cy="4710022"/>
          </a:xfrm>
        </p:spPr>
        <p:txBody>
          <a:bodyPr>
            <a:normAutofit lnSpcReduction="10000"/>
          </a:bodyPr>
          <a:lstStyle/>
          <a:p>
            <a:r>
              <a:rPr lang="en-US" sz="3200" dirty="0">
                <a:solidFill>
                  <a:srgbClr val="3B5B6F"/>
                </a:solidFill>
              </a:rPr>
              <a:t>Recently renamed “Recurrent Painful Oculomotor Neuropathy” (RPON)  by International Classification of Headache Disorders (ICHD)</a:t>
            </a:r>
          </a:p>
          <a:p>
            <a:pPr lvl="1"/>
            <a:r>
              <a:rPr lang="en-US" sz="3200" dirty="0">
                <a:solidFill>
                  <a:srgbClr val="3B5B6F"/>
                </a:solidFill>
              </a:rPr>
              <a:t>Incidence 0.7/million</a:t>
            </a:r>
          </a:p>
          <a:p>
            <a:pPr lvl="1"/>
            <a:r>
              <a:rPr lang="en-US" sz="3200" dirty="0">
                <a:solidFill>
                  <a:srgbClr val="3B5B6F"/>
                </a:solidFill>
              </a:rPr>
              <a:t>Headache followed by ipsilateral 3,4, or 6</a:t>
            </a:r>
            <a:r>
              <a:rPr lang="en-US" sz="3200" baseline="30000" dirty="0">
                <a:solidFill>
                  <a:srgbClr val="3B5B6F"/>
                </a:solidFill>
              </a:rPr>
              <a:t>th</a:t>
            </a:r>
            <a:r>
              <a:rPr lang="en-US" sz="3200" dirty="0">
                <a:solidFill>
                  <a:srgbClr val="3B5B6F"/>
                </a:solidFill>
              </a:rPr>
              <a:t> nerve palsy</a:t>
            </a:r>
          </a:p>
          <a:p>
            <a:pPr lvl="2"/>
            <a:r>
              <a:rPr lang="en-US" sz="2800" dirty="0">
                <a:solidFill>
                  <a:srgbClr val="3B5B6F"/>
                </a:solidFill>
              </a:rPr>
              <a:t>Double vision immediate or up to two weeks later</a:t>
            </a:r>
          </a:p>
          <a:p>
            <a:pPr lvl="2"/>
            <a:r>
              <a:rPr lang="en-US" sz="2800" dirty="0">
                <a:solidFill>
                  <a:srgbClr val="3B5B6F"/>
                </a:solidFill>
              </a:rPr>
              <a:t>Can last weeks to months</a:t>
            </a:r>
          </a:p>
          <a:p>
            <a:pPr lvl="1"/>
            <a:r>
              <a:rPr lang="en-US" sz="3200" dirty="0">
                <a:solidFill>
                  <a:srgbClr val="3B5B6F"/>
                </a:solidFill>
              </a:rPr>
              <a:t>Oculomotor palsies in </a:t>
            </a:r>
            <a:r>
              <a:rPr lang="en-US" sz="3200" dirty="0" err="1">
                <a:solidFill>
                  <a:srgbClr val="3B5B6F"/>
                </a:solidFill>
              </a:rPr>
              <a:t>ophthalmoplegic</a:t>
            </a:r>
            <a:r>
              <a:rPr lang="en-US" sz="3200" dirty="0">
                <a:solidFill>
                  <a:srgbClr val="3B5B6F"/>
                </a:solidFill>
              </a:rPr>
              <a:t> migraine may show thickening and enhancement of third nerve on MRI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5B95222-A0D8-4ADE-8F5D-8972D5B40F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07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220"/>
    </mc:Choice>
    <mc:Fallback xmlns="">
      <p:transition spd="slow" advTm="39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3B5B6F"/>
                </a:solidFill>
              </a:rPr>
              <a:t>Why Was This Case Not Likely</a:t>
            </a:r>
            <a:br>
              <a:rPr lang="en-US" b="1" dirty="0">
                <a:solidFill>
                  <a:srgbClr val="3B5B6F"/>
                </a:solidFill>
              </a:rPr>
            </a:br>
            <a:r>
              <a:rPr lang="en-US" dirty="0">
                <a:solidFill>
                  <a:srgbClr val="3B5B6F"/>
                </a:solidFill>
              </a:rPr>
              <a:t>Recurrent Painful Oculomotor Neuropathy (RPON</a:t>
            </a:r>
            <a:r>
              <a:rPr lang="en-US" b="1" dirty="0">
                <a:solidFill>
                  <a:srgbClr val="3B5B6F"/>
                </a:solidFill>
              </a:rPr>
              <a:t>)?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0869" y="1685512"/>
            <a:ext cx="9866243" cy="2824495"/>
          </a:xfrm>
          <a:noFill/>
        </p:spPr>
        <p:txBody>
          <a:bodyPr>
            <a:normAutofit/>
          </a:bodyPr>
          <a:lstStyle/>
          <a:p>
            <a:endParaRPr lang="en-US" sz="3200" dirty="0">
              <a:solidFill>
                <a:srgbClr val="3B5B6F"/>
              </a:solidFill>
            </a:endParaRPr>
          </a:p>
          <a:p>
            <a:r>
              <a:rPr lang="en-US" sz="3600" dirty="0">
                <a:solidFill>
                  <a:srgbClr val="3B5B6F"/>
                </a:solidFill>
              </a:rPr>
              <a:t>RPON is less common with a sixth nerve palsy</a:t>
            </a:r>
          </a:p>
          <a:p>
            <a:r>
              <a:rPr lang="en-US" sz="3600" dirty="0">
                <a:solidFill>
                  <a:srgbClr val="3B5B6F"/>
                </a:solidFill>
              </a:rPr>
              <a:t>Onset of  at age 32 would be highly unusual!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89586" y="4652238"/>
            <a:ext cx="6165012" cy="1077218"/>
          </a:xfrm>
          <a:prstGeom prst="rect">
            <a:avLst/>
          </a:prstGeom>
          <a:solidFill>
            <a:schemeClr val="bg1"/>
          </a:solidFill>
          <a:ln>
            <a:solidFill>
              <a:srgbClr val="1F939A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omic Sans MS" panose="030F0702030302020204" pitchFamily="66" charset="0"/>
              </a:rPr>
              <a:t>Is any more work up needed?</a:t>
            </a:r>
          </a:p>
          <a:p>
            <a:r>
              <a:rPr lang="en-US" sz="3200" b="1" dirty="0">
                <a:latin typeface="Comic Sans MS" panose="030F0702030302020204" pitchFamily="66" charset="0"/>
              </a:rPr>
              <a:t>What would you do?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36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40"/>
    </mc:Choice>
    <mc:Fallback xmlns="">
      <p:transition spd="slow" advTm="23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7103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3B5B6F"/>
                </a:solidFill>
              </a:rPr>
              <a:t>MRI Is Required in Workup of </a:t>
            </a:r>
            <a:br>
              <a:rPr lang="en-US" b="1" dirty="0">
                <a:solidFill>
                  <a:srgbClr val="3B5B6F"/>
                </a:solidFill>
              </a:rPr>
            </a:br>
            <a:r>
              <a:rPr lang="en-US" dirty="0">
                <a:solidFill>
                  <a:srgbClr val="3B5B6F"/>
                </a:solidFill>
              </a:rPr>
              <a:t>RPON</a:t>
            </a:r>
            <a:endParaRPr lang="en-US" b="1" dirty="0">
              <a:solidFill>
                <a:srgbClr val="3B5B6F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266026" y="1690688"/>
            <a:ext cx="7309959" cy="48755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1738" y="2984938"/>
            <a:ext cx="2833069" cy="1569660"/>
          </a:xfrm>
          <a:prstGeom prst="rect">
            <a:avLst/>
          </a:prstGeom>
          <a:solidFill>
            <a:schemeClr val="bg1"/>
          </a:solidFill>
          <a:ln>
            <a:solidFill>
              <a:srgbClr val="1F939A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omic Sans MS" panose="030F0702030302020204" pitchFamily="66" charset="0"/>
                <a:cs typeface="Arial" panose="020B0604020202020204" pitchFamily="34" charset="0"/>
              </a:rPr>
              <a:t>What abnormality  do you see?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334AF71-CC22-4E4B-B410-EF16E92945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16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44"/>
    </mc:Choice>
    <mc:Fallback xmlns="">
      <p:transition spd="slow" advTm="10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B406ACBDCA5642AD7DA0405E184CB7" ma:contentTypeVersion="1" ma:contentTypeDescription="Create a new document." ma:contentTypeScope="" ma:versionID="a6afa5656477947cae8adb8454316338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ded79842d4747cc85621c7c303666abe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F732D6FB-FC0F-49CE-948B-30F47F05375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E5D251E-1A7E-4CB1-96ED-10C6349418B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4C508C8-17EA-4312-942B-AF1A4F5C64C5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237</TotalTime>
  <Words>1514</Words>
  <Application>Microsoft Office PowerPoint</Application>
  <PresentationFormat>Widescreen</PresentationFormat>
  <Paragraphs>186</Paragraphs>
  <Slides>28</Slides>
  <Notes>28</Notes>
  <HiddenSlides>0</HiddenSlides>
  <MMClips>28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Arial Black</vt:lpstr>
      <vt:lpstr>Calibri</vt:lpstr>
      <vt:lpstr>Calibri Light</vt:lpstr>
      <vt:lpstr>Comic Sans MS</vt:lpstr>
      <vt:lpstr>Times New Roman</vt:lpstr>
      <vt:lpstr>Office Theme</vt:lpstr>
      <vt:lpstr>1_Office Theme</vt:lpstr>
      <vt:lpstr>Double Vision and Headache</vt:lpstr>
      <vt:lpstr>32-Year-Old Woman with Diplopia and Headache</vt:lpstr>
      <vt:lpstr>32 Year Old Female With Diplopia and Headaches</vt:lpstr>
      <vt:lpstr>32 Year Old Female With Diplopia and Headaches</vt:lpstr>
      <vt:lpstr> Examination by Neurology</vt:lpstr>
      <vt:lpstr>Evaluation</vt:lpstr>
      <vt:lpstr>Ophthalmoplegic Migraine</vt:lpstr>
      <vt:lpstr>Why Was This Case Not Likely Recurrent Painful Oculomotor Neuropathy (RPON)?</vt:lpstr>
      <vt:lpstr>MRI Is Required in Workup of  RPON</vt:lpstr>
      <vt:lpstr> MRI Without Contrast Done Overnight  </vt:lpstr>
      <vt:lpstr>MRI with Contrast Requested  by Neuro-Ophthalmology</vt:lpstr>
      <vt:lpstr>MRI with Contrast</vt:lpstr>
      <vt:lpstr>Differential Diagnosis of a Dural Tail1</vt:lpstr>
      <vt:lpstr>32 Year Old Woman With Diplopia and Headache</vt:lpstr>
      <vt:lpstr>Results</vt:lpstr>
      <vt:lpstr>What Else Might be Helpful and Less Invasive than a Biopsy of Meningeal Lesion?</vt:lpstr>
      <vt:lpstr>Gallium Scan Performed</vt:lpstr>
      <vt:lpstr>Clinical Course</vt:lpstr>
      <vt:lpstr>Treatment</vt:lpstr>
      <vt:lpstr>Gallium and PET-CT Scans in Sarcoid Workup</vt:lpstr>
      <vt:lpstr>Willie Sutton- Bank Robber-   Asked “Why Do You Rob Banks?”</vt:lpstr>
      <vt:lpstr>Application of Sutton’s Law</vt:lpstr>
      <vt:lpstr>Neuro-Ophthalmology Has Been Defined As a Field Where One Reinterprets Previously Normal Images</vt:lpstr>
      <vt:lpstr>Utility of 18F-FDG PET/CT</vt:lpstr>
      <vt:lpstr>PET-CT for Neurosarcoid</vt:lpstr>
      <vt:lpstr>Summary: In a patient where neurosarcoid is being considered, a standard set of examinations is helpful to establish the diagnosis </vt:lpstr>
      <vt:lpstr>Summary-2</vt:lpstr>
      <vt:lpstr>Additional 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Elizabeth Fortin</dc:creator>
  <cp:lastModifiedBy>Katie Connelly</cp:lastModifiedBy>
  <cp:revision>26</cp:revision>
  <dcterms:created xsi:type="dcterms:W3CDTF">2020-07-23T19:54:38Z</dcterms:created>
  <dcterms:modified xsi:type="dcterms:W3CDTF">2021-03-12T20:50:16Z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0x0101001BB406ACBDCA5642AD7DA0405E184CB7</vt:lpwstr>
  </property>
</Properties>
</file>