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5"/>
  </p:notesMasterIdLst>
  <p:sldIdLst>
    <p:sldId id="256" r:id="rId5"/>
    <p:sldId id="257" r:id="rId6"/>
    <p:sldId id="258" r:id="rId7"/>
    <p:sldId id="281" r:id="rId8"/>
    <p:sldId id="259" r:id="rId9"/>
    <p:sldId id="269" r:id="rId10"/>
    <p:sldId id="260" r:id="rId11"/>
    <p:sldId id="275" r:id="rId12"/>
    <p:sldId id="274" r:id="rId13"/>
    <p:sldId id="276" r:id="rId14"/>
    <p:sldId id="283" r:id="rId15"/>
    <p:sldId id="261" r:id="rId16"/>
    <p:sldId id="270" r:id="rId17"/>
    <p:sldId id="273" r:id="rId18"/>
    <p:sldId id="279" r:id="rId19"/>
    <p:sldId id="280" r:id="rId20"/>
    <p:sldId id="265" r:id="rId21"/>
    <p:sldId id="266" r:id="rId22"/>
    <p:sldId id="268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ohman, Larry" initials="FL" lastIdx="13" clrIdx="0">
    <p:extLst>
      <p:ext uri="{19B8F6BF-5375-455C-9EA6-DF929625EA0E}">
        <p15:presenceInfo xmlns:p15="http://schemas.microsoft.com/office/powerpoint/2012/main" userId="S-1-5-21-789336058-1965331169-725345543-34255" providerId="AD"/>
      </p:ext>
    </p:extLst>
  </p:cmAuthor>
  <p:cmAuthor id="2" name="Subahari Raviskanthan" initials="SR" lastIdx="1" clrIdx="1">
    <p:extLst>
      <p:ext uri="{19B8F6BF-5375-455C-9EA6-DF929625EA0E}">
        <p15:presenceInfo xmlns:p15="http://schemas.microsoft.com/office/powerpoint/2012/main" userId="8fede450de0fc4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95807" autoAdjust="0"/>
  </p:normalViewPr>
  <p:slideViewPr>
    <p:cSldViewPr snapToGrid="0">
      <p:cViewPr varScale="1">
        <p:scale>
          <a:sx n="86" d="100"/>
          <a:sy n="86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DFE41-01B7-40B3-905A-B725034D6DE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D5BA9-0F52-4605-9E69-C49E005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7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err="1"/>
              <a:t>sed</a:t>
            </a:r>
            <a:r>
              <a:rPr lang="en-US" dirty="0"/>
              <a:t> rate is in a male (age/2), so here it would be 37</a:t>
            </a:r>
          </a:p>
          <a:p>
            <a:endParaRPr lang="en-US" dirty="0"/>
          </a:p>
          <a:p>
            <a:r>
              <a:rPr lang="en-US" dirty="0"/>
              <a:t>Also, there is an adjustment for anemia in interpreting ESR- I think you can just make it ESR</a:t>
            </a:r>
            <a:r>
              <a:rPr lang="en-US" baseline="0" dirty="0"/>
              <a:t> (unadjusted fro anemia):45…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6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7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4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6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5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1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8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Corneal abrasion would not likely be painless</a:t>
            </a:r>
          </a:p>
          <a:p>
            <a:endParaRPr lang="en-US" dirty="0"/>
          </a:p>
          <a:p>
            <a:r>
              <a:rPr lang="en-US" dirty="0"/>
              <a:t>Would add hyperglycemia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8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this slide should precede</a:t>
            </a:r>
            <a:r>
              <a:rPr lang="en-US" baseline="0" dirty="0"/>
              <a:t> the evaluation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 not understand your narration here.  He does have small cup: discs and does seem to have a disc at risk.  I do not see this as a cup of 0.8- I see this as a cup of no more than 0.2 sloping out temporally with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peripapillary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conus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this should go ahead of the evaluation slide,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D5BA9-0F52-4605-9E69-C49E005FB2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07A79-73E8-F742-93ED-4E631E6F4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903" y="5829697"/>
            <a:ext cx="2570757" cy="10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8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43EA-2692-AA4D-8E2A-F3B8A030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E752-78A5-9841-AA7F-13DA9822A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AD1C5-8C9D-574D-8E5B-0DD9BA4B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00D9-4C5D-6C45-8C5B-D4B23AC4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4A8E2-4634-0845-ACD1-8A9913F5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2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0E2A9-E185-384F-AF89-63182856D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67E1E-FB37-1D46-8AAE-968742CD6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D0789-C00C-4548-9624-40C25A7E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48589-75C3-3147-9838-3BE263B7F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69C64-F88B-1E45-9F75-09DAB5B5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5E2E-3D42-5845-95CB-7A6FD38B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E915-E638-6549-90DF-FD86C654E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97790-D484-E14C-9687-8C2097F2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6AD5B-F34E-5E48-90E6-30D2BEB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3795-C7FD-6940-A607-B1CC7951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1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99BE-5837-6D47-8BDE-2BEEFA2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7D132-D9B8-0446-8AA6-2059F369C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6436-576E-4C43-9EBE-952FDFF3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41B9B-C1BE-ED48-BE04-6733ADE0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356B6-0F5A-AF44-B639-6C06BC4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C389-5A6D-E94B-817A-0F1A6015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2A26-61C3-1248-AF22-934EDA62F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B9C2E-AD78-D042-A817-966E279C5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00399-8CF6-7442-8B78-07F45C1D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EBDC1-19C9-394D-B478-F98FC529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76B8B-0482-1B4E-8AF9-A1CD603C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47C3-3DAD-734C-A80C-FF2711B2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4E6C-0DCA-A546-9ECF-8A111612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51435-1D3C-D747-94F8-E65BC831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9366C-E616-5A46-909C-3EBEA0992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56452-80F3-2C4F-82E8-60B912F02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73786-1F4B-FD4A-85AD-4F94D79B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BF8D1-D293-AE42-A48E-E18AB0BB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4D73A-4E16-7143-8429-E8A35483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CE90-90FB-D843-9364-CDE551AE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EAB8C-2571-2645-A309-BF902FD0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89D80-3AC3-F74C-B7B9-09CF7F96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7ED0C-970C-6044-B9DE-069BA135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DAEA4-100D-5E49-A323-41AEC763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D6CD9-B64B-9145-A79A-5E002519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52BF5-49BE-BC47-89BE-67C0FA5B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C489-72DE-BE47-AEE8-FAAA8C92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9F1B-DF44-A24C-AECE-92FF4636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3FEB7-0421-CF4C-A92A-571E43B66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4BB9A-EE10-6641-ACAA-C8511BE4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1A377-74EE-CD4B-B15A-5DF964F8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E1C73-98C8-9045-AA78-EF049CB3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DC57-47C1-BB45-B2DC-79CCA540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CD955-75C8-444D-ABD1-E060697F1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748B4-AEC3-B949-9617-9434F518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61A1-BFF5-3D41-92DA-7217625F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84DD1-35AE-C042-9C45-A63BF1CEEB3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B864B-F91B-1642-A8DD-64280F6B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F34D7-825F-4E4D-8DF8-A9006979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C86733-290F-284F-A769-EF0A4750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939A"/>
            </a:gs>
            <a:gs pos="11000">
              <a:srgbClr val="62B5BB"/>
            </a:gs>
            <a:gs pos="9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4C20BC-B0A7-0743-8FDE-66F90F89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2238C-2B35-834B-9E16-6581BC188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869" y="1685512"/>
            <a:ext cx="9866243" cy="382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1372A-5854-BC42-B062-4DEFDB60D26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8903" y="5829697"/>
            <a:ext cx="2570757" cy="10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hyperlink" Target="https://doi.org/10.7759/cureus.5437" TargetMode="External"/><Relationship Id="rId5" Type="http://schemas.openxmlformats.org/officeDocument/2006/relationships/hyperlink" Target="https://www.reviewofophthalmology.com/article/diagnosing-and-managing-ischemic-optic-neuropathy" TargetMode="Externa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hyperlink" Target="https://doi.org/10.1034/j.1399-6576.2002.460621.x" TargetMode="External"/><Relationship Id="rId4" Type="http://schemas.openxmlformats.org/officeDocument/2006/relationships/hyperlink" Target="https://doi.org/10.1111/jog.138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notesSlide" Target="../notesSlides/notesSlide6.xml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7.m4a"/><Relationship Id="rId4" Type="http://schemas.microsoft.com/office/2007/relationships/media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1.m4a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5C24-9B46-4BB5-AD5A-BE23959187E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5014" y="996950"/>
            <a:ext cx="11091552" cy="28225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Post-operative Vision 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705E8-72B5-42DF-8F30-14207C4D534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1897" y="3429000"/>
            <a:ext cx="12090103" cy="1830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Amir Ali BSA, University of Texas Medical Branch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Subahari Raviskanthan MBBS, Houston Methodist Hospital</a:t>
            </a:r>
          </a:p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Ardalan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Sharifi MD, University of Texas Medical Branch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Andrew G. Lee MD, Houston Methodist Hospital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135F46E-8237-46E5-B60C-850E74F829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1"/>
          <a:stretch/>
        </p:blipFill>
        <p:spPr>
          <a:xfrm>
            <a:off x="3348989" y="0"/>
            <a:ext cx="5494020" cy="1173480"/>
          </a:xfrm>
          <a:prstGeom prst="rect">
            <a:avLst/>
          </a:prstGeom>
        </p:spPr>
      </p:pic>
      <p:pic>
        <p:nvPicPr>
          <p:cNvPr id="6" name="Audio Recording Jun 19, 2021 at 12:05:19 PM" descr="Audio Recording Jun 19, 2021 at 12:05:19 PM">
            <a:hlinkClick r:id="" action="ppaction://media"/>
            <a:extLst>
              <a:ext uri="{FF2B5EF4-FFF2-40B4-BE49-F238E27FC236}">
                <a16:creationId xmlns:a16="http://schemas.microsoft.com/office/drawing/2014/main" id="{5D281E80-47C4-B24E-8953-67C19F8AE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0750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79"/>
    </mc:Choice>
    <mc:Fallback xmlns="">
      <p:transition spd="slow" advTm="17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3683-B422-624C-8588-06C85855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Coherence Tomography: Increased RNFL OD (disc edema)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B3F6D-A741-4D44-9754-93A856C6C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17" y="1685512"/>
            <a:ext cx="7684146" cy="4252990"/>
          </a:xfrm>
          <a:prstGeom prst="rect">
            <a:avLst/>
          </a:prstGeom>
        </p:spPr>
      </p:pic>
      <p:pic>
        <p:nvPicPr>
          <p:cNvPr id="4" name="Audio Recording Apr 28, 2021 at 8:37:58 PM" descr="Audio Recording Apr 28, 2021 at 8:37:58 PM">
            <a:hlinkClick r:id="" action="ppaction://media"/>
            <a:extLst>
              <a:ext uri="{FF2B5EF4-FFF2-40B4-BE49-F238E27FC236}">
                <a16:creationId xmlns:a16="http://schemas.microsoft.com/office/drawing/2014/main" id="{DDEDF512-64D9-4D43-9934-AB08FFBF1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9E4A-53A5-144E-B2EC-D768945A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likely diagnosis?</a:t>
            </a:r>
          </a:p>
        </p:txBody>
      </p:sp>
      <p:pic>
        <p:nvPicPr>
          <p:cNvPr id="3" name="Audio Recording May 1, 2021 at 11:23:05 AM" descr="Audio Recording May 1, 2021 at 11:23:05 AM">
            <a:hlinkClick r:id="" action="ppaction://media"/>
            <a:extLst>
              <a:ext uri="{FF2B5EF4-FFF2-40B4-BE49-F238E27FC236}">
                <a16:creationId xmlns:a16="http://schemas.microsoft.com/office/drawing/2014/main" id="{968D85FB-E44A-C844-A769-2C797B499F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45200"/>
            <a:ext cx="812800" cy="812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F42D79-3A3F-F942-A175-A7D735F5C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643" y="1683600"/>
            <a:ext cx="4604598" cy="4351338"/>
          </a:xfrm>
        </p:spPr>
        <p:txBody>
          <a:bodyPr numCol="1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Ophthalmic: </a:t>
            </a: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Central retinal artery or vein occlusion (CRAO/CRVO)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Ischemic optic neuropathy (ION)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0BFA73-A7C3-D441-AE33-6FF361A867C8}"/>
              </a:ext>
            </a:extLst>
          </p:cNvPr>
          <p:cNvSpPr txBox="1">
            <a:spLocks/>
          </p:cNvSpPr>
          <p:nvPr/>
        </p:nvSpPr>
        <p:spPr>
          <a:xfrm>
            <a:off x="4362331" y="1690688"/>
            <a:ext cx="460459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Neurologic: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Stroke (homonymous hemianopsia)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Posterior reversible encephalopathy syndrome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Pituitary apoplexy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Intracranial hemorrhage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B2FB6-877C-D249-BF2C-6FDFF54192D7}"/>
              </a:ext>
            </a:extLst>
          </p:cNvPr>
          <p:cNvSpPr txBox="1"/>
          <p:nvPr/>
        </p:nvSpPr>
        <p:spPr>
          <a:xfrm>
            <a:off x="8804070" y="1683600"/>
            <a:ext cx="2956130" cy="87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/>
            </a:lvl1pPr>
            <a:lvl2pPr marL="914400" lvl="1" indent="-4572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Systemic: </a:t>
            </a:r>
          </a:p>
          <a:p>
            <a:pPr lvl="1"/>
            <a:r>
              <a:rPr lang="en-US" dirty="0"/>
              <a:t>Hyperglycemia</a:t>
            </a:r>
          </a:p>
        </p:txBody>
      </p:sp>
    </p:spTree>
    <p:extLst>
      <p:ext uri="{BB962C8B-B14F-4D97-AF65-F5344CB8AC3E}">
        <p14:creationId xmlns:p14="http://schemas.microsoft.com/office/powerpoint/2010/main" val="9406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4EEC-D402-4E17-9075-1887CAC1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47DC-5518-4442-9172-28164419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69" y="1685512"/>
            <a:ext cx="10167731" cy="3820766"/>
          </a:xfrm>
        </p:spPr>
        <p:txBody>
          <a:bodyPr>
            <a:normAutofit/>
          </a:bodyPr>
          <a:lstStyle/>
          <a:p>
            <a:pPr marL="434975" indent="-527050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Blood pressure: 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147/67 mmHg 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(normal: &lt;120 mmHg)</a:t>
            </a:r>
          </a:p>
          <a:p>
            <a:pPr marL="434975" marR="0" indent="-527050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Hgb: 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10.5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(normal: 13.5-17.5 g/</a:t>
            </a:r>
            <a:r>
              <a:rPr lang="en-GB" sz="2400" dirty="0" err="1">
                <a:ea typeface="Calibri" panose="020F0502020204030204" pitchFamily="34" charset="0"/>
                <a:cs typeface="Arial" panose="020B0604020202020204" pitchFamily="34" charset="0"/>
              </a:rPr>
              <a:t>dL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434975" indent="-527050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ESR (not adjusted for </a:t>
            </a:r>
            <a:r>
              <a:rPr lang="en-GB" sz="2400" dirty="0" err="1">
                <a:ea typeface="Calibri" panose="020F0502020204030204" pitchFamily="34" charset="0"/>
                <a:cs typeface="Arial" panose="020B0604020202020204" pitchFamily="34" charset="0"/>
              </a:rPr>
              <a:t>anemia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45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(age adjusted normal: 1-37 mm/hr)</a:t>
            </a:r>
          </a:p>
          <a:p>
            <a:pPr marL="434975" marR="0" indent="-527050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CRP: 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(normal: 0.0-1.0 mg/</a:t>
            </a:r>
            <a:r>
              <a:rPr lang="en-GB" sz="2400" dirty="0" err="1">
                <a:ea typeface="Calibri" panose="020F0502020204030204" pitchFamily="34" charset="0"/>
                <a:cs typeface="Arial" panose="020B0604020202020204" pitchFamily="34" charset="0"/>
              </a:rPr>
              <a:t>dL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434975" indent="-527050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HbA1c: 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9.1% 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(4-5.6%)</a:t>
            </a:r>
            <a:endParaRPr lang="en-GB" sz="24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4975" marR="0" indent="-527050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MRI Brain and Orbits with contrast: Normal</a:t>
            </a:r>
          </a:p>
        </p:txBody>
      </p:sp>
      <p:pic>
        <p:nvPicPr>
          <p:cNvPr id="5" name="Audio Recording Apr 28, 2021 at 8:32:22 PM" descr="Audio Recording Apr 28, 2021 at 8:32:22 PM">
            <a:hlinkClick r:id="" action="ppaction://media"/>
            <a:extLst>
              <a:ext uri="{FF2B5EF4-FFF2-40B4-BE49-F238E27FC236}">
                <a16:creationId xmlns:a16="http://schemas.microsoft.com/office/drawing/2014/main" id="{DBBCDA49-C534-0547-939D-79B832F5D9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88.540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13865"/>
            <a:ext cx="812800" cy="812800"/>
          </a:xfrm>
          <a:prstGeom prst="rect">
            <a:avLst/>
          </a:prstGeom>
        </p:spPr>
      </p:pic>
      <p:pic>
        <p:nvPicPr>
          <p:cNvPr id="4" name="Audio Recording May 1, 2021 at 11:38:04 AM" descr="Audio Recording May 1, 2021 at 11:38:04 AM">
            <a:hlinkClick r:id="" action="ppaction://media"/>
            <a:extLst>
              <a:ext uri="{FF2B5EF4-FFF2-40B4-BE49-F238E27FC236}">
                <a16:creationId xmlns:a16="http://schemas.microsoft.com/office/drawing/2014/main" id="{EC7E30D6-7778-BE4E-B2C3-DBCDC7BD23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138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9"/>
    </mc:Choice>
    <mc:Fallback xmlns="">
      <p:transition spd="slow" advTm="16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4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5702-35D5-4A4B-A94C-2611AEBE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Unilateral Acute Painless Vision Loss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5D2F8D-4186-47F1-8BC8-96E646B32877}"/>
              </a:ext>
            </a:extLst>
          </p:cNvPr>
          <p:cNvSpPr/>
          <p:nvPr/>
        </p:nvSpPr>
        <p:spPr>
          <a:xfrm>
            <a:off x="3725427" y="3223677"/>
            <a:ext cx="4234867" cy="1306286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AD470-8B29-43C6-B6E8-5D3823857539}"/>
              </a:ext>
            </a:extLst>
          </p:cNvPr>
          <p:cNvSpPr txBox="1"/>
          <p:nvPr/>
        </p:nvSpPr>
        <p:spPr>
          <a:xfrm>
            <a:off x="4023362" y="3276656"/>
            <a:ext cx="3700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Anterior Ischemic Optic Neuropathy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E28989-0AB9-40AD-B27B-0A2360154542}"/>
              </a:ext>
            </a:extLst>
          </p:cNvPr>
          <p:cNvCxnSpPr>
            <a:cxnSpLocks/>
          </p:cNvCxnSpPr>
          <p:nvPr/>
        </p:nvCxnSpPr>
        <p:spPr>
          <a:xfrm flipH="1">
            <a:off x="4802889" y="4479010"/>
            <a:ext cx="1039972" cy="282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24774D-9720-4050-8711-7B42AC032FB8}"/>
              </a:ext>
            </a:extLst>
          </p:cNvPr>
          <p:cNvSpPr/>
          <p:nvPr/>
        </p:nvSpPr>
        <p:spPr>
          <a:xfrm>
            <a:off x="1496351" y="4746897"/>
            <a:ext cx="3306536" cy="999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CD6BD7A-533E-4E04-9598-BB124524410C}"/>
              </a:ext>
            </a:extLst>
          </p:cNvPr>
          <p:cNvSpPr/>
          <p:nvPr/>
        </p:nvSpPr>
        <p:spPr>
          <a:xfrm>
            <a:off x="6858000" y="4746897"/>
            <a:ext cx="3306536" cy="999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3CFF4-82D2-4CA8-877C-5CE27CF7C43F}"/>
              </a:ext>
            </a:extLst>
          </p:cNvPr>
          <p:cNvSpPr txBox="1"/>
          <p:nvPr/>
        </p:nvSpPr>
        <p:spPr>
          <a:xfrm>
            <a:off x="1529200" y="4985083"/>
            <a:ext cx="3247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Arteritic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9C0019-445B-495C-8B8C-24AE86831F8E}"/>
              </a:ext>
            </a:extLst>
          </p:cNvPr>
          <p:cNvSpPr txBox="1"/>
          <p:nvPr/>
        </p:nvSpPr>
        <p:spPr>
          <a:xfrm>
            <a:off x="6923314" y="4985083"/>
            <a:ext cx="317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</a:t>
            </a:r>
            <a:r>
              <a:rPr lang="en-US" sz="2800" dirty="0" err="1"/>
              <a:t>Arteritic</a:t>
            </a:r>
            <a:endParaRPr lang="en-US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0C8BB7-BC96-41EB-AE0C-AC71B161C88C}"/>
              </a:ext>
            </a:extLst>
          </p:cNvPr>
          <p:cNvCxnSpPr>
            <a:cxnSpLocks/>
          </p:cNvCxnSpPr>
          <p:nvPr/>
        </p:nvCxnSpPr>
        <p:spPr>
          <a:xfrm>
            <a:off x="5873858" y="4479010"/>
            <a:ext cx="1049456" cy="3298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E4BBD2-6B21-B148-993A-2C109606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02" y="1546596"/>
            <a:ext cx="10518912" cy="3820766"/>
          </a:xfrm>
        </p:spPr>
        <p:txBody>
          <a:bodyPr/>
          <a:lstStyle/>
          <a:p>
            <a:r>
              <a:rPr lang="en-US" dirty="0"/>
              <a:t>VF defect, RAPD, optic disc edema </a:t>
            </a:r>
            <a:r>
              <a:rPr lang="en-US" dirty="0">
                <a:sym typeface="Wingdings" pitchFamily="2" charset="2"/>
              </a:rPr>
              <a:t> optic neuropathy</a:t>
            </a:r>
          </a:p>
          <a:p>
            <a:r>
              <a:rPr lang="en-US" dirty="0">
                <a:sym typeface="Wingdings" pitchFamily="2" charset="2"/>
              </a:rPr>
              <a:t>Likely ischemic given sudden onset</a:t>
            </a:r>
          </a:p>
          <a:p>
            <a:r>
              <a:rPr lang="en-US" dirty="0">
                <a:sym typeface="Wingdings" pitchFamily="2" charset="2"/>
              </a:rPr>
              <a:t>Anterior given optic disc edema present</a:t>
            </a:r>
            <a:endParaRPr lang="en-US" dirty="0"/>
          </a:p>
        </p:txBody>
      </p:sp>
      <p:pic>
        <p:nvPicPr>
          <p:cNvPr id="3" name="Audio Recording Apr 28, 2021 at 7:06:11 PM" descr="Audio Recording Apr 28, 2021 at 7:06:11 PM">
            <a:hlinkClick r:id="" action="ppaction://media"/>
            <a:extLst>
              <a:ext uri="{FF2B5EF4-FFF2-40B4-BE49-F238E27FC236}">
                <a16:creationId xmlns:a16="http://schemas.microsoft.com/office/drawing/2014/main" id="{65E17139-0ED8-7048-BC6C-B83F6F74DF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3314" y="6045200"/>
            <a:ext cx="812800" cy="812800"/>
          </a:xfrm>
          <a:prstGeom prst="rect">
            <a:avLst/>
          </a:prstGeom>
        </p:spPr>
      </p:pic>
      <p:pic>
        <p:nvPicPr>
          <p:cNvPr id="4" name="Audio Recording May 1, 2021 at 11:27:15 AM" descr="Audio Recording May 1, 2021 at 11:27:15 AM">
            <a:hlinkClick r:id="" action="ppaction://media"/>
            <a:extLst>
              <a:ext uri="{FF2B5EF4-FFF2-40B4-BE49-F238E27FC236}">
                <a16:creationId xmlns:a16="http://schemas.microsoft.com/office/drawing/2014/main" id="{811AD08B-B82C-BC4F-9567-62853C8912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3314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21"/>
    </mc:Choice>
    <mc:Fallback xmlns="">
      <p:transition spd="slow" advTm="35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7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8A8D-FD15-4DDC-8D93-8AF0066B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98357"/>
            <a:ext cx="11201400" cy="1325563"/>
          </a:xfrm>
        </p:spPr>
        <p:txBody>
          <a:bodyPr/>
          <a:lstStyle/>
          <a:p>
            <a:pPr algn="ctr"/>
            <a:r>
              <a:rPr lang="en-US" dirty="0"/>
              <a:t>Pathophysiology of </a:t>
            </a:r>
            <a:r>
              <a:rPr lang="en-US" dirty="0" err="1"/>
              <a:t>Arteritic</a:t>
            </a:r>
            <a:r>
              <a:rPr lang="en-US" dirty="0"/>
              <a:t> vs. Non-</a:t>
            </a:r>
            <a:r>
              <a:rPr lang="en-US" dirty="0" err="1"/>
              <a:t>Arteritic</a:t>
            </a:r>
            <a:r>
              <a:rPr lang="en-US" dirty="0"/>
              <a:t> Anterior 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1C134C-19EA-CE4C-9508-A7CAE54B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849" y="2703548"/>
            <a:ext cx="4605131" cy="3866202"/>
          </a:xfrm>
        </p:spPr>
        <p:txBody>
          <a:bodyPr>
            <a:normAutofit/>
          </a:bodyPr>
          <a:lstStyle/>
          <a:p>
            <a:r>
              <a:rPr lang="en-US" dirty="0"/>
              <a:t>Optic nerve head infarction from </a:t>
            </a:r>
            <a:r>
              <a:rPr lang="en-US" u="sng" dirty="0"/>
              <a:t>inflammation, granuloma formation, and thrombosis </a:t>
            </a:r>
            <a:r>
              <a:rPr lang="en-US" dirty="0"/>
              <a:t>from vasculitic disease</a:t>
            </a:r>
          </a:p>
          <a:p>
            <a:r>
              <a:rPr lang="en-US" dirty="0"/>
              <a:t>Giant Cell Arteritis</a:t>
            </a:r>
          </a:p>
          <a:p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4925A1E-3D4D-A64E-85F3-B8BC0DCE19C2}"/>
              </a:ext>
            </a:extLst>
          </p:cNvPr>
          <p:cNvSpPr txBox="1">
            <a:spLocks/>
          </p:cNvSpPr>
          <p:nvPr/>
        </p:nvSpPr>
        <p:spPr>
          <a:xfrm>
            <a:off x="6670273" y="2761100"/>
            <a:ext cx="5003171" cy="386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Vasospasm/autoregulatory</a:t>
            </a:r>
          </a:p>
          <a:p>
            <a:r>
              <a:rPr lang="en-US" dirty="0"/>
              <a:t>Hypotension/hypertension</a:t>
            </a:r>
          </a:p>
          <a:p>
            <a:r>
              <a:rPr lang="en-US" dirty="0"/>
              <a:t>Hypoxia</a:t>
            </a:r>
          </a:p>
          <a:p>
            <a:r>
              <a:rPr lang="en-US" dirty="0"/>
              <a:t>Hyperlipidemia</a:t>
            </a:r>
          </a:p>
          <a:p>
            <a:r>
              <a:rPr lang="en-US" dirty="0"/>
              <a:t>Hyperglycemia (DM)</a:t>
            </a:r>
          </a:p>
          <a:p>
            <a:r>
              <a:rPr lang="en-US" dirty="0"/>
              <a:t>Anemia (blood loss)</a:t>
            </a:r>
          </a:p>
          <a:p>
            <a:r>
              <a:rPr lang="en-US" dirty="0"/>
              <a:t>Increased IOP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057FE-17E5-2446-B597-6468A1DD2789}"/>
              </a:ext>
            </a:extLst>
          </p:cNvPr>
          <p:cNvSpPr txBox="1"/>
          <p:nvPr/>
        </p:nvSpPr>
        <p:spPr>
          <a:xfrm>
            <a:off x="2579474" y="2231776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Arteritic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87DEB-C85C-0846-9840-22EA12EAA967}"/>
              </a:ext>
            </a:extLst>
          </p:cNvPr>
          <p:cNvSpPr txBox="1"/>
          <p:nvPr/>
        </p:nvSpPr>
        <p:spPr>
          <a:xfrm>
            <a:off x="8128845" y="2277942"/>
            <a:ext cx="186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Non-</a:t>
            </a:r>
            <a:r>
              <a:rPr lang="en-US" sz="2400" b="1" dirty="0" err="1"/>
              <a:t>Arteritic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8D003-CE9A-184E-B51C-ADA29E9D8469}"/>
              </a:ext>
            </a:extLst>
          </p:cNvPr>
          <p:cNvSpPr txBox="1"/>
          <p:nvPr/>
        </p:nvSpPr>
        <p:spPr>
          <a:xfrm>
            <a:off x="856091" y="1634027"/>
            <a:ext cx="1067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Anterior ION:</a:t>
            </a:r>
            <a:r>
              <a:rPr lang="en-US" dirty="0"/>
              <a:t> Ischemia of laminar, prelaminar, immediate or short posterior ciliary arteries originating from ophthalmic artery supplying the optic nerve head</a:t>
            </a:r>
          </a:p>
          <a:p>
            <a:endParaRPr lang="en-US" dirty="0"/>
          </a:p>
        </p:txBody>
      </p:sp>
      <p:pic>
        <p:nvPicPr>
          <p:cNvPr id="3" name="Audio Recording Jun 21, 2021 at 10:29:56 AM" descr="Audio Recording Jun 21, 2021 at 10:29:56 AM">
            <a:hlinkClick r:id="" action="ppaction://media"/>
            <a:extLst>
              <a:ext uri="{FF2B5EF4-FFF2-40B4-BE49-F238E27FC236}">
                <a16:creationId xmlns:a16="http://schemas.microsoft.com/office/drawing/2014/main" id="{02468E9F-DDA5-BF4E-8121-C7F860FAA7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08"/>
    </mc:Choice>
    <mc:Fallback xmlns="">
      <p:transition spd="slow" advTm="56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954B-2A5F-C845-9AE4-ABA93AB1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of post operative NAION after non-ocular 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1E8ED-4805-4943-8900-7EBF52200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645"/>
            <a:ext cx="10515600" cy="4181888"/>
          </a:xfrm>
        </p:spPr>
        <p:txBody>
          <a:bodyPr>
            <a:normAutofit/>
          </a:bodyPr>
          <a:lstStyle/>
          <a:p>
            <a:r>
              <a:rPr lang="en-US" dirty="0"/>
              <a:t>Commonly spine (Ho et al., 2005) or cardiac surgery</a:t>
            </a:r>
          </a:p>
          <a:p>
            <a:r>
              <a:rPr lang="en-US" dirty="0"/>
              <a:t>Hip Arthroplasty (</a:t>
            </a:r>
            <a:r>
              <a:rPr lang="en-US" dirty="0" err="1"/>
              <a:t>Manzotti</a:t>
            </a:r>
            <a:r>
              <a:rPr lang="en-US" dirty="0"/>
              <a:t> et al., 2019 and </a:t>
            </a:r>
            <a:r>
              <a:rPr lang="en-US" dirty="0" err="1"/>
              <a:t>Yazgan</a:t>
            </a:r>
            <a:r>
              <a:rPr lang="en-US" dirty="0"/>
              <a:t> et al., 2014)</a:t>
            </a:r>
          </a:p>
          <a:p>
            <a:r>
              <a:rPr lang="en-US" dirty="0"/>
              <a:t>Burn or trauma surgery (</a:t>
            </a:r>
            <a:r>
              <a:rPr lang="en-US" dirty="0" err="1"/>
              <a:t>Qurioga</a:t>
            </a:r>
            <a:r>
              <a:rPr lang="en-US" dirty="0"/>
              <a:t> et al., 2019)</a:t>
            </a:r>
          </a:p>
          <a:p>
            <a:r>
              <a:rPr lang="en-US" dirty="0"/>
              <a:t>Carotid Endarterectomy (</a:t>
            </a:r>
            <a:r>
              <a:rPr lang="en-US" dirty="0" err="1"/>
              <a:t>Konstantinuik</a:t>
            </a:r>
            <a:r>
              <a:rPr lang="en-US" dirty="0"/>
              <a:t> et al., 2015)</a:t>
            </a:r>
          </a:p>
          <a:p>
            <a:r>
              <a:rPr lang="en-US" dirty="0"/>
              <a:t>Robotic-Assisted Gynecologic Surgery (</a:t>
            </a:r>
            <a:r>
              <a:rPr lang="en-US" dirty="0" err="1"/>
              <a:t>Ozcan</a:t>
            </a:r>
            <a:r>
              <a:rPr lang="en-US" dirty="0"/>
              <a:t> et al., 2019)</a:t>
            </a:r>
          </a:p>
          <a:p>
            <a:r>
              <a:rPr lang="en-US" dirty="0"/>
              <a:t>Coronary artery bypass graft (</a:t>
            </a:r>
            <a:r>
              <a:rPr lang="en-US" dirty="0" err="1"/>
              <a:t>Gowthaman</a:t>
            </a:r>
            <a:r>
              <a:rPr lang="en-US" dirty="0"/>
              <a:t> et al., 2018)</a:t>
            </a:r>
          </a:p>
          <a:p>
            <a:pPr lvl="1"/>
            <a:endParaRPr lang="en-US" dirty="0"/>
          </a:p>
        </p:txBody>
      </p:sp>
      <p:pic>
        <p:nvPicPr>
          <p:cNvPr id="4" name="Audio Recording Apr 28, 2021 at 7:23:02 PM" descr="Audio Recording Apr 28, 2021 at 7:23:02 PM">
            <a:hlinkClick r:id="" action="ppaction://media"/>
            <a:extLst>
              <a:ext uri="{FF2B5EF4-FFF2-40B4-BE49-F238E27FC236}">
                <a16:creationId xmlns:a16="http://schemas.microsoft.com/office/drawing/2014/main" id="{092550F6-0A11-F34E-B441-FE60BCC11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4053-C7AC-604C-9A63-42000893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Risk factors for NAION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0A39F-5607-2347-898A-008F21E3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823912"/>
          </a:xfrm>
        </p:spPr>
        <p:txBody>
          <a:bodyPr/>
          <a:lstStyle/>
          <a:p>
            <a:r>
              <a:rPr lang="en-US" dirty="0"/>
              <a:t>Operation related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8163-3882-9747-8CCA-6230ADA4D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0465"/>
            <a:ext cx="5157787" cy="36845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Intra/postoperative hypotension secondary to blood loss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Prolonged surgical time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Septic shock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Prone surgical position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Embolic phenomenon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Hypothermia (CABG)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Intraocular pressure fluctuations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Extreme Trendelenburg positioning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50E1C0-0582-3941-84BE-00697BFE1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2242" y="1269207"/>
            <a:ext cx="5183188" cy="823912"/>
          </a:xfrm>
        </p:spPr>
        <p:txBody>
          <a:bodyPr/>
          <a:lstStyle/>
          <a:p>
            <a:r>
              <a:rPr lang="en-US" dirty="0"/>
              <a:t>Standard non-surgical risk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4A481E-839E-1843-B216-3FCD95906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2242" y="2120465"/>
            <a:ext cx="5183188" cy="36845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Hypertension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Hyperlipidemia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T2DM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Alcohol consumption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cup: disc ratio</a:t>
            </a:r>
          </a:p>
        </p:txBody>
      </p:sp>
      <p:pic>
        <p:nvPicPr>
          <p:cNvPr id="9" name="Audio Recording Jun 19, 2021 at 1:26:11 PM" descr="Audio Recording Jun 19, 2021 at 1:26:11 PM">
            <a:hlinkClick r:id="" action="ppaction://media"/>
            <a:extLst>
              <a:ext uri="{FF2B5EF4-FFF2-40B4-BE49-F238E27FC236}">
                <a16:creationId xmlns:a16="http://schemas.microsoft.com/office/drawing/2014/main" id="{5C2E10F7-2502-084D-BB47-14C94635E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254D-33D7-42F7-907D-D1977467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Treatment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D5E7-6370-4810-92EC-6EB7CBCE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No effective treatment for NAION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Control of </a:t>
            </a:r>
            <a:r>
              <a:rPr lang="en-US" sz="2400" dirty="0" err="1"/>
              <a:t>vasculopathic</a:t>
            </a:r>
            <a:r>
              <a:rPr lang="en-US" sz="2400" dirty="0"/>
              <a:t> risk factors associated with vascular insufficiency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/>
              <a:t>HTN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/>
              <a:t>Diabetes Mellitus II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/>
              <a:t>Hyperlipidemia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/>
              <a:t>Smoking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Use of antiplatelets / anticoagulation is controversial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Steroids unproven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Transfusion for anemia unproven</a:t>
            </a:r>
          </a:p>
        </p:txBody>
      </p:sp>
      <p:pic>
        <p:nvPicPr>
          <p:cNvPr id="5" name="Audio Recording Jun 19, 2021 at 1:43:29 PM" descr="Audio Recording Jun 19, 2021 at 1:43:29 PM">
            <a:hlinkClick r:id="" action="ppaction://media"/>
            <a:extLst>
              <a:ext uri="{FF2B5EF4-FFF2-40B4-BE49-F238E27FC236}">
                <a16:creationId xmlns:a16="http://schemas.microsoft.com/office/drawing/2014/main" id="{BD34B2E1-F9EF-804E-BF26-B0A06DF04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1"/>
    </mc:Choice>
    <mc:Fallback xmlns="">
      <p:transition spd="slow" advTm="31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C185-A5FA-4FC3-BC7D-E14645C3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9296-BCB8-40DA-9531-38E032D87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Post operative vision loss can occur after non ophthalmic operations (including superficial femoral endarterectomy)</a:t>
            </a:r>
          </a:p>
          <a:p>
            <a:r>
              <a:rPr lang="en-US" sz="2400" dirty="0"/>
              <a:t>Multifactorial: risk factors include prolonged surgical time, anemia, hypotension, vasopressors, type of surgery (spine/cardiac). </a:t>
            </a:r>
          </a:p>
          <a:p>
            <a:r>
              <a:rPr lang="en-US" sz="2400" dirty="0"/>
              <a:t>“Ischemic optic neuropathy” is not an etiologic diagnosis</a:t>
            </a:r>
          </a:p>
          <a:p>
            <a:r>
              <a:rPr lang="en-US" sz="2400" dirty="0"/>
              <a:t>ION: Further classified into anterior (AION), posterior (PION), and </a:t>
            </a:r>
            <a:r>
              <a:rPr lang="en-US" sz="2400" dirty="0" err="1"/>
              <a:t>arteritic</a:t>
            </a:r>
            <a:r>
              <a:rPr lang="en-US" sz="2400" dirty="0"/>
              <a:t>  (A-AION),  non-</a:t>
            </a:r>
            <a:r>
              <a:rPr lang="en-US" sz="2400" dirty="0" err="1"/>
              <a:t>arteritic</a:t>
            </a:r>
            <a:r>
              <a:rPr lang="en-US" sz="2400" dirty="0"/>
              <a:t> (NAION)</a:t>
            </a:r>
          </a:p>
          <a:p>
            <a:r>
              <a:rPr lang="en-US" sz="2400" dirty="0"/>
              <a:t>No proven effective therapy for post-operative NAION or PION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Audio Recording Apr 28, 2021 at 7:29:26 PM" descr="Audio Recording Apr 28, 2021 at 7:29:26 PM">
            <a:hlinkClick r:id="" action="ppaction://media"/>
            <a:extLst>
              <a:ext uri="{FF2B5EF4-FFF2-40B4-BE49-F238E27FC236}">
                <a16:creationId xmlns:a16="http://schemas.microsoft.com/office/drawing/2014/main" id="{B396E878-E024-C04D-AB53-62F8E8D2E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8"/>
    </mc:Choice>
    <mc:Fallback xmlns="">
      <p:transition spd="slow" advTm="20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0A11-355A-4A1B-84DD-600E7C5F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00114-7FE4-47B3-AFDE-8CB02A96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295" y="1685511"/>
            <a:ext cx="9917723" cy="398376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 err="1"/>
              <a:t>Beran</a:t>
            </a:r>
            <a:r>
              <a:rPr lang="en-US" sz="1600" dirty="0"/>
              <a:t> DI, Murphy-Lavoie H. Acute, painless vision loss. J La State Med Soc. 2009 Jul-Aug;161(4):214-6, 218-23.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/>
              <a:t>Stephenson M. Diagnosing and Managing Ischemic Optic Neuropathy. Review of Ophthalmology. 2010. </a:t>
            </a:r>
            <a:r>
              <a:rPr lang="en-US" sz="1600" dirty="0">
                <a:hlinkClick r:id="rId5"/>
              </a:rPr>
              <a:t>https://www.reviewofophthalmology.com/article/diagnosing-and-managing-ischemic-optic-neuropathy</a:t>
            </a:r>
            <a:endParaRPr lang="en-US" sz="1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 err="1"/>
              <a:t>Gowthaman</a:t>
            </a:r>
            <a:r>
              <a:rPr lang="en-US" sz="1600" dirty="0"/>
              <a:t> AS, Prasanth HR, Sanjana E. Postoperative vision loss following non ocular surgery- A case report. IP International Journal of Ocular Oncology and </a:t>
            </a:r>
            <a:r>
              <a:rPr lang="en-US" sz="1600" dirty="0" err="1"/>
              <a:t>Oculoplasty</a:t>
            </a:r>
            <a:r>
              <a:rPr lang="en-US" sz="1600" dirty="0"/>
              <a:t>. 2018 4(1), 64–66. DOI: 10.18231/2455-8478.2018.0018.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 err="1"/>
              <a:t>Manzotti</a:t>
            </a:r>
            <a:r>
              <a:rPr lang="en-US" sz="1600" dirty="0"/>
              <a:t> A, </a:t>
            </a:r>
            <a:r>
              <a:rPr lang="en-US" sz="1600" dirty="0" err="1"/>
              <a:t>Schianchi</a:t>
            </a:r>
            <a:r>
              <a:rPr lang="en-US" sz="1600" dirty="0"/>
              <a:t> A, Pace L, Salvadori G, </a:t>
            </a:r>
            <a:r>
              <a:rPr lang="en-US" sz="1600" dirty="0" err="1"/>
              <a:t>Biazzo</a:t>
            </a:r>
            <a:r>
              <a:rPr lang="en-US" sz="1600" dirty="0"/>
              <a:t> A, </a:t>
            </a:r>
            <a:r>
              <a:rPr lang="en-US" sz="1600" dirty="0" err="1"/>
              <a:t>Cerveri</a:t>
            </a:r>
            <a:r>
              <a:rPr lang="en-US" sz="1600" dirty="0"/>
              <a:t> P. Non </a:t>
            </a:r>
            <a:r>
              <a:rPr lang="en-US" sz="1600" dirty="0" err="1"/>
              <a:t>artheritic</a:t>
            </a:r>
            <a:r>
              <a:rPr lang="en-US" sz="1600" dirty="0"/>
              <a:t> bilateral anterior </a:t>
            </a:r>
            <a:r>
              <a:rPr lang="en-US" sz="1600" dirty="0" err="1"/>
              <a:t>ischaemic</a:t>
            </a:r>
            <a:r>
              <a:rPr lang="en-US" sz="1600" dirty="0"/>
              <a:t> optic neuropathy (NAION) as devastating complication following Total Hip Arthroplasty: a case report: Bilateral visual loss following total Hip </a:t>
            </a:r>
            <a:r>
              <a:rPr lang="en-US" sz="1600" dirty="0" err="1"/>
              <a:t>Arthoplasty</a:t>
            </a:r>
            <a:r>
              <a:rPr lang="en-US" sz="1600" dirty="0"/>
              <a:t> [JB]. Acta Bio Medica </a:t>
            </a:r>
            <a:r>
              <a:rPr lang="en-US" sz="1600" dirty="0" err="1"/>
              <a:t>Atenei</a:t>
            </a:r>
            <a:r>
              <a:rPr lang="en-US" sz="1600" dirty="0"/>
              <a:t> </a:t>
            </a:r>
            <a:r>
              <a:rPr lang="en-US" sz="1600" dirty="0" err="1"/>
              <a:t>Parmensis</a:t>
            </a:r>
            <a:r>
              <a:rPr lang="en-US" sz="1600" dirty="0"/>
              <a:t>. 2019 90(4), 583–586. DOI: 10.23750/abm.v90i4.7704.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 err="1"/>
              <a:t>Yazgan</a:t>
            </a:r>
            <a:r>
              <a:rPr lang="en-US" sz="1600" dirty="0"/>
              <a:t> S, </a:t>
            </a:r>
            <a:r>
              <a:rPr lang="en-US" sz="1600" dirty="0" err="1"/>
              <a:t>Ayar</a:t>
            </a:r>
            <a:r>
              <a:rPr lang="en-US" sz="1600" dirty="0"/>
              <a:t> O, </a:t>
            </a:r>
            <a:r>
              <a:rPr lang="en-US" sz="1600" dirty="0" err="1"/>
              <a:t>Akdemir</a:t>
            </a:r>
            <a:r>
              <a:rPr lang="en-US" sz="1600" dirty="0"/>
              <a:t> MO, </a:t>
            </a:r>
            <a:r>
              <a:rPr lang="en-US" sz="1600" dirty="0" err="1"/>
              <a:t>Uğurbas</a:t>
            </a:r>
            <a:r>
              <a:rPr lang="en-US" sz="1600" dirty="0"/>
              <a:t> SH. Simultaneous Bilateral Non-</a:t>
            </a:r>
            <a:r>
              <a:rPr lang="en-US" sz="1600" dirty="0" err="1"/>
              <a:t>Arteritic</a:t>
            </a:r>
            <a:r>
              <a:rPr lang="en-US" sz="1600" dirty="0"/>
              <a:t> Anterior </a:t>
            </a:r>
            <a:r>
              <a:rPr lang="en-US" sz="1600" dirty="0" err="1"/>
              <a:t>Ischaemic</a:t>
            </a:r>
            <a:r>
              <a:rPr lang="en-US" sz="1600" dirty="0"/>
              <a:t> Optic Neuropathy and Unilateral Central Retinal Artery Occlusion after Hip Prosthesis Surgery. Neuro-Ophthalmology. 2014 38(5), 257–259. https://</a:t>
            </a:r>
            <a:r>
              <a:rPr lang="en-US" sz="1600" dirty="0" err="1"/>
              <a:t>doi.org</a:t>
            </a:r>
            <a:r>
              <a:rPr lang="en-US" sz="1600" dirty="0"/>
              <a:t>/10.3109/01658107.2014.917685.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/>
              <a:t>Quiroga L, Asif M, </a:t>
            </a:r>
            <a:r>
              <a:rPr lang="en-US" sz="1600" dirty="0" err="1"/>
              <a:t>Lagziel</a:t>
            </a:r>
            <a:r>
              <a:rPr lang="en-US" sz="1600" dirty="0"/>
              <a:t> T, Caffrey J. Waking Up Blind in the ICU: A Case Report of Ischemic Optic Neuropathy in a Burn Patient. </a:t>
            </a:r>
            <a:r>
              <a:rPr lang="en-US" sz="1600" dirty="0" err="1"/>
              <a:t>Cureus</a:t>
            </a:r>
            <a:r>
              <a:rPr lang="en-US" sz="1600" dirty="0"/>
              <a:t>. 2019. </a:t>
            </a:r>
            <a:r>
              <a:rPr lang="en-US" sz="1600" dirty="0">
                <a:hlinkClick r:id="rId6"/>
              </a:rPr>
              <a:t>https://doi.org/10.7759/cureus.5437</a:t>
            </a:r>
            <a:r>
              <a:rPr lang="en-US" sz="1600" dirty="0"/>
              <a:t>. </a:t>
            </a:r>
          </a:p>
        </p:txBody>
      </p:sp>
      <p:pic>
        <p:nvPicPr>
          <p:cNvPr id="5" name="Audio Recording May 1, 2021 at 11:31:59 AM" descr="Audio Recording May 1, 2021 at 11:31:59 AM">
            <a:hlinkClick r:id="" action="ppaction://media"/>
            <a:extLst>
              <a:ext uri="{FF2B5EF4-FFF2-40B4-BE49-F238E27FC236}">
                <a16:creationId xmlns:a16="http://schemas.microsoft.com/office/drawing/2014/main" id="{8DAB6203-026B-CF40-A55D-6898592E8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"/>
    </mc:Choice>
    <mc:Fallback xmlns="">
      <p:transition spd="slow" advTm="2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EB50-C661-4581-A8C2-B8700EB9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74-Year-Old Man with vision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91BE-1E03-434C-BD72-1BA7AACE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CC: </a:t>
            </a:r>
            <a:r>
              <a:rPr lang="en-US" dirty="0"/>
              <a:t>Sudden onset </a:t>
            </a:r>
            <a:r>
              <a:rPr lang="en-US" sz="2800" dirty="0"/>
              <a:t>postoperative painless loss of right eye vision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E751366-65F5-42A8-8D82-9D67245D75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1"/>
          <a:stretch/>
        </p:blipFill>
        <p:spPr>
          <a:xfrm>
            <a:off x="6515761" y="5506278"/>
            <a:ext cx="5494020" cy="1173480"/>
          </a:xfrm>
          <a:prstGeom prst="rect">
            <a:avLst/>
          </a:prstGeom>
        </p:spPr>
      </p:pic>
      <p:pic>
        <p:nvPicPr>
          <p:cNvPr id="6" name="Audio Recording May 1, 2021 at 1:04:54 PM" descr="Audio Recording May 1, 2021 at 1:04:54 PM">
            <a:hlinkClick r:id="" action="ppaction://media"/>
            <a:extLst>
              <a:ext uri="{FF2B5EF4-FFF2-40B4-BE49-F238E27FC236}">
                <a16:creationId xmlns:a16="http://schemas.microsoft.com/office/drawing/2014/main" id="{BA8CC97F-E89D-9941-97AA-A5FFEA2EF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093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5"/>
    </mc:Choice>
    <mc:Fallback xmlns="">
      <p:transition spd="slow" advTm="1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5C5D-FE3B-E04D-BCD4-6ABA0F81F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 err="1"/>
              <a:t>Konstantiniuk</a:t>
            </a:r>
            <a:r>
              <a:rPr lang="en-US" sz="1600" dirty="0"/>
              <a:t> P, </a:t>
            </a:r>
            <a:r>
              <a:rPr lang="en-US" sz="1600" dirty="0" err="1"/>
              <a:t>Cohnert</a:t>
            </a:r>
            <a:r>
              <a:rPr lang="en-US" sz="1600" dirty="0"/>
              <a:t> T. Acute Monocular Blindness after Carotid Endarterectomy due to Non-</a:t>
            </a:r>
            <a:r>
              <a:rPr lang="en-US" sz="1600" dirty="0" err="1"/>
              <a:t>arteritic</a:t>
            </a:r>
            <a:r>
              <a:rPr lang="en-US" sz="1600" dirty="0"/>
              <a:t> Anterior Ischemic Optic Neuropathy. European Journal of Vascular and Endovascular Surgery. 2015 50(4), 419. https://</a:t>
            </a:r>
            <a:r>
              <a:rPr lang="en-US" sz="1600" dirty="0" err="1"/>
              <a:t>doi.org</a:t>
            </a:r>
            <a:r>
              <a:rPr lang="en-US" sz="1600" dirty="0"/>
              <a:t>/10.1016/j.ejvs.2015.07.010.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 err="1"/>
              <a:t>Ozcan</a:t>
            </a:r>
            <a:r>
              <a:rPr lang="en-US" sz="1600" dirty="0"/>
              <a:t> AA, </a:t>
            </a:r>
            <a:r>
              <a:rPr lang="en-US" sz="1600" dirty="0" err="1"/>
              <a:t>Ulas</a:t>
            </a:r>
            <a:r>
              <a:rPr lang="en-US" sz="1600" dirty="0"/>
              <a:t> B. Ischemic optic neuropathy in robotic-assisted </a:t>
            </a:r>
            <a:r>
              <a:rPr lang="en-US" sz="1600" dirty="0" err="1"/>
              <a:t>gynaecologic</a:t>
            </a:r>
            <a:r>
              <a:rPr lang="en-US" sz="1600" dirty="0"/>
              <a:t> surgery: A case report. Journal of Obstetrics and </a:t>
            </a:r>
            <a:r>
              <a:rPr lang="en-US" sz="1600" dirty="0" err="1"/>
              <a:t>Gynaecology</a:t>
            </a:r>
            <a:r>
              <a:rPr lang="en-US" sz="1600" dirty="0"/>
              <a:t> Research. 2018 45(3), 748–750. </a:t>
            </a:r>
            <a:r>
              <a:rPr lang="en-US" sz="1600" dirty="0">
                <a:hlinkClick r:id="rId4"/>
              </a:rPr>
              <a:t>https://doi.org/10.1111/jog.13877</a:t>
            </a:r>
            <a:r>
              <a:rPr lang="en-US" sz="16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/>
              <a:t>Ho VT, Newman NJ, Song S, </a:t>
            </a:r>
            <a:r>
              <a:rPr lang="en-US" sz="1600" dirty="0" err="1"/>
              <a:t>Ksiazek</a:t>
            </a:r>
            <a:r>
              <a:rPr lang="en-US" sz="1600" dirty="0"/>
              <a:t> S, Roth S. Ischemic optic neuropathy following spine surgery. J </a:t>
            </a:r>
            <a:r>
              <a:rPr lang="en-US" sz="1600" dirty="0" err="1"/>
              <a:t>Neurosurg</a:t>
            </a:r>
            <a:r>
              <a:rPr lang="en-US" sz="1600" dirty="0"/>
              <a:t> </a:t>
            </a:r>
            <a:r>
              <a:rPr lang="en-US" sz="1600" dirty="0" err="1"/>
              <a:t>Anesthesiol</a:t>
            </a:r>
            <a:r>
              <a:rPr lang="en-US" sz="1600" dirty="0"/>
              <a:t>. 2005 Jan;17(1):38-44.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/>
              <a:t>Gupta M, </a:t>
            </a:r>
            <a:r>
              <a:rPr lang="en-US" sz="1600" dirty="0" err="1"/>
              <a:t>Puri</a:t>
            </a:r>
            <a:r>
              <a:rPr lang="en-US" sz="1600" dirty="0"/>
              <a:t> P, Rennie IG. Anterior ischemic optic neuropathy after emergency caesarean section under epidural anesthesia. Acta </a:t>
            </a:r>
            <a:r>
              <a:rPr lang="en-US" sz="1600" dirty="0" err="1"/>
              <a:t>Anaesthesiologica</a:t>
            </a:r>
            <a:r>
              <a:rPr lang="en-US" sz="1600" dirty="0"/>
              <a:t> Scandinavica. 2002 46(6), 751–752. </a:t>
            </a:r>
            <a:r>
              <a:rPr lang="en-US" sz="1600" dirty="0">
                <a:hlinkClick r:id="rId5"/>
              </a:rPr>
              <a:t>https://doi.org/10.1034/j.1399-6576.2002.460621.x</a:t>
            </a:r>
            <a:endParaRPr lang="en-US" sz="1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 err="1"/>
              <a:t>Gowthaman</a:t>
            </a:r>
            <a:r>
              <a:rPr lang="en-US" sz="1600" dirty="0"/>
              <a:t> AS, Prasanth HR, Sanjana E. Postoperative vision loss following non ocular surgery- A case report. IP International Journal of Ocular Oncology and </a:t>
            </a:r>
            <a:r>
              <a:rPr lang="en-US" sz="1600" dirty="0" err="1"/>
              <a:t>Oculoplasty</a:t>
            </a:r>
            <a:r>
              <a:rPr lang="en-US" sz="1600" dirty="0"/>
              <a:t>. 2020 4(1), 64–66. https://</a:t>
            </a:r>
            <a:r>
              <a:rPr lang="en-US" sz="1600" dirty="0" err="1"/>
              <a:t>doi.org</a:t>
            </a:r>
            <a:r>
              <a:rPr lang="en-US" sz="1600" dirty="0"/>
              <a:t>/10.18231/2455-8478.2018.0018.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899739-369A-B24A-86AD-9FCBD722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References</a:t>
            </a:r>
          </a:p>
        </p:txBody>
      </p:sp>
      <p:pic>
        <p:nvPicPr>
          <p:cNvPr id="2" name="Audio Recording Apr 28, 2021 at 7:29:51 PM" descr="Audio Recording Apr 28, 2021 at 7:29:51 PM">
            <a:hlinkClick r:id="" action="ppaction://media"/>
            <a:extLst>
              <a:ext uri="{FF2B5EF4-FFF2-40B4-BE49-F238E27FC236}">
                <a16:creationId xmlns:a16="http://schemas.microsoft.com/office/drawing/2014/main" id="{D19676DB-2B27-704F-9C6A-DB47C68E5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C123-ED11-44FF-B01B-FAF983C8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Past 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9FCAA-EB8C-4358-A0D9-72F0BAC8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Primary open-angle glaucoma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Hypertension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Type 2 diabetes mellitus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Hyperlipidemia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Peripheral artery disease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52.5 pack year smoking history, quit 25 years ago</a:t>
            </a:r>
          </a:p>
        </p:txBody>
      </p:sp>
      <p:pic>
        <p:nvPicPr>
          <p:cNvPr id="4" name="Audio Recording Jun 19, 2021 at 12:07:51 PM" descr="Audio Recording Jun 19, 2021 at 12:07:51 PM">
            <a:hlinkClick r:id="" action="ppaction://media"/>
            <a:extLst>
              <a:ext uri="{FF2B5EF4-FFF2-40B4-BE49-F238E27FC236}">
                <a16:creationId xmlns:a16="http://schemas.microsoft.com/office/drawing/2014/main" id="{981E4AF4-923D-B948-A8FE-00BE13F79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CBE1-A21E-9F47-B9D2-95AC4238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69F8-F50D-D741-BEDD-63F3A8252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Latanoprost</a:t>
            </a:r>
          </a:p>
          <a:p>
            <a:r>
              <a:rPr lang="en-US" dirty="0"/>
              <a:t>Metformin</a:t>
            </a:r>
          </a:p>
          <a:p>
            <a:r>
              <a:rPr lang="en-US" dirty="0"/>
              <a:t>Simvastatin</a:t>
            </a:r>
          </a:p>
          <a:p>
            <a:r>
              <a:rPr lang="en-US" dirty="0"/>
              <a:t>Aspirin</a:t>
            </a:r>
          </a:p>
          <a:p>
            <a:r>
              <a:rPr lang="en-US" dirty="0"/>
              <a:t>Clopidogrel </a:t>
            </a:r>
          </a:p>
          <a:p>
            <a:endParaRPr lang="en-US" dirty="0"/>
          </a:p>
        </p:txBody>
      </p:sp>
      <p:pic>
        <p:nvPicPr>
          <p:cNvPr id="5" name="Audio Recording Jun 19, 2021 at 12:10:51 PM" descr="Audio Recording Jun 19, 2021 at 12:10:51 PM">
            <a:hlinkClick r:id="" action="ppaction://media"/>
            <a:extLst>
              <a:ext uri="{FF2B5EF4-FFF2-40B4-BE49-F238E27FC236}">
                <a16:creationId xmlns:a16="http://schemas.microsoft.com/office/drawing/2014/main" id="{8AFC02B1-2537-8147-8B1C-1025E7982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BE09-342B-4817-B1F0-B9B86989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74-Year-Old Man with acute painless vision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65CF-E7D1-4445-9D90-FC5CF27D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557" y="1810203"/>
            <a:ext cx="9866243" cy="38207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Complicated left superficial femoral endarterectomy: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Prolonged duration, hybrid open and endovascular procedure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Transfusions required (</a:t>
            </a:r>
            <a:r>
              <a:rPr lang="en-US" sz="2400" dirty="0" err="1"/>
              <a:t>intraop</a:t>
            </a:r>
            <a:r>
              <a:rPr lang="en-US" sz="2400" dirty="0"/>
              <a:t> and postop)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Re-anaesthetized and Reinduction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Intensive care unit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Upon </a:t>
            </a:r>
            <a:r>
              <a:rPr lang="en-US" sz="2400" dirty="0" err="1"/>
              <a:t>extubation</a:t>
            </a:r>
            <a:r>
              <a:rPr lang="en-US" sz="2400" dirty="0"/>
              <a:t>, complained of severe vision loss OD</a:t>
            </a:r>
          </a:p>
        </p:txBody>
      </p:sp>
      <p:pic>
        <p:nvPicPr>
          <p:cNvPr id="5" name="Audio Recording Jun 19, 2021 at 12:22:17 PM" descr="Audio Recording Jun 19, 2021 at 12:22:17 PM">
            <a:hlinkClick r:id="" action="ppaction://media"/>
            <a:extLst>
              <a:ext uri="{FF2B5EF4-FFF2-40B4-BE49-F238E27FC236}">
                <a16:creationId xmlns:a16="http://schemas.microsoft.com/office/drawing/2014/main" id="{19BF573B-5955-474A-A1E9-474CD012B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49"/>
    </mc:Choice>
    <mc:Fallback xmlns="">
      <p:transition spd="slow" advTm="24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CE16-FE61-45B4-87C7-C8441BBB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258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causes of postoperative acute painless vision loss?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05E5A-E540-44EE-90DE-41446AE29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643" y="1908753"/>
            <a:ext cx="4604598" cy="4351338"/>
          </a:xfrm>
        </p:spPr>
        <p:txBody>
          <a:bodyPr numCol="1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Ophthalmic: </a:t>
            </a:r>
            <a:endParaRPr lang="en-US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Central retinal artery or vein occlusion (CRAO/CRVO)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Ischemic optic neuropathy (ION)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926CF-0269-D547-98F5-9BA66F651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272" y="1908753"/>
            <a:ext cx="4604598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Neurologic: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Stroke (homonymous hemianopsia)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Posterior reversible encephalopathy syndrome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Pituitary apoplexy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/>
              <a:t>Intracranial hemorrhage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C7E06-20CC-FB4F-81EE-304352A1A87B}"/>
              </a:ext>
            </a:extLst>
          </p:cNvPr>
          <p:cNvSpPr txBox="1"/>
          <p:nvPr/>
        </p:nvSpPr>
        <p:spPr>
          <a:xfrm>
            <a:off x="8829470" y="1894577"/>
            <a:ext cx="2956130" cy="87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/>
            </a:lvl1pPr>
            <a:lvl2pPr marL="914400" lvl="1" indent="-4572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Systemic: </a:t>
            </a:r>
          </a:p>
          <a:p>
            <a:pPr lvl="1"/>
            <a:r>
              <a:rPr lang="en-US" dirty="0"/>
              <a:t>Hyperglycemia</a:t>
            </a:r>
          </a:p>
        </p:txBody>
      </p:sp>
      <p:pic>
        <p:nvPicPr>
          <p:cNvPr id="6" name="Audio Recording Jun 19, 2021 at 12:30:00 PM" descr="Audio Recording Jun 19, 2021 at 12:30:00 PM">
            <a:hlinkClick r:id="" action="ppaction://media"/>
            <a:extLst>
              <a:ext uri="{FF2B5EF4-FFF2-40B4-BE49-F238E27FC236}">
                <a16:creationId xmlns:a16="http://schemas.microsoft.com/office/drawing/2014/main" id="{27F41119-333C-8C4D-B494-EDF3D873F6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  <p:pic>
        <p:nvPicPr>
          <p:cNvPr id="7" name="Audio Recording Jun 19, 2021 at 2:13:46 PM" descr="Audio Recording Jun 19, 2021 at 2:13:46 PM">
            <a:hlinkClick r:id="" action="ppaction://media"/>
            <a:extLst>
              <a:ext uri="{FF2B5EF4-FFF2-40B4-BE49-F238E27FC236}">
                <a16:creationId xmlns:a16="http://schemas.microsoft.com/office/drawing/2014/main" id="{41CF9806-129C-0845-90C6-8934E3AEA44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9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94"/>
    </mc:Choice>
    <mc:Fallback xmlns="">
      <p:transition spd="slow" advTm="37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7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B44B-2446-40C6-8494-588A1383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Neuro-ophthalmic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F063-06FB-4242-AC6A-9C2EAD4A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Ophthalmologic: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Visual Acuity: count fingers OD, 20/30 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Ishihara color plates</a:t>
            </a:r>
            <a:r>
              <a:rPr lang="en-US" sz="2400" dirty="0"/>
              <a:t> 0/14 OD and 14/14 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Pupils isocoric and reactive, relative afferent pupillary defect 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Slit Lamp Examination: normal 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Intraocular Pressure: 21 mm Hg OU</a:t>
            </a:r>
          </a:p>
          <a:p>
            <a:pPr marL="0" indent="0">
              <a:buNone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No scalp tenderness or temporal artery nodularity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Neurologic exam: normal</a:t>
            </a:r>
          </a:p>
        </p:txBody>
      </p:sp>
      <p:pic>
        <p:nvPicPr>
          <p:cNvPr id="4" name="Audio Recording Jun 19, 2021 at 12:35:26 PM" descr="Audio Recording Jun 19, 2021 at 12:35:26 PM">
            <a:hlinkClick r:id="" action="ppaction://media"/>
            <a:extLst>
              <a:ext uri="{FF2B5EF4-FFF2-40B4-BE49-F238E27FC236}">
                <a16:creationId xmlns:a16="http://schemas.microsoft.com/office/drawing/2014/main" id="{DEECC69F-3514-6949-90EE-903678C68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3"/>
    </mc:Choice>
    <mc:Fallback xmlns="">
      <p:transition spd="slow" advTm="2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7184-5175-474F-8FA4-73A198C8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Fundus Examination: Disc edema 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D13D7C-A485-4045-817E-2FF215ACD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7"/>
          <a:stretch/>
        </p:blipFill>
        <p:spPr>
          <a:xfrm>
            <a:off x="5918200" y="1813051"/>
            <a:ext cx="5435600" cy="295382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BB2A8-2098-6F4E-9106-4C07766A93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/>
          <a:stretch/>
        </p:blipFill>
        <p:spPr>
          <a:xfrm>
            <a:off x="462928" y="1813051"/>
            <a:ext cx="4976977" cy="2953826"/>
          </a:xfrm>
          <a:prstGeom prst="rect">
            <a:avLst/>
          </a:prstGeom>
        </p:spPr>
      </p:pic>
      <p:pic>
        <p:nvPicPr>
          <p:cNvPr id="3" name="Audio Recording May 1, 2021 at 11:17:16 AM" descr="Audio Recording May 1, 2021 at 11:17:16 AM">
            <a:hlinkClick r:id="" action="ppaction://media"/>
            <a:extLst>
              <a:ext uri="{FF2B5EF4-FFF2-40B4-BE49-F238E27FC236}">
                <a16:creationId xmlns:a16="http://schemas.microsoft.com/office/drawing/2014/main" id="{5DA40342-32E2-444D-8B60-5E76DBCAD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170D-311F-3E46-ABA7-526EF981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Humphrey Visual Field 24-2: Superior nasal step 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10119-9B9F-6E46-93AF-D53D928279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" b="1685"/>
          <a:stretch/>
        </p:blipFill>
        <p:spPr>
          <a:xfrm>
            <a:off x="5500254" y="2144819"/>
            <a:ext cx="4559300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E9AD8-5486-2A4E-BFBD-A9AD7EAFBA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4" y="2144819"/>
            <a:ext cx="3606800" cy="3276600"/>
          </a:xfrm>
          <a:prstGeom prst="rect">
            <a:avLst/>
          </a:prstGeom>
        </p:spPr>
      </p:pic>
      <p:pic>
        <p:nvPicPr>
          <p:cNvPr id="3" name="Audio Recording Apr 28, 2021 at 6:51:04 PM" descr="Audio Recording Apr 28, 2021 at 6:51:04 PM">
            <a:hlinkClick r:id="" action="ppaction://media"/>
            <a:extLst>
              <a:ext uri="{FF2B5EF4-FFF2-40B4-BE49-F238E27FC236}">
                <a16:creationId xmlns:a16="http://schemas.microsoft.com/office/drawing/2014/main" id="{D6EAC02D-3CA2-644E-873F-3C4CD960B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  <p:pic>
        <p:nvPicPr>
          <p:cNvPr id="4" name="Audio Recording Jun 19, 2021 at 12:41:44 PM" descr="Audio Recording Jun 19, 2021 at 12:41:44 PM">
            <a:hlinkClick r:id="" action="ppaction://media"/>
            <a:extLst>
              <a:ext uri="{FF2B5EF4-FFF2-40B4-BE49-F238E27FC236}">
                <a16:creationId xmlns:a16="http://schemas.microsoft.com/office/drawing/2014/main" id="{0E3989A9-8501-754A-B402-EEBD3E6BC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5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8.5|3.4|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B406ACBDCA5642AD7DA0405E184CB7" ma:contentTypeVersion="1" ma:contentTypeDescription="Create a new document." ma:contentTypeScope="" ma:versionID="a6afa5656477947cae8adb845431633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DD5981-BBCE-426A-A38D-B8113B1C5A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3FE2E6-779C-418D-91D1-7384DDA3D09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D0FB67-79C4-49ED-9676-F0EC7BB1C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10778</TotalTime>
  <Words>1321</Words>
  <Application>Microsoft Office PowerPoint</Application>
  <PresentationFormat>Widescreen</PresentationFormat>
  <Paragraphs>170</Paragraphs>
  <Slides>20</Slides>
  <Notes>18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Post-operative Vision Loss</vt:lpstr>
      <vt:lpstr>74-Year-Old Man with vision loss</vt:lpstr>
      <vt:lpstr>Past Medical History</vt:lpstr>
      <vt:lpstr>Medications</vt:lpstr>
      <vt:lpstr>74-Year-Old Man with acute painless vision loss</vt:lpstr>
      <vt:lpstr>What are the causes of postoperative acute painless vision loss?</vt:lpstr>
      <vt:lpstr>Neuro-ophthalmic Examination</vt:lpstr>
      <vt:lpstr>Fundus Examination: Disc edema OD</vt:lpstr>
      <vt:lpstr>Humphrey Visual Field 24-2: Superior nasal step OD</vt:lpstr>
      <vt:lpstr>Optical Coherence Tomography: Increased RNFL OD (disc edema)</vt:lpstr>
      <vt:lpstr>Most likely diagnosis?</vt:lpstr>
      <vt:lpstr>Evaluation</vt:lpstr>
      <vt:lpstr>Unilateral Acute Painless Vision Loss</vt:lpstr>
      <vt:lpstr>Pathophysiology of Arteritic vs. Non-Arteritic Anterior ION </vt:lpstr>
      <vt:lpstr>Literature Review of post operative NAION after non-ocular surgeries</vt:lpstr>
      <vt:lpstr>Risk factors for NAION</vt:lpstr>
      <vt:lpstr>Treatment</vt:lpstr>
      <vt:lpstr>Take Home Message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Sugi Panneerselvam</dc:creator>
  <cp:lastModifiedBy>Katie Connelly</cp:lastModifiedBy>
  <cp:revision>161</cp:revision>
  <dcterms:created xsi:type="dcterms:W3CDTF">2020-12-10T01:11:43Z</dcterms:created>
  <dcterms:modified xsi:type="dcterms:W3CDTF">2021-07-01T21:31:36Z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0x0101001BB406ACBDCA5642AD7DA0405E184CB7</vt:lpwstr>
  </property>
</Properties>
</file>