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9"/>
  </p:notesMasterIdLst>
  <p:sldIdLst>
    <p:sldId id="258" r:id="rId5"/>
    <p:sldId id="257" r:id="rId6"/>
    <p:sldId id="275" r:id="rId7"/>
    <p:sldId id="259" r:id="rId8"/>
    <p:sldId id="264" r:id="rId9"/>
    <p:sldId id="263" r:id="rId10"/>
    <p:sldId id="278" r:id="rId11"/>
    <p:sldId id="267" r:id="rId12"/>
    <p:sldId id="279" r:id="rId13"/>
    <p:sldId id="265" r:id="rId14"/>
    <p:sldId id="268" r:id="rId15"/>
    <p:sldId id="274" r:id="rId16"/>
    <p:sldId id="276" r:id="rId17"/>
    <p:sldId id="270" r:id="rId18"/>
    <p:sldId id="272" r:id="rId19"/>
    <p:sldId id="280" r:id="rId20"/>
    <p:sldId id="269" r:id="rId21"/>
    <p:sldId id="286" r:id="rId22"/>
    <p:sldId id="281" r:id="rId23"/>
    <p:sldId id="283" r:id="rId24"/>
    <p:sldId id="285" r:id="rId25"/>
    <p:sldId id="282" r:id="rId26"/>
    <p:sldId id="284" r:id="rId27"/>
    <p:sldId id="27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939A"/>
    <a:srgbClr val="0F2B4E"/>
    <a:srgbClr val="62B5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195" autoAdjust="0"/>
    <p:restoredTop sz="86478" autoAdjust="0"/>
  </p:normalViewPr>
  <p:slideViewPr>
    <p:cSldViewPr snapToGrid="0" snapToObjects="1">
      <p:cViewPr varScale="1">
        <p:scale>
          <a:sx n="77" d="100"/>
          <a:sy n="77" d="100"/>
        </p:scale>
        <p:origin x="276" y="9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789D0D-C076-4221-B6CE-F6D177721025}" type="datetimeFigureOut">
              <a:rPr lang="en-US" smtClean="0"/>
              <a:t>7/1/2021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2A17EC-4D04-40A7-B3A0-ABAA5973FB94}" type="slidenum">
              <a:rPr lang="en-US" smtClean="0"/>
              <a:t>‹#›</a:t>
            </a:fld>
            <a:endParaRPr lang="en-US"/>
          </a:p>
        </p:txBody>
      </p:sp>
    </p:spTree>
    <p:extLst>
      <p:ext uri="{BB962C8B-B14F-4D97-AF65-F5344CB8AC3E}">
        <p14:creationId xmlns:p14="http://schemas.microsoft.com/office/powerpoint/2010/main" val="2114905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CBB243-8E3B-4AC6-9701-33AFAACBCA1D}" type="slidenum">
              <a:rPr lang="en-US" smtClean="0"/>
              <a:t>1</a:t>
            </a:fld>
            <a:endParaRPr lang="en-US"/>
          </a:p>
        </p:txBody>
      </p:sp>
    </p:spTree>
    <p:extLst>
      <p:ext uri="{BB962C8B-B14F-4D97-AF65-F5344CB8AC3E}">
        <p14:creationId xmlns:p14="http://schemas.microsoft.com/office/powerpoint/2010/main" val="1535825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D6A69E-7196-B64A-8426-DEE52BED4DD2}" type="slidenum">
              <a:rPr lang="en-US" smtClean="0"/>
              <a:t>12</a:t>
            </a:fld>
            <a:endParaRPr lang="en-US" dirty="0"/>
          </a:p>
        </p:txBody>
      </p:sp>
    </p:spTree>
    <p:extLst>
      <p:ext uri="{BB962C8B-B14F-4D97-AF65-F5344CB8AC3E}">
        <p14:creationId xmlns:p14="http://schemas.microsoft.com/office/powerpoint/2010/main" val="1759203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D6A69E-7196-B64A-8426-DEE52BED4DD2}" type="slidenum">
              <a:rPr lang="en-US" smtClean="0"/>
              <a:t>14</a:t>
            </a:fld>
            <a:endParaRPr lang="en-US" dirty="0"/>
          </a:p>
        </p:txBody>
      </p:sp>
    </p:spTree>
    <p:extLst>
      <p:ext uri="{BB962C8B-B14F-4D97-AF65-F5344CB8AC3E}">
        <p14:creationId xmlns:p14="http://schemas.microsoft.com/office/powerpoint/2010/main" val="1826784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D6A69E-7196-B64A-8426-DEE52BED4DD2}" type="slidenum">
              <a:rPr lang="en-US" smtClean="0"/>
              <a:t>15</a:t>
            </a:fld>
            <a:endParaRPr lang="en-US" dirty="0"/>
          </a:p>
        </p:txBody>
      </p:sp>
    </p:spTree>
    <p:extLst>
      <p:ext uri="{BB962C8B-B14F-4D97-AF65-F5344CB8AC3E}">
        <p14:creationId xmlns:p14="http://schemas.microsoft.com/office/powerpoint/2010/main" val="3626509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714"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7AD6A69E-7196-B64A-8426-DEE52BED4DD2}" type="slidenum">
              <a:rPr lang="en-US" smtClean="0"/>
              <a:t>17</a:t>
            </a:fld>
            <a:endParaRPr lang="en-US" dirty="0"/>
          </a:p>
        </p:txBody>
      </p:sp>
    </p:spTree>
    <p:extLst>
      <p:ext uri="{BB962C8B-B14F-4D97-AF65-F5344CB8AC3E}">
        <p14:creationId xmlns:p14="http://schemas.microsoft.com/office/powerpoint/2010/main" val="766039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2A17EC-4D04-40A7-B3A0-ABAA5973FB94}" type="slidenum">
              <a:rPr lang="en-US" smtClean="0"/>
              <a:t>21</a:t>
            </a:fld>
            <a:endParaRPr lang="en-US"/>
          </a:p>
        </p:txBody>
      </p:sp>
    </p:spTree>
    <p:extLst>
      <p:ext uri="{BB962C8B-B14F-4D97-AF65-F5344CB8AC3E}">
        <p14:creationId xmlns:p14="http://schemas.microsoft.com/office/powerpoint/2010/main" val="13321907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D6A69E-7196-B64A-8426-DEE52BED4DD2}" type="slidenum">
              <a:rPr lang="en-US" smtClean="0"/>
              <a:t>23</a:t>
            </a:fld>
            <a:endParaRPr lang="en-US"/>
          </a:p>
        </p:txBody>
      </p:sp>
    </p:spTree>
    <p:extLst>
      <p:ext uri="{BB962C8B-B14F-4D97-AF65-F5344CB8AC3E}">
        <p14:creationId xmlns:p14="http://schemas.microsoft.com/office/powerpoint/2010/main" val="628916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2A17EC-4D04-40A7-B3A0-ABAA5973FB94}" type="slidenum">
              <a:rPr lang="en-US" smtClean="0"/>
              <a:t>24</a:t>
            </a:fld>
            <a:endParaRPr lang="en-US"/>
          </a:p>
        </p:txBody>
      </p:sp>
    </p:spTree>
    <p:extLst>
      <p:ext uri="{BB962C8B-B14F-4D97-AF65-F5344CB8AC3E}">
        <p14:creationId xmlns:p14="http://schemas.microsoft.com/office/powerpoint/2010/main" val="2225324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D6A69E-7196-B64A-8426-DEE52BED4DD2}" type="slidenum">
              <a:rPr lang="en-US" smtClean="0"/>
              <a:t>2</a:t>
            </a:fld>
            <a:endParaRPr lang="en-US"/>
          </a:p>
        </p:txBody>
      </p:sp>
    </p:spTree>
    <p:extLst>
      <p:ext uri="{BB962C8B-B14F-4D97-AF65-F5344CB8AC3E}">
        <p14:creationId xmlns:p14="http://schemas.microsoft.com/office/powerpoint/2010/main" val="1340412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D6A69E-7196-B64A-8426-DEE52BED4DD2}" type="slidenum">
              <a:rPr lang="en-US" smtClean="0"/>
              <a:t>3</a:t>
            </a:fld>
            <a:endParaRPr lang="en-US"/>
          </a:p>
        </p:txBody>
      </p:sp>
    </p:spTree>
    <p:extLst>
      <p:ext uri="{BB962C8B-B14F-4D97-AF65-F5344CB8AC3E}">
        <p14:creationId xmlns:p14="http://schemas.microsoft.com/office/powerpoint/2010/main" val="979060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AD6A69E-7196-B64A-8426-DEE52BED4DD2}" type="slidenum">
              <a:rPr lang="en-US" smtClean="0"/>
              <a:t>4</a:t>
            </a:fld>
            <a:endParaRPr lang="en-US"/>
          </a:p>
        </p:txBody>
      </p:sp>
    </p:spTree>
    <p:extLst>
      <p:ext uri="{BB962C8B-B14F-4D97-AF65-F5344CB8AC3E}">
        <p14:creationId xmlns:p14="http://schemas.microsoft.com/office/powerpoint/2010/main" val="590162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D6A69E-7196-B64A-8426-DEE52BED4DD2}" type="slidenum">
              <a:rPr lang="en-US" smtClean="0"/>
              <a:t>5</a:t>
            </a:fld>
            <a:endParaRPr lang="en-US"/>
          </a:p>
        </p:txBody>
      </p:sp>
    </p:spTree>
    <p:extLst>
      <p:ext uri="{BB962C8B-B14F-4D97-AF65-F5344CB8AC3E}">
        <p14:creationId xmlns:p14="http://schemas.microsoft.com/office/powerpoint/2010/main" val="1614985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D6A69E-7196-B64A-8426-DEE52BED4DD2}" type="slidenum">
              <a:rPr lang="en-US" smtClean="0"/>
              <a:t>6</a:t>
            </a:fld>
            <a:endParaRPr lang="en-US" dirty="0"/>
          </a:p>
        </p:txBody>
      </p:sp>
    </p:spTree>
    <p:extLst>
      <p:ext uri="{BB962C8B-B14F-4D97-AF65-F5344CB8AC3E}">
        <p14:creationId xmlns:p14="http://schemas.microsoft.com/office/powerpoint/2010/main" val="3731259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Further evaluation </a:t>
            </a:r>
          </a:p>
        </p:txBody>
      </p:sp>
      <p:sp>
        <p:nvSpPr>
          <p:cNvPr id="4" name="Slide Number Placeholder 3"/>
          <p:cNvSpPr>
            <a:spLocks noGrp="1"/>
          </p:cNvSpPr>
          <p:nvPr>
            <p:ph type="sldNum" sz="quarter" idx="10"/>
          </p:nvPr>
        </p:nvSpPr>
        <p:spPr/>
        <p:txBody>
          <a:bodyPr/>
          <a:lstStyle/>
          <a:p>
            <a:fld id="{7AD6A69E-7196-B64A-8426-DEE52BED4DD2}" type="slidenum">
              <a:rPr lang="en-US" smtClean="0"/>
              <a:t>8</a:t>
            </a:fld>
            <a:endParaRPr lang="en-US" dirty="0"/>
          </a:p>
        </p:txBody>
      </p:sp>
    </p:spTree>
    <p:extLst>
      <p:ext uri="{BB962C8B-B14F-4D97-AF65-F5344CB8AC3E}">
        <p14:creationId xmlns:p14="http://schemas.microsoft.com/office/powerpoint/2010/main" val="542996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D6A69E-7196-B64A-8426-DEE52BED4DD2}" type="slidenum">
              <a:rPr lang="en-US" smtClean="0"/>
              <a:t>10</a:t>
            </a:fld>
            <a:endParaRPr lang="en-US" dirty="0"/>
          </a:p>
        </p:txBody>
      </p:sp>
    </p:spTree>
    <p:extLst>
      <p:ext uri="{BB962C8B-B14F-4D97-AF65-F5344CB8AC3E}">
        <p14:creationId xmlns:p14="http://schemas.microsoft.com/office/powerpoint/2010/main" val="393604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D6A69E-7196-B64A-8426-DEE52BED4DD2}" type="slidenum">
              <a:rPr lang="en-US" smtClean="0"/>
              <a:t>11</a:t>
            </a:fld>
            <a:endParaRPr lang="en-US" dirty="0"/>
          </a:p>
        </p:txBody>
      </p:sp>
    </p:spTree>
    <p:extLst>
      <p:ext uri="{BB962C8B-B14F-4D97-AF65-F5344CB8AC3E}">
        <p14:creationId xmlns:p14="http://schemas.microsoft.com/office/powerpoint/2010/main" val="20939650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6D07A79-73E8-F742-93ED-4E631E6F4B38}"/>
              </a:ext>
            </a:extLst>
          </p:cNvPr>
          <p:cNvPicPr>
            <a:picLocks noChangeAspect="1"/>
          </p:cNvPicPr>
          <p:nvPr userDrawn="1"/>
        </p:nvPicPr>
        <p:blipFill>
          <a:blip r:embed="rId2"/>
          <a:stretch>
            <a:fillRect/>
          </a:stretch>
        </p:blipFill>
        <p:spPr>
          <a:xfrm>
            <a:off x="178903" y="5829697"/>
            <a:ext cx="2570757" cy="1028303"/>
          </a:xfrm>
          <a:prstGeom prst="rect">
            <a:avLst/>
          </a:prstGeom>
        </p:spPr>
      </p:pic>
    </p:spTree>
    <p:extLst>
      <p:ext uri="{BB962C8B-B14F-4D97-AF65-F5344CB8AC3E}">
        <p14:creationId xmlns:p14="http://schemas.microsoft.com/office/powerpoint/2010/main" val="1949006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B43EA-2692-AA4D-8E2A-F3B8A0306E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D27E752-78A5-9841-AA7F-13DA9822AB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AAD1C5-8C9D-574D-8E5B-0DD9BA4B0652}"/>
              </a:ext>
            </a:extLst>
          </p:cNvPr>
          <p:cNvSpPr>
            <a:spLocks noGrp="1"/>
          </p:cNvSpPr>
          <p:nvPr>
            <p:ph type="dt" sz="half" idx="10"/>
          </p:nvPr>
        </p:nvSpPr>
        <p:spPr>
          <a:xfrm>
            <a:off x="838200" y="6356350"/>
            <a:ext cx="2743200" cy="365125"/>
          </a:xfrm>
          <a:prstGeom prst="rect">
            <a:avLst/>
          </a:prstGeom>
        </p:spPr>
        <p:txBody>
          <a:bodyPr/>
          <a:lstStyle/>
          <a:p>
            <a:fld id="{D5C84DD1-35AE-C042-9C45-A63BF1CEEB39}" type="datetimeFigureOut">
              <a:rPr lang="en-US" smtClean="0"/>
              <a:t>7/1/2021</a:t>
            </a:fld>
            <a:endParaRPr lang="en-US"/>
          </a:p>
        </p:txBody>
      </p:sp>
      <p:sp>
        <p:nvSpPr>
          <p:cNvPr id="5" name="Footer Placeholder 4">
            <a:extLst>
              <a:ext uri="{FF2B5EF4-FFF2-40B4-BE49-F238E27FC236}">
                <a16:creationId xmlns:a16="http://schemas.microsoft.com/office/drawing/2014/main" id="{34CF00D9-4C5D-6C45-8C5B-D4B23AC4F73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804A8E2-4634-0845-ACD1-8A9913F5302D}"/>
              </a:ext>
            </a:extLst>
          </p:cNvPr>
          <p:cNvSpPr>
            <a:spLocks noGrp="1"/>
          </p:cNvSpPr>
          <p:nvPr>
            <p:ph type="sldNum" sz="quarter" idx="12"/>
          </p:nvPr>
        </p:nvSpPr>
        <p:spPr>
          <a:xfrm>
            <a:off x="8610600" y="6356350"/>
            <a:ext cx="2743200" cy="365125"/>
          </a:xfrm>
          <a:prstGeom prst="rect">
            <a:avLst/>
          </a:prstGeom>
        </p:spPr>
        <p:txBody>
          <a:bodyPr/>
          <a:lstStyle/>
          <a:p>
            <a:fld id="{7CC86733-290F-284F-A769-EF0A47507B7A}" type="slidenum">
              <a:rPr lang="en-US" smtClean="0"/>
              <a:t>‹#›</a:t>
            </a:fld>
            <a:endParaRPr lang="en-US"/>
          </a:p>
        </p:txBody>
      </p:sp>
    </p:spTree>
    <p:extLst>
      <p:ext uri="{BB962C8B-B14F-4D97-AF65-F5344CB8AC3E}">
        <p14:creationId xmlns:p14="http://schemas.microsoft.com/office/powerpoint/2010/main" val="2634315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50E2A9-E185-384F-AF89-63182856DF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3267E1E-FB37-1D46-8AAE-968742CD648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6D0789-C00C-4548-9624-40C25A7E30B4}"/>
              </a:ext>
            </a:extLst>
          </p:cNvPr>
          <p:cNvSpPr>
            <a:spLocks noGrp="1"/>
          </p:cNvSpPr>
          <p:nvPr>
            <p:ph type="dt" sz="half" idx="10"/>
          </p:nvPr>
        </p:nvSpPr>
        <p:spPr>
          <a:xfrm>
            <a:off x="838200" y="6356350"/>
            <a:ext cx="2743200" cy="365125"/>
          </a:xfrm>
          <a:prstGeom prst="rect">
            <a:avLst/>
          </a:prstGeom>
        </p:spPr>
        <p:txBody>
          <a:bodyPr/>
          <a:lstStyle/>
          <a:p>
            <a:fld id="{D5C84DD1-35AE-C042-9C45-A63BF1CEEB39}" type="datetimeFigureOut">
              <a:rPr lang="en-US" smtClean="0"/>
              <a:t>7/1/2021</a:t>
            </a:fld>
            <a:endParaRPr lang="en-US"/>
          </a:p>
        </p:txBody>
      </p:sp>
      <p:sp>
        <p:nvSpPr>
          <p:cNvPr id="5" name="Footer Placeholder 4">
            <a:extLst>
              <a:ext uri="{FF2B5EF4-FFF2-40B4-BE49-F238E27FC236}">
                <a16:creationId xmlns:a16="http://schemas.microsoft.com/office/drawing/2014/main" id="{0A448589-75C3-3147-9838-3BE263B7F2C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AC69C64-F88B-1E45-9F75-09DAB5B50650}"/>
              </a:ext>
            </a:extLst>
          </p:cNvPr>
          <p:cNvSpPr>
            <a:spLocks noGrp="1"/>
          </p:cNvSpPr>
          <p:nvPr>
            <p:ph type="sldNum" sz="quarter" idx="12"/>
          </p:nvPr>
        </p:nvSpPr>
        <p:spPr>
          <a:xfrm>
            <a:off x="8610600" y="6356350"/>
            <a:ext cx="2743200" cy="365125"/>
          </a:xfrm>
          <a:prstGeom prst="rect">
            <a:avLst/>
          </a:prstGeom>
        </p:spPr>
        <p:txBody>
          <a:bodyPr/>
          <a:lstStyle/>
          <a:p>
            <a:fld id="{7CC86733-290F-284F-A769-EF0A47507B7A}" type="slidenum">
              <a:rPr lang="en-US" smtClean="0"/>
              <a:t>‹#›</a:t>
            </a:fld>
            <a:endParaRPr lang="en-US"/>
          </a:p>
        </p:txBody>
      </p:sp>
    </p:spTree>
    <p:extLst>
      <p:ext uri="{BB962C8B-B14F-4D97-AF65-F5344CB8AC3E}">
        <p14:creationId xmlns:p14="http://schemas.microsoft.com/office/powerpoint/2010/main" val="2644389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B5E2E-3D42-5845-95CB-7A6FD38BB1B8}"/>
              </a:ext>
            </a:extLst>
          </p:cNvPr>
          <p:cNvSpPr>
            <a:spLocks noGrp="1"/>
          </p:cNvSpPr>
          <p:nvPr>
            <p:ph type="title"/>
          </p:nvPr>
        </p:nvSpPr>
        <p:spPr/>
        <p:txBody>
          <a:bodyPr>
            <a:normAutofit/>
          </a:bodyPr>
          <a:lstStyle>
            <a:lvl1pPr>
              <a:defRPr sz="4000" b="1" i="0" baseline="0">
                <a:latin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4901E915-E638-6549-90DF-FD86C654E2CF}"/>
              </a:ext>
            </a:extLst>
          </p:cNvPr>
          <p:cNvSpPr>
            <a:spLocks noGrp="1"/>
          </p:cNvSpPr>
          <p:nvPr>
            <p:ph idx="1"/>
          </p:nvPr>
        </p:nvSpPr>
        <p:spPr/>
        <p:txBody>
          <a:bodyPr/>
          <a:lstStyle>
            <a:lvl1pPr>
              <a:defRPr baseline="0">
                <a:latin typeface="Arial" panose="020B0604020202020204" pitchFamily="34" charset="0"/>
              </a:defRPr>
            </a:lvl1pPr>
            <a:lvl2pPr>
              <a:defRPr baseline="0">
                <a:latin typeface="Arial" panose="020B0604020202020204" pitchFamily="34" charset="0"/>
              </a:defRPr>
            </a:lvl2pPr>
            <a:lvl3pPr>
              <a:defRPr baseline="0">
                <a:latin typeface="Arial" panose="020B0604020202020204" pitchFamily="34" charset="0"/>
              </a:defRPr>
            </a:lvl3pPr>
            <a:lvl4pPr>
              <a:defRPr baseline="0">
                <a:latin typeface="Arial" panose="020B0604020202020204" pitchFamily="34" charset="0"/>
              </a:defRPr>
            </a:lvl4pPr>
            <a:lvl5pPr>
              <a:defRPr baseline="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1697790-D484-E14C-9687-8C2097F24183}"/>
              </a:ext>
            </a:extLst>
          </p:cNvPr>
          <p:cNvSpPr>
            <a:spLocks noGrp="1"/>
          </p:cNvSpPr>
          <p:nvPr>
            <p:ph type="dt" sz="half" idx="10"/>
          </p:nvPr>
        </p:nvSpPr>
        <p:spPr>
          <a:xfrm>
            <a:off x="838200" y="6356350"/>
            <a:ext cx="2743200" cy="365125"/>
          </a:xfrm>
          <a:prstGeom prst="rect">
            <a:avLst/>
          </a:prstGeom>
        </p:spPr>
        <p:txBody>
          <a:bodyPr/>
          <a:lstStyle/>
          <a:p>
            <a:fld id="{D5C84DD1-35AE-C042-9C45-A63BF1CEEB39}" type="datetimeFigureOut">
              <a:rPr lang="en-US" smtClean="0"/>
              <a:t>7/1/2021</a:t>
            </a:fld>
            <a:endParaRPr lang="en-US"/>
          </a:p>
        </p:txBody>
      </p:sp>
      <p:sp>
        <p:nvSpPr>
          <p:cNvPr id="5" name="Footer Placeholder 4">
            <a:extLst>
              <a:ext uri="{FF2B5EF4-FFF2-40B4-BE49-F238E27FC236}">
                <a16:creationId xmlns:a16="http://schemas.microsoft.com/office/drawing/2014/main" id="{EC56AD5B-F34E-5E48-90E6-30D2BEB6B74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ACC3795-C7FD-6940-A607-B1CC79511D60}"/>
              </a:ext>
            </a:extLst>
          </p:cNvPr>
          <p:cNvSpPr>
            <a:spLocks noGrp="1"/>
          </p:cNvSpPr>
          <p:nvPr>
            <p:ph type="sldNum" sz="quarter" idx="12"/>
          </p:nvPr>
        </p:nvSpPr>
        <p:spPr>
          <a:xfrm>
            <a:off x="8610600" y="6356350"/>
            <a:ext cx="2743200" cy="365125"/>
          </a:xfrm>
          <a:prstGeom prst="rect">
            <a:avLst/>
          </a:prstGeom>
        </p:spPr>
        <p:txBody>
          <a:bodyPr/>
          <a:lstStyle/>
          <a:p>
            <a:fld id="{7CC86733-290F-284F-A769-EF0A47507B7A}" type="slidenum">
              <a:rPr lang="en-US" smtClean="0"/>
              <a:t>‹#›</a:t>
            </a:fld>
            <a:endParaRPr lang="en-US"/>
          </a:p>
        </p:txBody>
      </p:sp>
    </p:spTree>
    <p:extLst>
      <p:ext uri="{BB962C8B-B14F-4D97-AF65-F5344CB8AC3E}">
        <p14:creationId xmlns:p14="http://schemas.microsoft.com/office/powerpoint/2010/main" val="2338269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D99BE-5837-6D47-8BDE-2BEEFA2F888C}"/>
              </a:ext>
            </a:extLst>
          </p:cNvPr>
          <p:cNvSpPr>
            <a:spLocks noGrp="1"/>
          </p:cNvSpPr>
          <p:nvPr>
            <p:ph type="title"/>
          </p:nvPr>
        </p:nvSpPr>
        <p:spPr>
          <a:xfrm>
            <a:off x="831850" y="1709738"/>
            <a:ext cx="10515600" cy="2852737"/>
          </a:xfrm>
        </p:spPr>
        <p:txBody>
          <a:bodyPr anchor="b"/>
          <a:lstStyle>
            <a:lvl1pPr>
              <a:defRPr sz="6000" b="1" i="0" baseline="0">
                <a:latin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D337D132-D9B8-0446-8AA6-2059F369C1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1B6436-576E-4C43-9EBE-952FDFF32D70}"/>
              </a:ext>
            </a:extLst>
          </p:cNvPr>
          <p:cNvSpPr>
            <a:spLocks noGrp="1"/>
          </p:cNvSpPr>
          <p:nvPr>
            <p:ph type="dt" sz="half" idx="10"/>
          </p:nvPr>
        </p:nvSpPr>
        <p:spPr>
          <a:xfrm>
            <a:off x="838200" y="6356350"/>
            <a:ext cx="2743200" cy="365125"/>
          </a:xfrm>
          <a:prstGeom prst="rect">
            <a:avLst/>
          </a:prstGeom>
        </p:spPr>
        <p:txBody>
          <a:bodyPr/>
          <a:lstStyle/>
          <a:p>
            <a:fld id="{D5C84DD1-35AE-C042-9C45-A63BF1CEEB39}" type="datetimeFigureOut">
              <a:rPr lang="en-US" smtClean="0"/>
              <a:t>7/1/2021</a:t>
            </a:fld>
            <a:endParaRPr lang="en-US"/>
          </a:p>
        </p:txBody>
      </p:sp>
      <p:sp>
        <p:nvSpPr>
          <p:cNvPr id="5" name="Footer Placeholder 4">
            <a:extLst>
              <a:ext uri="{FF2B5EF4-FFF2-40B4-BE49-F238E27FC236}">
                <a16:creationId xmlns:a16="http://schemas.microsoft.com/office/drawing/2014/main" id="{E1D41B9B-C1BE-ED48-BE04-6733ADE0D12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1D356B6-0F5A-AF44-B639-6C06BC495FFA}"/>
              </a:ext>
            </a:extLst>
          </p:cNvPr>
          <p:cNvSpPr>
            <a:spLocks noGrp="1"/>
          </p:cNvSpPr>
          <p:nvPr>
            <p:ph type="sldNum" sz="quarter" idx="12"/>
          </p:nvPr>
        </p:nvSpPr>
        <p:spPr>
          <a:xfrm>
            <a:off x="8610600" y="6356350"/>
            <a:ext cx="2743200" cy="365125"/>
          </a:xfrm>
          <a:prstGeom prst="rect">
            <a:avLst/>
          </a:prstGeom>
        </p:spPr>
        <p:txBody>
          <a:bodyPr/>
          <a:lstStyle/>
          <a:p>
            <a:fld id="{7CC86733-290F-284F-A769-EF0A47507B7A}" type="slidenum">
              <a:rPr lang="en-US" smtClean="0"/>
              <a:t>‹#›</a:t>
            </a:fld>
            <a:endParaRPr lang="en-US"/>
          </a:p>
        </p:txBody>
      </p:sp>
    </p:spTree>
    <p:extLst>
      <p:ext uri="{BB962C8B-B14F-4D97-AF65-F5344CB8AC3E}">
        <p14:creationId xmlns:p14="http://schemas.microsoft.com/office/powerpoint/2010/main" val="1242497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AC389-5A6D-E94B-817A-0F1A6015ED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372A26-61C3-1248-AF22-934EDA62F2E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DB9C2E-AD78-D042-A817-966E279C55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2800399-8CF6-7442-8B78-07F45C1D4F26}"/>
              </a:ext>
            </a:extLst>
          </p:cNvPr>
          <p:cNvSpPr>
            <a:spLocks noGrp="1"/>
          </p:cNvSpPr>
          <p:nvPr>
            <p:ph type="dt" sz="half" idx="10"/>
          </p:nvPr>
        </p:nvSpPr>
        <p:spPr>
          <a:xfrm>
            <a:off x="838200" y="6356350"/>
            <a:ext cx="2743200" cy="365125"/>
          </a:xfrm>
          <a:prstGeom prst="rect">
            <a:avLst/>
          </a:prstGeom>
        </p:spPr>
        <p:txBody>
          <a:bodyPr/>
          <a:lstStyle/>
          <a:p>
            <a:fld id="{D5C84DD1-35AE-C042-9C45-A63BF1CEEB39}" type="datetimeFigureOut">
              <a:rPr lang="en-US" smtClean="0"/>
              <a:t>7/1/2021</a:t>
            </a:fld>
            <a:endParaRPr lang="en-US"/>
          </a:p>
        </p:txBody>
      </p:sp>
      <p:sp>
        <p:nvSpPr>
          <p:cNvPr id="6" name="Footer Placeholder 5">
            <a:extLst>
              <a:ext uri="{FF2B5EF4-FFF2-40B4-BE49-F238E27FC236}">
                <a16:creationId xmlns:a16="http://schemas.microsoft.com/office/drawing/2014/main" id="{540EBDC1-19C9-394D-B478-F98FC52977B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1A76B8B-0482-1B4E-8AF9-A1CD603C0F80}"/>
              </a:ext>
            </a:extLst>
          </p:cNvPr>
          <p:cNvSpPr>
            <a:spLocks noGrp="1"/>
          </p:cNvSpPr>
          <p:nvPr>
            <p:ph type="sldNum" sz="quarter" idx="12"/>
          </p:nvPr>
        </p:nvSpPr>
        <p:spPr>
          <a:xfrm>
            <a:off x="8610600" y="6356350"/>
            <a:ext cx="2743200" cy="365125"/>
          </a:xfrm>
          <a:prstGeom prst="rect">
            <a:avLst/>
          </a:prstGeom>
        </p:spPr>
        <p:txBody>
          <a:bodyPr/>
          <a:lstStyle/>
          <a:p>
            <a:fld id="{7CC86733-290F-284F-A769-EF0A47507B7A}" type="slidenum">
              <a:rPr lang="en-US" smtClean="0"/>
              <a:t>‹#›</a:t>
            </a:fld>
            <a:endParaRPr lang="en-US"/>
          </a:p>
        </p:txBody>
      </p:sp>
    </p:spTree>
    <p:extLst>
      <p:ext uri="{BB962C8B-B14F-4D97-AF65-F5344CB8AC3E}">
        <p14:creationId xmlns:p14="http://schemas.microsoft.com/office/powerpoint/2010/main" val="967717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547C3-3DAD-734C-A80C-FF2711B2535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8F4E6C-0DCA-A546-9ECF-8A111612B2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0A51435-1D3C-D747-94F8-E65BC83195A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19366C-E616-5A46-909C-3EBEA0992B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A56452-80F3-2C4F-82E8-60B912F023D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573786-1F4B-FD4A-85AD-4F94D79BC1F1}"/>
              </a:ext>
            </a:extLst>
          </p:cNvPr>
          <p:cNvSpPr>
            <a:spLocks noGrp="1"/>
          </p:cNvSpPr>
          <p:nvPr>
            <p:ph type="dt" sz="half" idx="10"/>
          </p:nvPr>
        </p:nvSpPr>
        <p:spPr>
          <a:xfrm>
            <a:off x="838200" y="6356350"/>
            <a:ext cx="2743200" cy="365125"/>
          </a:xfrm>
          <a:prstGeom prst="rect">
            <a:avLst/>
          </a:prstGeom>
        </p:spPr>
        <p:txBody>
          <a:bodyPr/>
          <a:lstStyle/>
          <a:p>
            <a:fld id="{D5C84DD1-35AE-C042-9C45-A63BF1CEEB39}" type="datetimeFigureOut">
              <a:rPr lang="en-US" smtClean="0"/>
              <a:t>7/1/2021</a:t>
            </a:fld>
            <a:endParaRPr lang="en-US"/>
          </a:p>
        </p:txBody>
      </p:sp>
      <p:sp>
        <p:nvSpPr>
          <p:cNvPr id="8" name="Footer Placeholder 7">
            <a:extLst>
              <a:ext uri="{FF2B5EF4-FFF2-40B4-BE49-F238E27FC236}">
                <a16:creationId xmlns:a16="http://schemas.microsoft.com/office/drawing/2014/main" id="{E3FBF8D1-D293-AE42-A48E-E18AB0BB444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B34D73A-4E16-7143-8429-E8A35483B731}"/>
              </a:ext>
            </a:extLst>
          </p:cNvPr>
          <p:cNvSpPr>
            <a:spLocks noGrp="1"/>
          </p:cNvSpPr>
          <p:nvPr>
            <p:ph type="sldNum" sz="quarter" idx="12"/>
          </p:nvPr>
        </p:nvSpPr>
        <p:spPr>
          <a:xfrm>
            <a:off x="8610600" y="6356350"/>
            <a:ext cx="2743200" cy="365125"/>
          </a:xfrm>
          <a:prstGeom prst="rect">
            <a:avLst/>
          </a:prstGeom>
        </p:spPr>
        <p:txBody>
          <a:bodyPr/>
          <a:lstStyle/>
          <a:p>
            <a:fld id="{7CC86733-290F-284F-A769-EF0A47507B7A}" type="slidenum">
              <a:rPr lang="en-US" smtClean="0"/>
              <a:t>‹#›</a:t>
            </a:fld>
            <a:endParaRPr lang="en-US"/>
          </a:p>
        </p:txBody>
      </p:sp>
    </p:spTree>
    <p:extLst>
      <p:ext uri="{BB962C8B-B14F-4D97-AF65-F5344CB8AC3E}">
        <p14:creationId xmlns:p14="http://schemas.microsoft.com/office/powerpoint/2010/main" val="422537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8CE90-90FB-D843-9364-CDE551AE6D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0EAB8C-2571-2645-A309-BF902FD0CD41}"/>
              </a:ext>
            </a:extLst>
          </p:cNvPr>
          <p:cNvSpPr>
            <a:spLocks noGrp="1"/>
          </p:cNvSpPr>
          <p:nvPr>
            <p:ph type="dt" sz="half" idx="10"/>
          </p:nvPr>
        </p:nvSpPr>
        <p:spPr>
          <a:xfrm>
            <a:off x="838200" y="6356350"/>
            <a:ext cx="2743200" cy="365125"/>
          </a:xfrm>
          <a:prstGeom prst="rect">
            <a:avLst/>
          </a:prstGeom>
        </p:spPr>
        <p:txBody>
          <a:bodyPr/>
          <a:lstStyle/>
          <a:p>
            <a:fld id="{D5C84DD1-35AE-C042-9C45-A63BF1CEEB39}" type="datetimeFigureOut">
              <a:rPr lang="en-US" smtClean="0"/>
              <a:t>7/1/2021</a:t>
            </a:fld>
            <a:endParaRPr lang="en-US"/>
          </a:p>
        </p:txBody>
      </p:sp>
      <p:sp>
        <p:nvSpPr>
          <p:cNvPr id="4" name="Footer Placeholder 3">
            <a:extLst>
              <a:ext uri="{FF2B5EF4-FFF2-40B4-BE49-F238E27FC236}">
                <a16:creationId xmlns:a16="http://schemas.microsoft.com/office/drawing/2014/main" id="{FBB89D80-3AC3-F74C-B7B9-09CF7F962A8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217ED0C-970C-6044-B9DE-069BA135F3E2}"/>
              </a:ext>
            </a:extLst>
          </p:cNvPr>
          <p:cNvSpPr>
            <a:spLocks noGrp="1"/>
          </p:cNvSpPr>
          <p:nvPr>
            <p:ph type="sldNum" sz="quarter" idx="12"/>
          </p:nvPr>
        </p:nvSpPr>
        <p:spPr>
          <a:xfrm>
            <a:off x="8610600" y="6356350"/>
            <a:ext cx="2743200" cy="365125"/>
          </a:xfrm>
          <a:prstGeom prst="rect">
            <a:avLst/>
          </a:prstGeom>
        </p:spPr>
        <p:txBody>
          <a:bodyPr/>
          <a:lstStyle/>
          <a:p>
            <a:fld id="{7CC86733-290F-284F-A769-EF0A47507B7A}" type="slidenum">
              <a:rPr lang="en-US" smtClean="0"/>
              <a:t>‹#›</a:t>
            </a:fld>
            <a:endParaRPr lang="en-US"/>
          </a:p>
        </p:txBody>
      </p:sp>
    </p:spTree>
    <p:extLst>
      <p:ext uri="{BB962C8B-B14F-4D97-AF65-F5344CB8AC3E}">
        <p14:creationId xmlns:p14="http://schemas.microsoft.com/office/powerpoint/2010/main" val="2366813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6DAEA4-100D-5E49-A323-41AEC76315FB}"/>
              </a:ext>
            </a:extLst>
          </p:cNvPr>
          <p:cNvSpPr>
            <a:spLocks noGrp="1"/>
          </p:cNvSpPr>
          <p:nvPr>
            <p:ph type="dt" sz="half" idx="10"/>
          </p:nvPr>
        </p:nvSpPr>
        <p:spPr>
          <a:xfrm>
            <a:off x="838200" y="6356350"/>
            <a:ext cx="2743200" cy="365125"/>
          </a:xfrm>
          <a:prstGeom prst="rect">
            <a:avLst/>
          </a:prstGeom>
        </p:spPr>
        <p:txBody>
          <a:bodyPr/>
          <a:lstStyle/>
          <a:p>
            <a:fld id="{D5C84DD1-35AE-C042-9C45-A63BF1CEEB39}" type="datetimeFigureOut">
              <a:rPr lang="en-US" smtClean="0"/>
              <a:t>7/1/2021</a:t>
            </a:fld>
            <a:endParaRPr lang="en-US"/>
          </a:p>
        </p:txBody>
      </p:sp>
      <p:sp>
        <p:nvSpPr>
          <p:cNvPr id="3" name="Footer Placeholder 2">
            <a:extLst>
              <a:ext uri="{FF2B5EF4-FFF2-40B4-BE49-F238E27FC236}">
                <a16:creationId xmlns:a16="http://schemas.microsoft.com/office/drawing/2014/main" id="{FECD6CD9-B64B-9145-A79A-5E00251981B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7F752BF5-49BE-BC47-89BE-67C0FA5B17AE}"/>
              </a:ext>
            </a:extLst>
          </p:cNvPr>
          <p:cNvSpPr>
            <a:spLocks noGrp="1"/>
          </p:cNvSpPr>
          <p:nvPr>
            <p:ph type="sldNum" sz="quarter" idx="12"/>
          </p:nvPr>
        </p:nvSpPr>
        <p:spPr>
          <a:xfrm>
            <a:off x="8610600" y="6356350"/>
            <a:ext cx="2743200" cy="365125"/>
          </a:xfrm>
          <a:prstGeom prst="rect">
            <a:avLst/>
          </a:prstGeom>
        </p:spPr>
        <p:txBody>
          <a:bodyPr/>
          <a:lstStyle/>
          <a:p>
            <a:fld id="{7CC86733-290F-284F-A769-EF0A47507B7A}" type="slidenum">
              <a:rPr lang="en-US" smtClean="0"/>
              <a:t>‹#›</a:t>
            </a:fld>
            <a:endParaRPr lang="en-US"/>
          </a:p>
        </p:txBody>
      </p:sp>
    </p:spTree>
    <p:extLst>
      <p:ext uri="{BB962C8B-B14F-4D97-AF65-F5344CB8AC3E}">
        <p14:creationId xmlns:p14="http://schemas.microsoft.com/office/powerpoint/2010/main" val="3750530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BC489-72DE-BE47-AEE8-FAAA8C925F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FD9F1B-DF44-A24C-AECE-92FF463662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83FEB7-0421-CF4C-A92A-571E43B666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24BB9A-EE10-6641-ACAA-C8511BE4760E}"/>
              </a:ext>
            </a:extLst>
          </p:cNvPr>
          <p:cNvSpPr>
            <a:spLocks noGrp="1"/>
          </p:cNvSpPr>
          <p:nvPr>
            <p:ph type="dt" sz="half" idx="10"/>
          </p:nvPr>
        </p:nvSpPr>
        <p:spPr>
          <a:xfrm>
            <a:off x="838200" y="6356350"/>
            <a:ext cx="2743200" cy="365125"/>
          </a:xfrm>
          <a:prstGeom prst="rect">
            <a:avLst/>
          </a:prstGeom>
        </p:spPr>
        <p:txBody>
          <a:bodyPr/>
          <a:lstStyle/>
          <a:p>
            <a:fld id="{D5C84DD1-35AE-C042-9C45-A63BF1CEEB39}" type="datetimeFigureOut">
              <a:rPr lang="en-US" smtClean="0"/>
              <a:t>7/1/2021</a:t>
            </a:fld>
            <a:endParaRPr lang="en-US"/>
          </a:p>
        </p:txBody>
      </p:sp>
      <p:sp>
        <p:nvSpPr>
          <p:cNvPr id="6" name="Footer Placeholder 5">
            <a:extLst>
              <a:ext uri="{FF2B5EF4-FFF2-40B4-BE49-F238E27FC236}">
                <a16:creationId xmlns:a16="http://schemas.microsoft.com/office/drawing/2014/main" id="{D391A377-74EE-CD4B-B15A-5DF964F8512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88E1C73-98C8-9045-AA78-EF049CB3C456}"/>
              </a:ext>
            </a:extLst>
          </p:cNvPr>
          <p:cNvSpPr>
            <a:spLocks noGrp="1"/>
          </p:cNvSpPr>
          <p:nvPr>
            <p:ph type="sldNum" sz="quarter" idx="12"/>
          </p:nvPr>
        </p:nvSpPr>
        <p:spPr>
          <a:xfrm>
            <a:off x="8610600" y="6356350"/>
            <a:ext cx="2743200" cy="365125"/>
          </a:xfrm>
          <a:prstGeom prst="rect">
            <a:avLst/>
          </a:prstGeom>
        </p:spPr>
        <p:txBody>
          <a:bodyPr/>
          <a:lstStyle/>
          <a:p>
            <a:fld id="{7CC86733-290F-284F-A769-EF0A47507B7A}" type="slidenum">
              <a:rPr lang="en-US" smtClean="0"/>
              <a:t>‹#›</a:t>
            </a:fld>
            <a:endParaRPr lang="en-US"/>
          </a:p>
        </p:txBody>
      </p:sp>
    </p:spTree>
    <p:extLst>
      <p:ext uri="{BB962C8B-B14F-4D97-AF65-F5344CB8AC3E}">
        <p14:creationId xmlns:p14="http://schemas.microsoft.com/office/powerpoint/2010/main" val="3017229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0DC57-47C1-BB45-B2DC-79CCA540AB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BCD955-75C8-444D-ABD1-E060697F14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0748B4-AEC3-B949-9617-9434F518D8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DC61A1-BFF5-3D41-92DA-7217625F94C2}"/>
              </a:ext>
            </a:extLst>
          </p:cNvPr>
          <p:cNvSpPr>
            <a:spLocks noGrp="1"/>
          </p:cNvSpPr>
          <p:nvPr>
            <p:ph type="dt" sz="half" idx="10"/>
          </p:nvPr>
        </p:nvSpPr>
        <p:spPr>
          <a:xfrm>
            <a:off x="838200" y="6356350"/>
            <a:ext cx="2743200" cy="365125"/>
          </a:xfrm>
          <a:prstGeom prst="rect">
            <a:avLst/>
          </a:prstGeom>
        </p:spPr>
        <p:txBody>
          <a:bodyPr/>
          <a:lstStyle/>
          <a:p>
            <a:fld id="{D5C84DD1-35AE-C042-9C45-A63BF1CEEB39}" type="datetimeFigureOut">
              <a:rPr lang="en-US" smtClean="0"/>
              <a:t>7/1/2021</a:t>
            </a:fld>
            <a:endParaRPr lang="en-US"/>
          </a:p>
        </p:txBody>
      </p:sp>
      <p:sp>
        <p:nvSpPr>
          <p:cNvPr id="6" name="Footer Placeholder 5">
            <a:extLst>
              <a:ext uri="{FF2B5EF4-FFF2-40B4-BE49-F238E27FC236}">
                <a16:creationId xmlns:a16="http://schemas.microsoft.com/office/drawing/2014/main" id="{88AB864B-F91B-1642-A8DD-64280F6BA47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0BF34D7-825F-4E4D-8DF8-A9006979E893}"/>
              </a:ext>
            </a:extLst>
          </p:cNvPr>
          <p:cNvSpPr>
            <a:spLocks noGrp="1"/>
          </p:cNvSpPr>
          <p:nvPr>
            <p:ph type="sldNum" sz="quarter" idx="12"/>
          </p:nvPr>
        </p:nvSpPr>
        <p:spPr>
          <a:xfrm>
            <a:off x="8610600" y="6356350"/>
            <a:ext cx="2743200" cy="365125"/>
          </a:xfrm>
          <a:prstGeom prst="rect">
            <a:avLst/>
          </a:prstGeom>
        </p:spPr>
        <p:txBody>
          <a:bodyPr/>
          <a:lstStyle/>
          <a:p>
            <a:fld id="{7CC86733-290F-284F-A769-EF0A47507B7A}" type="slidenum">
              <a:rPr lang="en-US" smtClean="0"/>
              <a:t>‹#›</a:t>
            </a:fld>
            <a:endParaRPr lang="en-US"/>
          </a:p>
        </p:txBody>
      </p:sp>
    </p:spTree>
    <p:extLst>
      <p:ext uri="{BB962C8B-B14F-4D97-AF65-F5344CB8AC3E}">
        <p14:creationId xmlns:p14="http://schemas.microsoft.com/office/powerpoint/2010/main" val="1107211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1F939A"/>
            </a:gs>
            <a:gs pos="11000">
              <a:srgbClr val="62B5BB"/>
            </a:gs>
            <a:gs pos="90000">
              <a:schemeClr val="bg1"/>
            </a:gs>
          </a:gsLst>
          <a:lin ang="162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4C20BC-B0A7-0743-8FDE-66F90F8967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382238C-2B35-834B-9E16-6581BC188469}"/>
              </a:ext>
            </a:extLst>
          </p:cNvPr>
          <p:cNvSpPr>
            <a:spLocks noGrp="1"/>
          </p:cNvSpPr>
          <p:nvPr>
            <p:ph type="body" idx="1"/>
          </p:nvPr>
        </p:nvSpPr>
        <p:spPr>
          <a:xfrm>
            <a:off x="1490869" y="1685512"/>
            <a:ext cx="9866243" cy="38207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C681372A-5854-BC42-B062-4DEFDB60D269}"/>
              </a:ext>
            </a:extLst>
          </p:cNvPr>
          <p:cNvPicPr>
            <a:picLocks noChangeAspect="1"/>
          </p:cNvPicPr>
          <p:nvPr userDrawn="1"/>
        </p:nvPicPr>
        <p:blipFill>
          <a:blip r:embed="rId13"/>
          <a:stretch>
            <a:fillRect/>
          </a:stretch>
        </p:blipFill>
        <p:spPr>
          <a:xfrm>
            <a:off x="178903" y="5829697"/>
            <a:ext cx="2570757" cy="1028303"/>
          </a:xfrm>
          <a:prstGeom prst="rect">
            <a:avLst/>
          </a:prstGeom>
        </p:spPr>
      </p:pic>
    </p:spTree>
    <p:extLst>
      <p:ext uri="{BB962C8B-B14F-4D97-AF65-F5344CB8AC3E}">
        <p14:creationId xmlns:p14="http://schemas.microsoft.com/office/powerpoint/2010/main" val="33715732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2.xml"/><Relationship Id="rId7" Type="http://schemas.openxmlformats.org/officeDocument/2006/relationships/image" Target="../media/image10.png"/><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notesSlide" Target="../notesSlides/notesSlide8.xml"/><Relationship Id="rId9"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2.xml"/><Relationship Id="rId7" Type="http://schemas.openxmlformats.org/officeDocument/2006/relationships/image" Target="../media/image10.png"/><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notesSlide" Target="../notesSlides/notesSlide10.xml"/><Relationship Id="rId9"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4a"/><Relationship Id="rId1" Type="http://schemas.microsoft.com/office/2007/relationships/media" Target="../media/media14.m4a"/><Relationship Id="rId5" Type="http://schemas.openxmlformats.org/officeDocument/2006/relationships/image" Target="../media/image2.png"/><Relationship Id="rId4"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4a"/><Relationship Id="rId1" Type="http://schemas.microsoft.com/office/2007/relationships/media" Target="../media/media15.m4a"/><Relationship Id="rId5" Type="http://schemas.openxmlformats.org/officeDocument/2006/relationships/image" Target="../media/image2.png"/><Relationship Id="rId4"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m4a"/><Relationship Id="rId1" Type="http://schemas.microsoft.com/office/2007/relationships/media" Target="../media/media16.m4a"/><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m4a"/><Relationship Id="rId1" Type="http://schemas.microsoft.com/office/2007/relationships/media" Target="../media/media17.m4a"/><Relationship Id="rId5" Type="http://schemas.openxmlformats.org/officeDocument/2006/relationships/image" Target="../media/image2.png"/><Relationship Id="rId4"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m4a"/><Relationship Id="rId1" Type="http://schemas.microsoft.com/office/2007/relationships/media" Target="../media/media18.m4a"/><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9.m4a"/><Relationship Id="rId1" Type="http://schemas.microsoft.com/office/2007/relationships/media" Target="../media/media19.m4a"/><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0.m4a"/><Relationship Id="rId1" Type="http://schemas.microsoft.com/office/2007/relationships/media" Target="../media/media20.m4a"/><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xml"/><Relationship Id="rId7" Type="http://schemas.openxmlformats.org/officeDocument/2006/relationships/image" Target="../media/image19.png"/><Relationship Id="rId2" Type="http://schemas.openxmlformats.org/officeDocument/2006/relationships/audio" Target="../media/media21.m4a"/><Relationship Id="rId1" Type="http://schemas.microsoft.com/office/2007/relationships/media" Target="../media/media21.m4a"/><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notesSlide" Target="../notesSlides/notesSlide14.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2.m4a"/><Relationship Id="rId1" Type="http://schemas.microsoft.com/office/2007/relationships/media" Target="../media/media22.m4a"/><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xml"/><Relationship Id="rId7" Type="http://schemas.openxmlformats.org/officeDocument/2006/relationships/image" Target="../media/image22.png"/><Relationship Id="rId2" Type="http://schemas.openxmlformats.org/officeDocument/2006/relationships/audio" Target="../media/media23.m4a"/><Relationship Id="rId1" Type="http://schemas.microsoft.com/office/2007/relationships/media" Target="../media/media23.m4a"/><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notesSlide" Target="../notesSlides/notesSlide15.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4.m4a"/><Relationship Id="rId1" Type="http://schemas.microsoft.com/office/2007/relationships/media" Target="../media/media24.m4a"/><Relationship Id="rId5" Type="http://schemas.openxmlformats.org/officeDocument/2006/relationships/image" Target="../media/image2.png"/><Relationship Id="rId4" Type="http://schemas.openxmlformats.org/officeDocument/2006/relationships/notesSlide" Target="../notesSlides/notesSlide1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2.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2.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7.png"/><Relationship Id="rId3" Type="http://schemas.openxmlformats.org/officeDocument/2006/relationships/slideLayout" Target="../slideLayouts/slideLayout2.xml"/><Relationship Id="rId7" Type="http://schemas.openxmlformats.org/officeDocument/2006/relationships/image" Target="../media/image4.png"/><Relationship Id="rId12" Type="http://schemas.microsoft.com/office/2007/relationships/hdphoto" Target="../media/hdphoto4.wdp"/><Relationship Id="rId2" Type="http://schemas.openxmlformats.org/officeDocument/2006/relationships/audio" Target="../media/media8.m4a"/><Relationship Id="rId1" Type="http://schemas.microsoft.com/office/2007/relationships/media" Target="../media/media8.m4a"/><Relationship Id="rId6" Type="http://schemas.microsoft.com/office/2007/relationships/hdphoto" Target="../media/hdphoto1.wdp"/><Relationship Id="rId11" Type="http://schemas.openxmlformats.org/officeDocument/2006/relationships/image" Target="../media/image6.png"/><Relationship Id="rId5" Type="http://schemas.openxmlformats.org/officeDocument/2006/relationships/image" Target="../media/image3.png"/><Relationship Id="rId15" Type="http://schemas.openxmlformats.org/officeDocument/2006/relationships/image" Target="../media/image2.png"/><Relationship Id="rId10" Type="http://schemas.microsoft.com/office/2007/relationships/hdphoto" Target="../media/hdphoto3.wdp"/><Relationship Id="rId4" Type="http://schemas.openxmlformats.org/officeDocument/2006/relationships/notesSlide" Target="../notesSlides/notesSlide7.xml"/><Relationship Id="rId9" Type="http://schemas.openxmlformats.org/officeDocument/2006/relationships/image" Target="../media/image5.png"/><Relationship Id="rId14" Type="http://schemas.microsoft.com/office/2007/relationships/hdphoto" Target="../media/hdphoto5.wdp"/></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FFC9C-3060-B04F-8B7E-FDFE18C0DDB8}"/>
              </a:ext>
            </a:extLst>
          </p:cNvPr>
          <p:cNvSpPr>
            <a:spLocks noGrp="1"/>
          </p:cNvSpPr>
          <p:nvPr>
            <p:ph type="ctrTitle" idx="4294967295"/>
          </p:nvPr>
        </p:nvSpPr>
        <p:spPr>
          <a:xfrm>
            <a:off x="1726283" y="846317"/>
            <a:ext cx="8658920" cy="2387600"/>
          </a:xfrm>
        </p:spPr>
        <p:txBody>
          <a:bodyPr>
            <a:normAutofit/>
          </a:bodyPr>
          <a:lstStyle/>
          <a:p>
            <a:pPr algn="ctr"/>
            <a:r>
              <a:rPr lang="en-US" sz="4800" b="1" dirty="0">
                <a:latin typeface="Arial" panose="020B0604020202020204" pitchFamily="34" charset="0"/>
                <a:cs typeface="Arial" panose="020B0604020202020204" pitchFamily="34" charset="0"/>
              </a:rPr>
              <a:t>An older patient with difficulty reading</a:t>
            </a:r>
          </a:p>
        </p:txBody>
      </p:sp>
      <p:sp>
        <p:nvSpPr>
          <p:cNvPr id="3" name="Subtitle 2">
            <a:extLst>
              <a:ext uri="{FF2B5EF4-FFF2-40B4-BE49-F238E27FC236}">
                <a16:creationId xmlns:a16="http://schemas.microsoft.com/office/drawing/2014/main" id="{266FB864-BBF6-694D-B073-6D507171B852}"/>
              </a:ext>
            </a:extLst>
          </p:cNvPr>
          <p:cNvSpPr>
            <a:spLocks noGrp="1"/>
          </p:cNvSpPr>
          <p:nvPr>
            <p:ph type="subTitle" idx="4294967295"/>
          </p:nvPr>
        </p:nvSpPr>
        <p:spPr>
          <a:xfrm>
            <a:off x="1483743" y="3481268"/>
            <a:ext cx="9144000" cy="1655762"/>
          </a:xfrm>
        </p:spPr>
        <p:txBody>
          <a:bodyPr>
            <a:normAutofit fontScale="92500" lnSpcReduction="20000"/>
          </a:bodyPr>
          <a:lstStyle/>
          <a:p>
            <a:pPr marL="0" indent="0" algn="ctr">
              <a:buNone/>
            </a:pPr>
            <a:r>
              <a:rPr lang="en-US" b="1" dirty="0">
                <a:latin typeface="Arial" panose="020B0604020202020204" pitchFamily="34" charset="0"/>
                <a:cs typeface="Arial" panose="020B0604020202020204" pitchFamily="34" charset="0"/>
              </a:rPr>
              <a:t>Victoria S. </a:t>
            </a:r>
            <a:r>
              <a:rPr lang="en-US" b="1" dirty="0" err="1">
                <a:latin typeface="Arial" panose="020B0604020202020204" pitchFamily="34" charset="0"/>
                <a:cs typeface="Arial" panose="020B0604020202020204" pitchFamily="34" charset="0"/>
              </a:rPr>
              <a:t>Pelak</a:t>
            </a:r>
            <a:r>
              <a:rPr lang="en-US" b="1">
                <a:latin typeface="Arial" panose="020B0604020202020204" pitchFamily="34" charset="0"/>
                <a:cs typeface="Arial" panose="020B0604020202020204" pitchFamily="34" charset="0"/>
              </a:rPr>
              <a:t>, MD</a:t>
            </a:r>
          </a:p>
          <a:p>
            <a:pPr marL="0" indent="0" algn="ctr">
              <a:buNone/>
            </a:pPr>
            <a:r>
              <a:rPr lang="en-US" b="1">
                <a:latin typeface="Arial" panose="020B0604020202020204" pitchFamily="34" charset="0"/>
                <a:cs typeface="Arial" panose="020B0604020202020204" pitchFamily="34" charset="0"/>
              </a:rPr>
              <a:t>February 2021</a:t>
            </a:r>
          </a:p>
          <a:p>
            <a:pPr marL="0" indent="0" algn="ctr">
              <a:buNone/>
            </a:pPr>
            <a:r>
              <a:rPr lang="en-US" b="1">
                <a:latin typeface="Arial" panose="020B0604020202020204" pitchFamily="34" charset="0"/>
                <a:cs typeface="Arial" panose="020B0604020202020204" pitchFamily="34" charset="0"/>
              </a:rPr>
              <a:t>Professor of Neurology and Ophthalmology</a:t>
            </a:r>
          </a:p>
          <a:p>
            <a:pPr marL="0" indent="0" algn="ctr">
              <a:buNone/>
            </a:pPr>
            <a:r>
              <a:rPr lang="en-US" b="1">
                <a:latin typeface="Arial" panose="020B0604020202020204" pitchFamily="34" charset="0"/>
                <a:cs typeface="Arial" panose="020B0604020202020204" pitchFamily="34" charset="0"/>
              </a:rPr>
              <a:t>University of Colorado School of Medicine</a:t>
            </a:r>
          </a:p>
        </p:txBody>
      </p:sp>
      <p:sp>
        <p:nvSpPr>
          <p:cNvPr id="18" name="TextBox 17">
            <a:extLst>
              <a:ext uri="{FF2B5EF4-FFF2-40B4-BE49-F238E27FC236}">
                <a16:creationId xmlns:a16="http://schemas.microsoft.com/office/drawing/2014/main" id="{9E72E321-B19A-9B48-8A08-1F1F59C69DA5}"/>
              </a:ext>
            </a:extLst>
          </p:cNvPr>
          <p:cNvSpPr txBox="1"/>
          <p:nvPr/>
        </p:nvSpPr>
        <p:spPr>
          <a:xfrm>
            <a:off x="7703820" y="6195060"/>
            <a:ext cx="184731" cy="369332"/>
          </a:xfrm>
          <a:prstGeom prst="rect">
            <a:avLst/>
          </a:prstGeom>
          <a:noFill/>
        </p:spPr>
        <p:txBody>
          <a:bodyPr wrap="none" rtlCol="0">
            <a:spAutoFit/>
          </a:bodyPr>
          <a:lstStyle/>
          <a:p>
            <a:endParaRPr lang="en-US" dirty="0"/>
          </a:p>
        </p:txBody>
      </p:sp>
      <p:pic>
        <p:nvPicPr>
          <p:cNvPr id="4" name="Audio 3">
            <a:hlinkClick r:id="" action="ppaction://media"/>
            <a:extLst>
              <a:ext uri="{FF2B5EF4-FFF2-40B4-BE49-F238E27FC236}">
                <a16:creationId xmlns:a16="http://schemas.microsoft.com/office/drawing/2014/main" id="{021B36FA-FBA1-B24A-889E-B69BCF0AE3A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160731721"/>
      </p:ext>
    </p:extLst>
  </p:cSld>
  <p:clrMapOvr>
    <a:masterClrMapping/>
  </p:clrMapOvr>
  <mc:AlternateContent xmlns:mc="http://schemas.openxmlformats.org/markup-compatibility/2006" xmlns:p14="http://schemas.microsoft.com/office/powerpoint/2010/main">
    <mc:Choice Requires="p14">
      <p:transition spd="slow" p14:dur="2000" advTm="19393"/>
    </mc:Choice>
    <mc:Fallback xmlns="">
      <p:transition spd="slow" advTm="193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the next best step?</a:t>
            </a:r>
          </a:p>
        </p:txBody>
      </p:sp>
      <p:sp>
        <p:nvSpPr>
          <p:cNvPr id="3" name="Content Placeholder 2"/>
          <p:cNvSpPr>
            <a:spLocks noGrp="1"/>
          </p:cNvSpPr>
          <p:nvPr>
            <p:ph idx="1"/>
          </p:nvPr>
        </p:nvSpPr>
        <p:spPr>
          <a:xfrm>
            <a:off x="609600" y="1805074"/>
            <a:ext cx="10972800" cy="4625609"/>
          </a:xfrm>
        </p:spPr>
        <p:txBody>
          <a:bodyPr/>
          <a:lstStyle/>
          <a:p>
            <a:pPr marL="633196" indent="-514329">
              <a:buFont typeface="+mj-lt"/>
              <a:buAutoNum type="arabicPeriod"/>
            </a:pPr>
            <a:endParaRPr lang="en-US" dirty="0"/>
          </a:p>
          <a:p>
            <a:pPr marL="633196" indent="-514329">
              <a:buFont typeface="+mj-lt"/>
              <a:buAutoNum type="arabicPeriod"/>
            </a:pPr>
            <a:endParaRPr lang="en-US" dirty="0"/>
          </a:p>
          <a:p>
            <a:pPr marL="633196" indent="-514329">
              <a:buFont typeface="+mj-lt"/>
              <a:buAutoNum type="arabicPeriod"/>
            </a:pPr>
            <a:endParaRPr lang="en-US" dirty="0"/>
          </a:p>
          <a:p>
            <a:pPr marL="633196" indent="-514329">
              <a:buFont typeface="+mj-lt"/>
              <a:buAutoNum type="arabicPeriod"/>
            </a:pPr>
            <a:endParaRPr lang="en-US" dirty="0"/>
          </a:p>
          <a:p>
            <a:pPr marL="633196" indent="-514329">
              <a:buFont typeface="+mj-lt"/>
              <a:buAutoNum type="arabicPeriod"/>
            </a:pPr>
            <a:endParaRPr lang="en-US"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7535" y="2141628"/>
            <a:ext cx="731520" cy="731520"/>
          </a:xfrm>
          <a:prstGeom prst="rect">
            <a:avLst/>
          </a:prstGeom>
          <a:ln w="38100">
            <a:solidFill>
              <a:schemeClr val="tx1"/>
            </a:solidFill>
          </a:ln>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17535" y="3071417"/>
            <a:ext cx="731520" cy="731520"/>
          </a:xfrm>
          <a:prstGeom prst="rect">
            <a:avLst/>
          </a:prstGeom>
          <a:ln w="28575">
            <a:solidFill>
              <a:schemeClr val="tx1"/>
            </a:solidFill>
          </a:ln>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17535" y="3955935"/>
            <a:ext cx="731520" cy="731520"/>
          </a:xfrm>
          <a:prstGeom prst="rect">
            <a:avLst/>
          </a:prstGeom>
          <a:ln w="28575">
            <a:solidFill>
              <a:schemeClr val="tx1"/>
            </a:solidFill>
          </a:ln>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17535" y="4858867"/>
            <a:ext cx="731520" cy="731520"/>
          </a:xfrm>
          <a:prstGeom prst="rect">
            <a:avLst/>
          </a:prstGeom>
          <a:ln w="28575">
            <a:solidFill>
              <a:schemeClr val="tx1"/>
            </a:solidFill>
          </a:ln>
        </p:spPr>
      </p:pic>
      <p:sp>
        <p:nvSpPr>
          <p:cNvPr id="8" name="TextBox 7"/>
          <p:cNvSpPr txBox="1"/>
          <p:nvPr/>
        </p:nvSpPr>
        <p:spPr>
          <a:xfrm>
            <a:off x="2323978" y="2178828"/>
            <a:ext cx="7876498" cy="784830"/>
          </a:xfrm>
          <a:prstGeom prst="rect">
            <a:avLst/>
          </a:prstGeom>
          <a:noFill/>
        </p:spPr>
        <p:txBody>
          <a:bodyPr wrap="square" rtlCol="0">
            <a:spAutoFit/>
          </a:bodyPr>
          <a:lstStyle/>
          <a:p>
            <a:pPr marL="118867"/>
            <a:r>
              <a:rPr lang="en-US" sz="4500" dirty="0"/>
              <a:t>Fluorescein angiogram</a:t>
            </a:r>
          </a:p>
        </p:txBody>
      </p:sp>
      <p:sp>
        <p:nvSpPr>
          <p:cNvPr id="9" name="TextBox 8"/>
          <p:cNvSpPr txBox="1"/>
          <p:nvPr/>
        </p:nvSpPr>
        <p:spPr>
          <a:xfrm>
            <a:off x="2323978" y="3071417"/>
            <a:ext cx="6100996" cy="784830"/>
          </a:xfrm>
          <a:prstGeom prst="rect">
            <a:avLst/>
          </a:prstGeom>
          <a:noFill/>
        </p:spPr>
        <p:txBody>
          <a:bodyPr wrap="square" rtlCol="0">
            <a:spAutoFit/>
          </a:bodyPr>
          <a:lstStyle/>
          <a:p>
            <a:pPr marL="118867"/>
            <a:r>
              <a:rPr lang="en-US" sz="4500" dirty="0"/>
              <a:t>Humphrey Visual Field</a:t>
            </a:r>
          </a:p>
        </p:txBody>
      </p:sp>
      <p:sp>
        <p:nvSpPr>
          <p:cNvPr id="10" name="TextBox 9"/>
          <p:cNvSpPr txBox="1"/>
          <p:nvPr/>
        </p:nvSpPr>
        <p:spPr>
          <a:xfrm>
            <a:off x="2323977" y="3936974"/>
            <a:ext cx="6100996" cy="784830"/>
          </a:xfrm>
          <a:prstGeom prst="rect">
            <a:avLst/>
          </a:prstGeom>
          <a:noFill/>
        </p:spPr>
        <p:txBody>
          <a:bodyPr wrap="square" rtlCol="0">
            <a:spAutoFit/>
          </a:bodyPr>
          <a:lstStyle/>
          <a:p>
            <a:pPr marL="118867"/>
            <a:r>
              <a:rPr lang="en-US" sz="4500" dirty="0"/>
              <a:t>Repeat MRI Brain scan</a:t>
            </a:r>
          </a:p>
        </p:txBody>
      </p:sp>
      <p:sp>
        <p:nvSpPr>
          <p:cNvPr id="11" name="TextBox 10"/>
          <p:cNvSpPr txBox="1"/>
          <p:nvPr/>
        </p:nvSpPr>
        <p:spPr>
          <a:xfrm>
            <a:off x="2323980" y="4820945"/>
            <a:ext cx="6100996" cy="784830"/>
          </a:xfrm>
          <a:prstGeom prst="rect">
            <a:avLst/>
          </a:prstGeom>
          <a:noFill/>
        </p:spPr>
        <p:txBody>
          <a:bodyPr wrap="square" rtlCol="0">
            <a:spAutoFit/>
          </a:bodyPr>
          <a:lstStyle/>
          <a:p>
            <a:pPr marL="118867"/>
            <a:r>
              <a:rPr lang="en-US" sz="4500" dirty="0"/>
              <a:t>Psychiatry Consultation</a:t>
            </a:r>
          </a:p>
        </p:txBody>
      </p:sp>
      <p:pic>
        <p:nvPicPr>
          <p:cNvPr id="12" name="Audio 11">
            <a:hlinkClick r:id="" action="ppaction://media"/>
            <a:extLst>
              <a:ext uri="{FF2B5EF4-FFF2-40B4-BE49-F238E27FC236}">
                <a16:creationId xmlns:a16="http://schemas.microsoft.com/office/drawing/2014/main" id="{941EC804-9E76-A14F-B3CC-5131B70B1F9C}"/>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440065310"/>
      </p:ext>
    </p:extLst>
  </p:cSld>
  <p:clrMapOvr>
    <a:masterClrMapping/>
  </p:clrMapOvr>
  <mc:AlternateContent xmlns:mc="http://schemas.openxmlformats.org/markup-compatibility/2006" xmlns:p14="http://schemas.microsoft.com/office/powerpoint/2010/main">
    <mc:Choice Requires="p14">
      <p:transition spd="slow" p14:dur="2000" advTm="15737"/>
    </mc:Choice>
    <mc:Fallback xmlns="">
      <p:transition spd="slow" advTm="157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079" y="364306"/>
            <a:ext cx="10909852" cy="1325563"/>
          </a:xfrm>
        </p:spPr>
        <p:txBody>
          <a:bodyPr>
            <a:normAutofit/>
          </a:bodyPr>
          <a:lstStyle/>
          <a:p>
            <a:r>
              <a:rPr lang="en-US" sz="3600" dirty="0"/>
              <a:t>Answer B: We chose Humphrey 24-2 Visual Field</a:t>
            </a:r>
          </a:p>
        </p:txBody>
      </p:sp>
      <p:sp>
        <p:nvSpPr>
          <p:cNvPr id="3" name="TextBox 2">
            <a:extLst>
              <a:ext uri="{FF2B5EF4-FFF2-40B4-BE49-F238E27FC236}">
                <a16:creationId xmlns:a16="http://schemas.microsoft.com/office/drawing/2014/main" id="{36E5602B-2A81-6348-97A0-1CC28CF3F856}"/>
              </a:ext>
            </a:extLst>
          </p:cNvPr>
          <p:cNvSpPr txBox="1"/>
          <p:nvPr/>
        </p:nvSpPr>
        <p:spPr>
          <a:xfrm>
            <a:off x="2322286" y="1678280"/>
            <a:ext cx="7547428" cy="502766"/>
          </a:xfrm>
          <a:prstGeom prst="rect">
            <a:avLst/>
          </a:prstGeom>
          <a:noFill/>
        </p:spPr>
        <p:txBody>
          <a:bodyPr wrap="square" rtlCol="0">
            <a:spAutoFit/>
          </a:bodyPr>
          <a:lstStyle/>
          <a:p>
            <a:r>
              <a:rPr lang="en-US" sz="2667" dirty="0"/>
              <a:t>Interpretation: Left homonymous hemianopia</a:t>
            </a:r>
          </a:p>
        </p:txBody>
      </p:sp>
      <p:sp>
        <p:nvSpPr>
          <p:cNvPr id="5" name="TextBox 4">
            <a:extLst>
              <a:ext uri="{FF2B5EF4-FFF2-40B4-BE49-F238E27FC236}">
                <a16:creationId xmlns:a16="http://schemas.microsoft.com/office/drawing/2014/main" id="{C0537BFC-57B9-5D42-94C4-5126E07D54CC}"/>
              </a:ext>
            </a:extLst>
          </p:cNvPr>
          <p:cNvSpPr txBox="1"/>
          <p:nvPr/>
        </p:nvSpPr>
        <p:spPr>
          <a:xfrm>
            <a:off x="1303672" y="5028408"/>
            <a:ext cx="9895946" cy="810350"/>
          </a:xfrm>
          <a:prstGeom prst="rect">
            <a:avLst/>
          </a:prstGeom>
          <a:noFill/>
        </p:spPr>
        <p:txBody>
          <a:bodyPr wrap="square" rtlCol="0">
            <a:spAutoFit/>
          </a:bodyPr>
          <a:lstStyle/>
          <a:p>
            <a:pPr algn="ctr"/>
            <a:r>
              <a:rPr lang="en-US" sz="2333" dirty="0"/>
              <a:t>Assessment for central visual field loss (i.e., central 24 degrees or 10 degrees) is important for patients reporting reading difficulties with normal visual acuity</a:t>
            </a:r>
          </a:p>
        </p:txBody>
      </p:sp>
      <p:grpSp>
        <p:nvGrpSpPr>
          <p:cNvPr id="17" name="Group 16">
            <a:extLst>
              <a:ext uri="{FF2B5EF4-FFF2-40B4-BE49-F238E27FC236}">
                <a16:creationId xmlns:a16="http://schemas.microsoft.com/office/drawing/2014/main" id="{4D25C0D6-FB15-1247-B73A-F635D1F2981F}"/>
              </a:ext>
            </a:extLst>
          </p:cNvPr>
          <p:cNvGrpSpPr/>
          <p:nvPr/>
        </p:nvGrpSpPr>
        <p:grpSpPr>
          <a:xfrm>
            <a:off x="1303672" y="2326657"/>
            <a:ext cx="9540081" cy="2529417"/>
            <a:chOff x="1432877" y="3154430"/>
            <a:chExt cx="11448097" cy="3035300"/>
          </a:xfrm>
        </p:grpSpPr>
        <p:grpSp>
          <p:nvGrpSpPr>
            <p:cNvPr id="15" name="Group 14">
              <a:extLst>
                <a:ext uri="{FF2B5EF4-FFF2-40B4-BE49-F238E27FC236}">
                  <a16:creationId xmlns:a16="http://schemas.microsoft.com/office/drawing/2014/main" id="{E423FAE3-F22B-CB43-B54C-10A58A97F3D5}"/>
                </a:ext>
              </a:extLst>
            </p:cNvPr>
            <p:cNvGrpSpPr/>
            <p:nvPr/>
          </p:nvGrpSpPr>
          <p:grpSpPr>
            <a:xfrm>
              <a:off x="1432877" y="3154430"/>
              <a:ext cx="11448097" cy="3035300"/>
              <a:chOff x="1432877" y="3154430"/>
              <a:chExt cx="11448097" cy="3035300"/>
            </a:xfrm>
          </p:grpSpPr>
          <p:pic>
            <p:nvPicPr>
              <p:cNvPr id="7" name="Picture 6" descr="Chart&#10;&#10;Description automatically generated">
                <a:extLst>
                  <a:ext uri="{FF2B5EF4-FFF2-40B4-BE49-F238E27FC236}">
                    <a16:creationId xmlns:a16="http://schemas.microsoft.com/office/drawing/2014/main" id="{BFCB4ADD-4DF6-5546-8D14-8AD42A3A7C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32877" y="3154430"/>
                <a:ext cx="5689600" cy="3035300"/>
              </a:xfrm>
              <a:prstGeom prst="rect">
                <a:avLst/>
              </a:prstGeom>
            </p:spPr>
          </p:pic>
          <p:pic>
            <p:nvPicPr>
              <p:cNvPr id="14" name="Picture 13" descr="A picture containing chart&#10;&#10;Description automatically generated">
                <a:extLst>
                  <a:ext uri="{FF2B5EF4-FFF2-40B4-BE49-F238E27FC236}">
                    <a16:creationId xmlns:a16="http://schemas.microsoft.com/office/drawing/2014/main" id="{A47C5B78-9E87-9D40-B41F-B7374383C7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15199" y="3186497"/>
                <a:ext cx="5565775" cy="3003233"/>
              </a:xfrm>
              <a:prstGeom prst="rect">
                <a:avLst/>
              </a:prstGeom>
            </p:spPr>
          </p:pic>
        </p:grpSp>
        <p:sp>
          <p:nvSpPr>
            <p:cNvPr id="16" name="TextBox 15">
              <a:extLst>
                <a:ext uri="{FF2B5EF4-FFF2-40B4-BE49-F238E27FC236}">
                  <a16:creationId xmlns:a16="http://schemas.microsoft.com/office/drawing/2014/main" id="{71D56B93-2C04-9740-BFE5-0A502A3C0C02}"/>
                </a:ext>
              </a:extLst>
            </p:cNvPr>
            <p:cNvSpPr txBox="1"/>
            <p:nvPr/>
          </p:nvSpPr>
          <p:spPr>
            <a:xfrm>
              <a:off x="3721210" y="3216813"/>
              <a:ext cx="7013049" cy="387798"/>
            </a:xfrm>
            <a:prstGeom prst="rect">
              <a:avLst/>
            </a:prstGeom>
            <a:noFill/>
          </p:spPr>
          <p:txBody>
            <a:bodyPr wrap="square" rtlCol="0">
              <a:spAutoFit/>
            </a:bodyPr>
            <a:lstStyle/>
            <a:p>
              <a:r>
                <a:rPr lang="en-US" sz="1500" dirty="0"/>
                <a:t>Left Eye				     	Right Eye	</a:t>
              </a:r>
            </a:p>
          </p:txBody>
        </p:sp>
      </p:grpSp>
      <p:pic>
        <p:nvPicPr>
          <p:cNvPr id="4" name="Audio 3">
            <a:hlinkClick r:id="" action="ppaction://media"/>
            <a:extLst>
              <a:ext uri="{FF2B5EF4-FFF2-40B4-BE49-F238E27FC236}">
                <a16:creationId xmlns:a16="http://schemas.microsoft.com/office/drawing/2014/main" id="{1B17633C-6899-D34E-AD98-BF992A6B402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441446978"/>
      </p:ext>
    </p:extLst>
  </p:cSld>
  <p:clrMapOvr>
    <a:masterClrMapping/>
  </p:clrMapOvr>
  <mc:AlternateContent xmlns:mc="http://schemas.openxmlformats.org/markup-compatibility/2006" xmlns:p14="http://schemas.microsoft.com/office/powerpoint/2010/main">
    <mc:Choice Requires="p14">
      <p:transition spd="slow" p14:dur="2000" advTm="21883"/>
    </mc:Choice>
    <mc:Fallback xmlns="">
      <p:transition spd="slow" advTm="218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to do next? </a:t>
            </a:r>
          </a:p>
        </p:txBody>
      </p:sp>
      <p:sp>
        <p:nvSpPr>
          <p:cNvPr id="3" name="Content Placeholder 2"/>
          <p:cNvSpPr>
            <a:spLocks noGrp="1"/>
          </p:cNvSpPr>
          <p:nvPr>
            <p:ph idx="1"/>
          </p:nvPr>
        </p:nvSpPr>
        <p:spPr>
          <a:xfrm>
            <a:off x="609600" y="1805074"/>
            <a:ext cx="10972800" cy="4625609"/>
          </a:xfrm>
        </p:spPr>
        <p:txBody>
          <a:bodyPr/>
          <a:lstStyle/>
          <a:p>
            <a:pPr marL="633196" indent="-514329">
              <a:buFont typeface="+mj-lt"/>
              <a:buAutoNum type="arabicPeriod"/>
            </a:pPr>
            <a:endParaRPr lang="en-US" dirty="0"/>
          </a:p>
          <a:p>
            <a:pPr marL="633196" indent="-514329">
              <a:buFont typeface="+mj-lt"/>
              <a:buAutoNum type="arabicPeriod"/>
            </a:pPr>
            <a:endParaRPr lang="en-US" dirty="0"/>
          </a:p>
          <a:p>
            <a:pPr marL="633196" indent="-514329">
              <a:buFont typeface="+mj-lt"/>
              <a:buAutoNum type="arabicPeriod"/>
            </a:pPr>
            <a:endParaRPr lang="en-US" dirty="0"/>
          </a:p>
          <a:p>
            <a:pPr marL="633196" indent="-514329">
              <a:buFont typeface="+mj-lt"/>
              <a:buAutoNum type="arabicPeriod"/>
            </a:pPr>
            <a:endParaRPr lang="en-US" dirty="0"/>
          </a:p>
          <a:p>
            <a:pPr marL="633196" indent="-514329">
              <a:buFont typeface="+mj-lt"/>
              <a:buAutoNum type="arabicPeriod"/>
            </a:pPr>
            <a:endParaRPr lang="en-US"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7916" y="2160589"/>
            <a:ext cx="731520" cy="731520"/>
          </a:xfrm>
          <a:prstGeom prst="rect">
            <a:avLst/>
          </a:prstGeom>
          <a:ln w="28575">
            <a:solidFill>
              <a:schemeClr val="accent1"/>
            </a:solidFill>
          </a:ln>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1691" y="3054951"/>
            <a:ext cx="731520" cy="731520"/>
          </a:xfrm>
          <a:prstGeom prst="rect">
            <a:avLst/>
          </a:prstGeom>
          <a:ln w="28575">
            <a:solidFill>
              <a:schemeClr val="tx1"/>
            </a:solidFill>
          </a:ln>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1691" y="3956908"/>
            <a:ext cx="731520" cy="731520"/>
          </a:xfrm>
          <a:prstGeom prst="rect">
            <a:avLst/>
          </a:prstGeom>
          <a:ln w="28575">
            <a:solidFill>
              <a:schemeClr val="tx1"/>
            </a:solidFill>
          </a:ln>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1691" y="4828035"/>
            <a:ext cx="731520" cy="731520"/>
          </a:xfrm>
          <a:prstGeom prst="rect">
            <a:avLst/>
          </a:prstGeom>
          <a:ln w="28575">
            <a:solidFill>
              <a:schemeClr val="tx1"/>
            </a:solidFill>
          </a:ln>
        </p:spPr>
      </p:pic>
      <p:sp>
        <p:nvSpPr>
          <p:cNvPr id="8" name="TextBox 7"/>
          <p:cNvSpPr txBox="1"/>
          <p:nvPr/>
        </p:nvSpPr>
        <p:spPr>
          <a:xfrm>
            <a:off x="1918692" y="2127932"/>
            <a:ext cx="7876498" cy="784830"/>
          </a:xfrm>
          <a:prstGeom prst="rect">
            <a:avLst/>
          </a:prstGeom>
          <a:noFill/>
        </p:spPr>
        <p:txBody>
          <a:bodyPr wrap="square" rtlCol="0">
            <a:spAutoFit/>
          </a:bodyPr>
          <a:lstStyle/>
          <a:p>
            <a:pPr marL="118867"/>
            <a:r>
              <a:rPr lang="en-US" sz="4500" dirty="0"/>
              <a:t>Visual Evoked Response</a:t>
            </a:r>
          </a:p>
        </p:txBody>
      </p:sp>
      <p:sp>
        <p:nvSpPr>
          <p:cNvPr id="9" name="TextBox 8"/>
          <p:cNvSpPr txBox="1"/>
          <p:nvPr/>
        </p:nvSpPr>
        <p:spPr>
          <a:xfrm>
            <a:off x="1918692" y="3054951"/>
            <a:ext cx="7876498" cy="784830"/>
          </a:xfrm>
          <a:prstGeom prst="rect">
            <a:avLst/>
          </a:prstGeom>
          <a:noFill/>
        </p:spPr>
        <p:txBody>
          <a:bodyPr wrap="square" rtlCol="0">
            <a:spAutoFit/>
          </a:bodyPr>
          <a:lstStyle/>
          <a:p>
            <a:pPr marL="118867"/>
            <a:r>
              <a:rPr lang="en-US" sz="4500" dirty="0"/>
              <a:t>Electroretinogram (ERG)</a:t>
            </a:r>
          </a:p>
        </p:txBody>
      </p:sp>
      <p:sp>
        <p:nvSpPr>
          <p:cNvPr id="10" name="TextBox 9"/>
          <p:cNvSpPr txBox="1"/>
          <p:nvPr/>
        </p:nvSpPr>
        <p:spPr>
          <a:xfrm>
            <a:off x="1918692" y="3981970"/>
            <a:ext cx="7746967" cy="784830"/>
          </a:xfrm>
          <a:prstGeom prst="rect">
            <a:avLst/>
          </a:prstGeom>
          <a:noFill/>
        </p:spPr>
        <p:txBody>
          <a:bodyPr wrap="square" rtlCol="0">
            <a:spAutoFit/>
          </a:bodyPr>
          <a:lstStyle/>
          <a:p>
            <a:pPr marL="118867"/>
            <a:r>
              <a:rPr lang="en-US" sz="4500" dirty="0"/>
              <a:t>Refer patient to Psychiatry</a:t>
            </a:r>
          </a:p>
        </p:txBody>
      </p:sp>
      <p:sp>
        <p:nvSpPr>
          <p:cNvPr id="11" name="TextBox 10"/>
          <p:cNvSpPr txBox="1"/>
          <p:nvPr/>
        </p:nvSpPr>
        <p:spPr>
          <a:xfrm>
            <a:off x="2023281" y="4783329"/>
            <a:ext cx="8145438" cy="784830"/>
          </a:xfrm>
          <a:prstGeom prst="rect">
            <a:avLst/>
          </a:prstGeom>
          <a:noFill/>
        </p:spPr>
        <p:txBody>
          <a:bodyPr wrap="square" rtlCol="0">
            <a:spAutoFit/>
          </a:bodyPr>
          <a:lstStyle/>
          <a:p>
            <a:pPr>
              <a:buClrTx/>
              <a:buSzTx/>
              <a:defRPr/>
            </a:pPr>
            <a:r>
              <a:rPr lang="en-US" sz="4500" dirty="0"/>
              <a:t>Review the MRI brain scan</a:t>
            </a:r>
          </a:p>
        </p:txBody>
      </p:sp>
      <p:pic>
        <p:nvPicPr>
          <p:cNvPr id="15" name="Audio 14">
            <a:hlinkClick r:id="" action="ppaction://media"/>
            <a:extLst>
              <a:ext uri="{FF2B5EF4-FFF2-40B4-BE49-F238E27FC236}">
                <a16:creationId xmlns:a16="http://schemas.microsoft.com/office/drawing/2014/main" id="{279FB623-93BB-6C4F-AA19-3CAD754A82C8}"/>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99268050"/>
      </p:ext>
    </p:extLst>
  </p:cSld>
  <p:clrMapOvr>
    <a:masterClrMapping/>
  </p:clrMapOvr>
  <mc:AlternateContent xmlns:mc="http://schemas.openxmlformats.org/markup-compatibility/2006" xmlns:p14="http://schemas.microsoft.com/office/powerpoint/2010/main">
    <mc:Choice Requires="p14">
      <p:transition spd="slow" p14:dur="2000" advTm="14185"/>
    </mc:Choice>
    <mc:Fallback xmlns="">
      <p:transition spd="slow" advTm="141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09932-464C-9840-9AAC-FC8755CFCFF6}"/>
              </a:ext>
            </a:extLst>
          </p:cNvPr>
          <p:cNvSpPr>
            <a:spLocks noGrp="1"/>
          </p:cNvSpPr>
          <p:nvPr>
            <p:ph type="title"/>
          </p:nvPr>
        </p:nvSpPr>
        <p:spPr>
          <a:xfrm>
            <a:off x="630019" y="403802"/>
            <a:ext cx="10515600" cy="875679"/>
          </a:xfrm>
        </p:spPr>
        <p:txBody>
          <a:bodyPr/>
          <a:lstStyle/>
          <a:p>
            <a:r>
              <a:rPr lang="en-US" dirty="0"/>
              <a:t>Answer D: We chose to review the MRI </a:t>
            </a:r>
          </a:p>
        </p:txBody>
      </p:sp>
      <p:pic>
        <p:nvPicPr>
          <p:cNvPr id="5" name="Content Placeholder 4" descr="A close-up of a coin&#10;&#10;Description automatically generated">
            <a:extLst>
              <a:ext uri="{FF2B5EF4-FFF2-40B4-BE49-F238E27FC236}">
                <a16:creationId xmlns:a16="http://schemas.microsoft.com/office/drawing/2014/main" id="{2B645F8B-1BE7-5F47-9E59-65BFBA145A1D}"/>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810055" y="1824113"/>
            <a:ext cx="4022349" cy="3767908"/>
          </a:xfrm>
        </p:spPr>
      </p:pic>
      <p:grpSp>
        <p:nvGrpSpPr>
          <p:cNvPr id="4" name="Group 3">
            <a:extLst>
              <a:ext uri="{FF2B5EF4-FFF2-40B4-BE49-F238E27FC236}">
                <a16:creationId xmlns:a16="http://schemas.microsoft.com/office/drawing/2014/main" id="{7C148EA8-E1FC-894F-9798-D39711CE3379}"/>
              </a:ext>
            </a:extLst>
          </p:cNvPr>
          <p:cNvGrpSpPr/>
          <p:nvPr/>
        </p:nvGrpSpPr>
        <p:grpSpPr>
          <a:xfrm>
            <a:off x="630019" y="1824113"/>
            <a:ext cx="7355552" cy="3767908"/>
            <a:chOff x="630021" y="1717321"/>
            <a:chExt cx="7355552" cy="3767908"/>
          </a:xfrm>
        </p:grpSpPr>
        <p:pic>
          <p:nvPicPr>
            <p:cNvPr id="9" name="Picture 8" descr="A silver coin with a skull&#10;&#10;Description automatically generated with low confidence">
              <a:extLst>
                <a:ext uri="{FF2B5EF4-FFF2-40B4-BE49-F238E27FC236}">
                  <a16:creationId xmlns:a16="http://schemas.microsoft.com/office/drawing/2014/main" id="{B0EC7DAE-2EF0-C045-99EF-7857614A66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43651" y="1717322"/>
              <a:ext cx="3741922" cy="3767907"/>
            </a:xfrm>
            <a:prstGeom prst="rect">
              <a:avLst/>
            </a:prstGeom>
          </p:spPr>
        </p:pic>
        <p:pic>
          <p:nvPicPr>
            <p:cNvPr id="11" name="Picture 10" descr="A close-up of a coin&#10;&#10;Description automatically generated with medium confidence">
              <a:extLst>
                <a:ext uri="{FF2B5EF4-FFF2-40B4-BE49-F238E27FC236}">
                  <a16:creationId xmlns:a16="http://schemas.microsoft.com/office/drawing/2014/main" id="{A79B2E9E-1EC9-CE4A-AA5C-2705AE37DC7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0021" y="1717321"/>
              <a:ext cx="3751928" cy="3767908"/>
            </a:xfrm>
            <a:prstGeom prst="rect">
              <a:avLst/>
            </a:prstGeom>
          </p:spPr>
        </p:pic>
      </p:grpSp>
      <p:sp>
        <p:nvSpPr>
          <p:cNvPr id="12" name="TextBox 11">
            <a:extLst>
              <a:ext uri="{FF2B5EF4-FFF2-40B4-BE49-F238E27FC236}">
                <a16:creationId xmlns:a16="http://schemas.microsoft.com/office/drawing/2014/main" id="{06944430-DEBD-764A-B137-9374FBFEF236}"/>
              </a:ext>
            </a:extLst>
          </p:cNvPr>
          <p:cNvSpPr txBox="1"/>
          <p:nvPr/>
        </p:nvSpPr>
        <p:spPr>
          <a:xfrm>
            <a:off x="630020" y="1265979"/>
            <a:ext cx="11561980" cy="451342"/>
          </a:xfrm>
          <a:prstGeom prst="rect">
            <a:avLst/>
          </a:prstGeom>
          <a:noFill/>
        </p:spPr>
        <p:txBody>
          <a:bodyPr wrap="square" rtlCol="0">
            <a:spAutoFit/>
          </a:bodyPr>
          <a:lstStyle/>
          <a:p>
            <a:r>
              <a:rPr lang="en-US" sz="2333" dirty="0"/>
              <a:t>For age 54, he has more significant occipital, temporal, and parietal atrophy than expected</a:t>
            </a:r>
          </a:p>
        </p:txBody>
      </p:sp>
      <p:pic>
        <p:nvPicPr>
          <p:cNvPr id="6" name="Audio 5">
            <a:hlinkClick r:id="" action="ppaction://media"/>
            <a:extLst>
              <a:ext uri="{FF2B5EF4-FFF2-40B4-BE49-F238E27FC236}">
                <a16:creationId xmlns:a16="http://schemas.microsoft.com/office/drawing/2014/main" id="{6C9FC3C4-B882-9B41-B3DF-25558D91359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261935572"/>
      </p:ext>
    </p:extLst>
  </p:cSld>
  <p:clrMapOvr>
    <a:masterClrMapping/>
  </p:clrMapOvr>
  <mc:AlternateContent xmlns:mc="http://schemas.openxmlformats.org/markup-compatibility/2006" xmlns:p14="http://schemas.microsoft.com/office/powerpoint/2010/main">
    <mc:Choice Requires="p14">
      <p:transition spd="slow" p14:dur="2000" advTm="23160"/>
    </mc:Choice>
    <mc:Fallback xmlns="">
      <p:transition spd="slow" advTm="231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t>Localization and differential diagnostic reasoning</a:t>
            </a:r>
          </a:p>
        </p:txBody>
      </p:sp>
      <p:sp>
        <p:nvSpPr>
          <p:cNvPr id="3" name="Content Placeholder 2"/>
          <p:cNvSpPr>
            <a:spLocks noGrp="1"/>
          </p:cNvSpPr>
          <p:nvPr>
            <p:ph idx="1"/>
          </p:nvPr>
        </p:nvSpPr>
        <p:spPr>
          <a:xfrm>
            <a:off x="609600" y="1437261"/>
            <a:ext cx="10972800" cy="4585852"/>
          </a:xfrm>
        </p:spPr>
        <p:txBody>
          <a:bodyPr>
            <a:normAutofit fontScale="92500"/>
          </a:bodyPr>
          <a:lstStyle/>
          <a:p>
            <a:r>
              <a:rPr lang="en-US" dirty="0"/>
              <a:t>Why is this likely to be a true central nervous system problem?</a:t>
            </a:r>
          </a:p>
          <a:p>
            <a:pPr lvl="1"/>
            <a:r>
              <a:rPr lang="en-US" dirty="0"/>
              <a:t>Posterior cortical visual regions include occipital, posterior temporal, and the posterior parietal regions. With degeneration of these posterior regions, dysfunction occurs and results in </a:t>
            </a:r>
            <a:r>
              <a:rPr lang="en-US" b="1" dirty="0"/>
              <a:t>visual crowding, homonymous hemianopia, reading problems</a:t>
            </a:r>
            <a:r>
              <a:rPr lang="en-US" dirty="0"/>
              <a:t>, impaired recognition and identification of faces and objects, and depth and spatial perceptual dysfunction, while maintaining normal visual acuity. [This patient’s symptoms and signs are noted in bold.]</a:t>
            </a:r>
          </a:p>
          <a:p>
            <a:pPr marL="768065" lvl="2" indent="0">
              <a:buNone/>
            </a:pPr>
            <a:endParaRPr lang="en-US" dirty="0"/>
          </a:p>
          <a:p>
            <a:r>
              <a:rPr lang="en-US" dirty="0"/>
              <a:t>What makes this less likely to be a functional disorder?</a:t>
            </a:r>
          </a:p>
          <a:p>
            <a:pPr lvl="1"/>
            <a:r>
              <a:rPr lang="en-US" dirty="0"/>
              <a:t>It is not common for patients to report a vision issue due to a functional disorder and have normal visual acuity (i.e., this patient had 20/25 vision both eyes).</a:t>
            </a:r>
          </a:p>
          <a:p>
            <a:pPr lvl="1"/>
            <a:r>
              <a:rPr lang="en-US" dirty="0"/>
              <a:t>Presentation after the age 50 years is not typical for a functional disorder and there was no indication for malingering (i.e., no evident secondary gain).</a:t>
            </a:r>
          </a:p>
        </p:txBody>
      </p:sp>
      <p:pic>
        <p:nvPicPr>
          <p:cNvPr id="9" name="Audio 8">
            <a:hlinkClick r:id="" action="ppaction://media"/>
            <a:extLst>
              <a:ext uri="{FF2B5EF4-FFF2-40B4-BE49-F238E27FC236}">
                <a16:creationId xmlns:a16="http://schemas.microsoft.com/office/drawing/2014/main" id="{78EA15AB-4EAB-4B46-AE91-44AFBD68FA6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704372530"/>
      </p:ext>
    </p:extLst>
  </p:cSld>
  <p:clrMapOvr>
    <a:masterClrMapping/>
  </p:clrMapOvr>
  <mc:AlternateContent xmlns:mc="http://schemas.openxmlformats.org/markup-compatibility/2006" xmlns:p14="http://schemas.microsoft.com/office/powerpoint/2010/main">
    <mc:Choice Requires="p14">
      <p:transition spd="slow" p14:dur="2000" advTm="88012"/>
    </mc:Choice>
    <mc:Fallback xmlns="">
      <p:transition spd="slow" advTm="8801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26720"/>
            <a:ext cx="10515600" cy="1081088"/>
          </a:xfrm>
        </p:spPr>
        <p:txBody>
          <a:bodyPr>
            <a:normAutofit/>
          </a:bodyPr>
          <a:lstStyle/>
          <a:p>
            <a:r>
              <a:rPr lang="en-US" sz="3600" dirty="0"/>
              <a:t>Next step: Formal neuropsychological testing</a:t>
            </a:r>
          </a:p>
        </p:txBody>
      </p:sp>
      <p:sp>
        <p:nvSpPr>
          <p:cNvPr id="4" name="Content Placeholder 3"/>
          <p:cNvSpPr>
            <a:spLocks noGrp="1"/>
          </p:cNvSpPr>
          <p:nvPr>
            <p:ph idx="1"/>
          </p:nvPr>
        </p:nvSpPr>
        <p:spPr>
          <a:xfrm>
            <a:off x="406400" y="1365568"/>
            <a:ext cx="11501119" cy="4711148"/>
          </a:xfrm>
          <a:ln>
            <a:noFill/>
          </a:ln>
        </p:spPr>
        <p:txBody>
          <a:bodyPr>
            <a:normAutofit fontScale="85000" lnSpcReduction="10000"/>
          </a:bodyPr>
          <a:lstStyle/>
          <a:p>
            <a:pPr marL="118867" indent="0">
              <a:lnSpc>
                <a:spcPct val="120000"/>
              </a:lnSpc>
              <a:buNone/>
            </a:pPr>
            <a:r>
              <a:rPr lang="en-US" sz="3300" dirty="0"/>
              <a:t>Options for referral for neuropsychological (i.e., cognitive) testing:</a:t>
            </a:r>
          </a:p>
          <a:p>
            <a:pPr marL="737967" indent="-619100">
              <a:lnSpc>
                <a:spcPct val="120000"/>
              </a:lnSpc>
              <a:buFont typeface="Wingdings 2"/>
              <a:buAutoNum type="arabicParenR"/>
            </a:pPr>
            <a:r>
              <a:rPr lang="en-US" sz="3300" dirty="0"/>
              <a:t>Refer to a neurologist: call in advance to let them know your concerns and they can see patient and order testing. </a:t>
            </a:r>
          </a:p>
          <a:p>
            <a:pPr marL="737967" indent="-619100">
              <a:lnSpc>
                <a:spcPct val="120000"/>
              </a:lnSpc>
              <a:buFont typeface="Wingdings 2"/>
              <a:buAutoNum type="arabicParenR"/>
            </a:pPr>
            <a:r>
              <a:rPr lang="en-US" sz="3300" dirty="0"/>
              <a:t>Refer to a neuropsychologist for cognitive testing and then to a neurologist after testing is complete: call to let them know your concerns.</a:t>
            </a:r>
          </a:p>
          <a:p>
            <a:pPr marL="118867" indent="0">
              <a:lnSpc>
                <a:spcPct val="120000"/>
              </a:lnSpc>
              <a:buNone/>
            </a:pPr>
            <a:r>
              <a:rPr lang="en-US" dirty="0"/>
              <a:t>No matter the approach, communicating your concerns is critical to ensure proper assessment of visual cortical functions and acceptance of the approach by the patient. </a:t>
            </a:r>
          </a:p>
        </p:txBody>
      </p:sp>
      <p:pic>
        <p:nvPicPr>
          <p:cNvPr id="5" name="Audio 4">
            <a:hlinkClick r:id="" action="ppaction://media"/>
            <a:extLst>
              <a:ext uri="{FF2B5EF4-FFF2-40B4-BE49-F238E27FC236}">
                <a16:creationId xmlns:a16="http://schemas.microsoft.com/office/drawing/2014/main" id="{6A2E5C3E-2112-834C-9747-2CD70198A0F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363184993"/>
      </p:ext>
    </p:extLst>
  </p:cSld>
  <p:clrMapOvr>
    <a:masterClrMapping/>
  </p:clrMapOvr>
  <mc:AlternateContent xmlns:mc="http://schemas.openxmlformats.org/markup-compatibility/2006" xmlns:p14="http://schemas.microsoft.com/office/powerpoint/2010/main">
    <mc:Choice Requires="p14">
      <p:transition spd="slow" p14:dur="2000" advTm="64284"/>
    </mc:Choice>
    <mc:Fallback xmlns="">
      <p:transition spd="slow" advTm="642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E6B82-8C0A-4F4D-B376-A7FEBDED9355}"/>
              </a:ext>
            </a:extLst>
          </p:cNvPr>
          <p:cNvSpPr>
            <a:spLocks noGrp="1"/>
          </p:cNvSpPr>
          <p:nvPr>
            <p:ph type="title"/>
          </p:nvPr>
        </p:nvSpPr>
        <p:spPr/>
        <p:txBody>
          <a:bodyPr>
            <a:normAutofit/>
          </a:bodyPr>
          <a:lstStyle/>
          <a:p>
            <a:r>
              <a:rPr lang="en-US" sz="3600" dirty="0"/>
              <a:t>Neuropsychological test results and diagnosis</a:t>
            </a:r>
          </a:p>
        </p:txBody>
      </p:sp>
      <p:sp>
        <p:nvSpPr>
          <p:cNvPr id="3" name="Content Placeholder 2">
            <a:extLst>
              <a:ext uri="{FF2B5EF4-FFF2-40B4-BE49-F238E27FC236}">
                <a16:creationId xmlns:a16="http://schemas.microsoft.com/office/drawing/2014/main" id="{585C0B06-A891-1746-B973-4DBFDDE4299B}"/>
              </a:ext>
            </a:extLst>
          </p:cNvPr>
          <p:cNvSpPr>
            <a:spLocks noGrp="1"/>
          </p:cNvSpPr>
          <p:nvPr>
            <p:ph idx="1"/>
          </p:nvPr>
        </p:nvSpPr>
        <p:spPr>
          <a:xfrm>
            <a:off x="838200" y="1691724"/>
            <a:ext cx="10721008" cy="3820766"/>
          </a:xfrm>
        </p:spPr>
        <p:txBody>
          <a:bodyPr>
            <a:normAutofit/>
          </a:bodyPr>
          <a:lstStyle/>
          <a:p>
            <a:pPr>
              <a:lnSpc>
                <a:spcPct val="110000"/>
              </a:lnSpc>
            </a:pPr>
            <a:r>
              <a:rPr lang="en-US" b="1" dirty="0"/>
              <a:t>Neuropsychological testing: </a:t>
            </a:r>
            <a:r>
              <a:rPr lang="en-US" dirty="0"/>
              <a:t>revealed findings of relative sparing of memory, executive, and language functions compared to impairment in higher order visual processing.</a:t>
            </a:r>
          </a:p>
          <a:p>
            <a:pPr>
              <a:lnSpc>
                <a:spcPct val="110000"/>
              </a:lnSpc>
            </a:pPr>
            <a:r>
              <a:rPr lang="en-US" b="1" dirty="0"/>
              <a:t>Additional lab evaluation:  </a:t>
            </a:r>
            <a:r>
              <a:rPr lang="en-US" dirty="0"/>
              <a:t>all normal or negative -  TSH, comprehensive metabolic panel, vitamin B12/folate, HIV1/2, treponemal antibodies, complete blood count.</a:t>
            </a:r>
          </a:p>
          <a:p>
            <a:pPr>
              <a:lnSpc>
                <a:spcPct val="110000"/>
              </a:lnSpc>
            </a:pPr>
            <a:r>
              <a:rPr lang="en-US" b="1" dirty="0"/>
              <a:t>Final diagnosis:</a:t>
            </a:r>
            <a:r>
              <a:rPr lang="en-US" dirty="0"/>
              <a:t> Posterior Cortical Atrophy syndrome.</a:t>
            </a:r>
          </a:p>
          <a:p>
            <a:endParaRPr lang="en-US" dirty="0"/>
          </a:p>
        </p:txBody>
      </p:sp>
      <p:pic>
        <p:nvPicPr>
          <p:cNvPr id="4" name="Audio 3">
            <a:hlinkClick r:id="" action="ppaction://media"/>
            <a:extLst>
              <a:ext uri="{FF2B5EF4-FFF2-40B4-BE49-F238E27FC236}">
                <a16:creationId xmlns:a16="http://schemas.microsoft.com/office/drawing/2014/main" id="{A7863D08-A555-FA4B-BBC5-EE253AB202F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686100584"/>
      </p:ext>
    </p:extLst>
  </p:cSld>
  <p:clrMapOvr>
    <a:masterClrMapping/>
  </p:clrMapOvr>
  <mc:AlternateContent xmlns:mc="http://schemas.openxmlformats.org/markup-compatibility/2006" xmlns:p14="http://schemas.microsoft.com/office/powerpoint/2010/main">
    <mc:Choice Requires="p14">
      <p:transition spd="slow" p14:dur="2000" advTm="38889"/>
    </mc:Choice>
    <mc:Fallback xmlns="">
      <p:transition spd="slow" advTm="3888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a:t>Posterior Cortical Atrophy (PCA) Syndrome</a:t>
            </a:r>
          </a:p>
        </p:txBody>
      </p:sp>
      <p:sp>
        <p:nvSpPr>
          <p:cNvPr id="3" name="Content Placeholder 2"/>
          <p:cNvSpPr>
            <a:spLocks noGrp="1"/>
          </p:cNvSpPr>
          <p:nvPr>
            <p:ph idx="1"/>
          </p:nvPr>
        </p:nvSpPr>
        <p:spPr>
          <a:xfrm>
            <a:off x="1010115" y="1431502"/>
            <a:ext cx="10515600" cy="4134411"/>
          </a:xfrm>
        </p:spPr>
        <p:txBody>
          <a:bodyPr>
            <a:noAutofit/>
          </a:bodyPr>
          <a:lstStyle/>
          <a:p>
            <a:pPr marL="118867" indent="0">
              <a:lnSpc>
                <a:spcPct val="110000"/>
              </a:lnSpc>
              <a:buNone/>
            </a:pPr>
            <a:r>
              <a:rPr lang="en-US" sz="2400" b="1" dirty="0"/>
              <a:t>PCA syndrome </a:t>
            </a:r>
            <a:r>
              <a:rPr lang="en-US" sz="2400" dirty="0"/>
              <a:t>is a progressive, neurodegenerative condition most commonly due </a:t>
            </a:r>
            <a:r>
              <a:rPr lang="en-US" sz="2400" b="1" dirty="0"/>
              <a:t>to Alzheimer’s disease (AD) with specific criteria</a:t>
            </a:r>
            <a:r>
              <a:rPr lang="en-US" sz="2400" baseline="30000" dirty="0"/>
              <a:t>1</a:t>
            </a:r>
            <a:r>
              <a:rPr lang="en-US" sz="2400" dirty="0"/>
              <a:t>.</a:t>
            </a:r>
          </a:p>
          <a:p>
            <a:pPr>
              <a:lnSpc>
                <a:spcPct val="110000"/>
              </a:lnSpc>
            </a:pPr>
            <a:r>
              <a:rPr lang="en-US" sz="2400" dirty="0"/>
              <a:t>Visual dysfunction, particularly reading impairment, is the most common </a:t>
            </a:r>
            <a:r>
              <a:rPr lang="en-US" sz="2400" b="1" dirty="0"/>
              <a:t>initial presentation of PCA syndrome to the neuro-ophthalmologist</a:t>
            </a:r>
            <a:r>
              <a:rPr lang="en-US" sz="2400" baseline="30000" dirty="0"/>
              <a:t>2</a:t>
            </a:r>
            <a:r>
              <a:rPr lang="en-US" sz="2400" dirty="0"/>
              <a:t>.</a:t>
            </a:r>
            <a:endParaRPr lang="en-US" sz="2400" b="1" dirty="0"/>
          </a:p>
          <a:p>
            <a:pPr>
              <a:lnSpc>
                <a:spcPct val="110000"/>
              </a:lnSpc>
            </a:pPr>
            <a:r>
              <a:rPr lang="en-US" sz="2400" dirty="0"/>
              <a:t>Think of </a:t>
            </a:r>
            <a:r>
              <a:rPr lang="en-US" sz="2400" b="1" dirty="0"/>
              <a:t>PCA </a:t>
            </a:r>
            <a:r>
              <a:rPr lang="en-US" sz="2400" dirty="0"/>
              <a:t>when</a:t>
            </a:r>
            <a:r>
              <a:rPr lang="en-US" sz="2400" b="1" dirty="0"/>
              <a:t> visual complaints and functional impairment outweigh </a:t>
            </a:r>
            <a:r>
              <a:rPr lang="en-US" sz="2400" dirty="0"/>
              <a:t>the</a:t>
            </a:r>
            <a:r>
              <a:rPr lang="en-US" sz="2400" b="1" dirty="0"/>
              <a:t> findings</a:t>
            </a:r>
            <a:r>
              <a:rPr lang="en-US" sz="2400" dirty="0"/>
              <a:t> on eye exam in a person </a:t>
            </a:r>
            <a:r>
              <a:rPr lang="en-US" sz="2400" u="sng" dirty="0"/>
              <a:t>&gt;</a:t>
            </a:r>
            <a:r>
              <a:rPr lang="en-US" sz="2400" dirty="0"/>
              <a:t>45 years (PCA most often presents in the sixth decade).</a:t>
            </a:r>
          </a:p>
          <a:p>
            <a:pPr>
              <a:lnSpc>
                <a:spcPct val="110000"/>
              </a:lnSpc>
            </a:pPr>
            <a:r>
              <a:rPr lang="en-US" sz="2400" dirty="0"/>
              <a:t>Think of </a:t>
            </a:r>
            <a:r>
              <a:rPr lang="en-US" sz="2400" b="1" dirty="0"/>
              <a:t>PCA in the presence of homonymous visual field defects </a:t>
            </a:r>
            <a:r>
              <a:rPr lang="en-US" sz="2400" dirty="0"/>
              <a:t>and “normal” brain imaging.</a:t>
            </a:r>
          </a:p>
        </p:txBody>
      </p:sp>
      <p:pic>
        <p:nvPicPr>
          <p:cNvPr id="9" name="Audio 8">
            <a:hlinkClick r:id="" action="ppaction://media"/>
            <a:extLst>
              <a:ext uri="{FF2B5EF4-FFF2-40B4-BE49-F238E27FC236}">
                <a16:creationId xmlns:a16="http://schemas.microsoft.com/office/drawing/2014/main" id="{7797A1C1-5DAD-9C41-AA8E-368AAB3367C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403169926"/>
      </p:ext>
    </p:extLst>
  </p:cSld>
  <p:clrMapOvr>
    <a:masterClrMapping/>
  </p:clrMapOvr>
  <mc:AlternateContent xmlns:mc="http://schemas.openxmlformats.org/markup-compatibility/2006" xmlns:p14="http://schemas.microsoft.com/office/powerpoint/2010/main">
    <mc:Choice Requires="p14">
      <p:transition spd="slow" p14:dur="2000" advTm="43555"/>
    </mc:Choice>
    <mc:Fallback xmlns="">
      <p:transition spd="slow" advTm="4355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6D43B-884F-6542-814C-7060A3AC0D63}"/>
              </a:ext>
            </a:extLst>
          </p:cNvPr>
          <p:cNvSpPr>
            <a:spLocks noGrp="1"/>
          </p:cNvSpPr>
          <p:nvPr>
            <p:ph type="title"/>
          </p:nvPr>
        </p:nvSpPr>
        <p:spPr>
          <a:xfrm>
            <a:off x="838200" y="365125"/>
            <a:ext cx="10515600" cy="876821"/>
          </a:xfrm>
        </p:spPr>
        <p:txBody>
          <a:bodyPr>
            <a:normAutofit/>
          </a:bodyPr>
          <a:lstStyle/>
          <a:p>
            <a:r>
              <a:rPr lang="en-US" sz="3200" dirty="0"/>
              <a:t>Summary of the Clinical Criteria for PCA Syndrome</a:t>
            </a:r>
            <a:r>
              <a:rPr lang="en-US" sz="3200" b="0" baseline="30000" dirty="0"/>
              <a:t>1</a:t>
            </a:r>
            <a:endParaRPr lang="en-US" sz="3200" dirty="0"/>
          </a:p>
        </p:txBody>
      </p:sp>
      <p:sp>
        <p:nvSpPr>
          <p:cNvPr id="3" name="Content Placeholder 2">
            <a:extLst>
              <a:ext uri="{FF2B5EF4-FFF2-40B4-BE49-F238E27FC236}">
                <a16:creationId xmlns:a16="http://schemas.microsoft.com/office/drawing/2014/main" id="{35A03152-C6EB-524F-84CE-07CD8BA81CB6}"/>
              </a:ext>
            </a:extLst>
          </p:cNvPr>
          <p:cNvSpPr>
            <a:spLocks noGrp="1"/>
          </p:cNvSpPr>
          <p:nvPr>
            <p:ph idx="1"/>
          </p:nvPr>
        </p:nvSpPr>
        <p:spPr>
          <a:xfrm>
            <a:off x="638133" y="1241946"/>
            <a:ext cx="10715667" cy="4872250"/>
          </a:xfrm>
        </p:spPr>
        <p:txBody>
          <a:bodyPr>
            <a:normAutofit fontScale="92500" lnSpcReduction="10000"/>
          </a:bodyPr>
          <a:lstStyle/>
          <a:p>
            <a:r>
              <a:rPr lang="en-US" dirty="0"/>
              <a:t>Gradual progression with prominent early disturbances in visual or other posterior cognitive functions</a:t>
            </a:r>
          </a:p>
          <a:p>
            <a:r>
              <a:rPr lang="en-US" dirty="0"/>
              <a:t>Three of the following core features should be present early in the course: space perception deficit, object perception deficit, constructional dyspraxia, environmental agnosia, oculomotor apraxia, dressing apraxia, optic ataxia, alexia, left/right disorientation, acalculia, limb apraxia, apperceptive prosopagnosia, agraphia, homonymous visual field defect, finger agnosia</a:t>
            </a:r>
          </a:p>
          <a:p>
            <a:r>
              <a:rPr lang="en-US" dirty="0"/>
              <a:t>Relative sparing of memory, speech and language, and executive functions, and sparing of changes in behavior and personality</a:t>
            </a:r>
          </a:p>
          <a:p>
            <a:r>
              <a:rPr lang="en-US" dirty="0"/>
              <a:t>Supporting the diagnosis: posterior brain atrophy or hypometabolism or hypoperfusion on MRI, FDG-PET, or SPECT</a:t>
            </a:r>
          </a:p>
          <a:p>
            <a:r>
              <a:rPr lang="en-US" dirty="0"/>
              <a:t>No other explanation for the posterior cortical dysfunction </a:t>
            </a:r>
          </a:p>
        </p:txBody>
      </p:sp>
      <p:pic>
        <p:nvPicPr>
          <p:cNvPr id="7" name="Audio 6">
            <a:hlinkClick r:id="" action="ppaction://media"/>
            <a:extLst>
              <a:ext uri="{FF2B5EF4-FFF2-40B4-BE49-F238E27FC236}">
                <a16:creationId xmlns:a16="http://schemas.microsoft.com/office/drawing/2014/main" id="{31E7946B-9435-6B42-AAB4-5A067F773D7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584424266"/>
      </p:ext>
    </p:extLst>
  </p:cSld>
  <p:clrMapOvr>
    <a:masterClrMapping/>
  </p:clrMapOvr>
  <mc:AlternateContent xmlns:mc="http://schemas.openxmlformats.org/markup-compatibility/2006" xmlns:p14="http://schemas.microsoft.com/office/powerpoint/2010/main">
    <mc:Choice Requires="p14">
      <p:transition spd="slow" p14:dur="2000" advTm="67250"/>
    </mc:Choice>
    <mc:Fallback xmlns="">
      <p:transition spd="slow" advTm="672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A021C-443C-0342-B498-E07244098B94}"/>
              </a:ext>
            </a:extLst>
          </p:cNvPr>
          <p:cNvSpPr>
            <a:spLocks noGrp="1"/>
          </p:cNvSpPr>
          <p:nvPr>
            <p:ph type="title"/>
          </p:nvPr>
        </p:nvSpPr>
        <p:spPr>
          <a:xfrm>
            <a:off x="838199" y="167378"/>
            <a:ext cx="10515600" cy="1325563"/>
          </a:xfrm>
        </p:spPr>
        <p:txBody>
          <a:bodyPr>
            <a:normAutofit/>
          </a:bodyPr>
          <a:lstStyle/>
          <a:p>
            <a:r>
              <a:rPr lang="en-US" sz="3600" dirty="0"/>
              <a:t>AD and the PCA syndrome continued</a:t>
            </a:r>
          </a:p>
        </p:txBody>
      </p:sp>
      <p:sp>
        <p:nvSpPr>
          <p:cNvPr id="3" name="Content Placeholder 2">
            <a:extLst>
              <a:ext uri="{FF2B5EF4-FFF2-40B4-BE49-F238E27FC236}">
                <a16:creationId xmlns:a16="http://schemas.microsoft.com/office/drawing/2014/main" id="{863867A9-CF8E-C641-826F-084990694C86}"/>
              </a:ext>
            </a:extLst>
          </p:cNvPr>
          <p:cNvSpPr>
            <a:spLocks noGrp="1"/>
          </p:cNvSpPr>
          <p:nvPr>
            <p:ph idx="1"/>
          </p:nvPr>
        </p:nvSpPr>
        <p:spPr>
          <a:xfrm>
            <a:off x="655983" y="1331845"/>
            <a:ext cx="11048999" cy="4985470"/>
          </a:xfrm>
        </p:spPr>
        <p:txBody>
          <a:bodyPr>
            <a:normAutofit/>
          </a:bodyPr>
          <a:lstStyle/>
          <a:p>
            <a:pPr marL="0" indent="0">
              <a:lnSpc>
                <a:spcPct val="100000"/>
              </a:lnSpc>
              <a:buNone/>
            </a:pPr>
            <a:r>
              <a:rPr lang="en-US" sz="2333" dirty="0"/>
              <a:t>AD is the most common form of age-related dementia and affects over 6 million people in the US alone. Early onset AD (age &lt;65 years) occurs in 5% of patients. Prominent visual symptoms with relative sparing of memory loss can be the initial presentation of AD at any age</a:t>
            </a:r>
            <a:r>
              <a:rPr lang="en-US" sz="2333" baseline="30000" dirty="0"/>
              <a:t>1,3</a:t>
            </a:r>
            <a:r>
              <a:rPr lang="en-US" sz="2333" dirty="0"/>
              <a:t>. For PCA presentations, reading complaints are the most common presentation to Neuro-ophthalmology</a:t>
            </a:r>
            <a:r>
              <a:rPr lang="en-US" sz="2333" baseline="30000" dirty="0"/>
              <a:t>2</a:t>
            </a:r>
            <a:r>
              <a:rPr lang="en-US" sz="2333" dirty="0"/>
              <a:t>.</a:t>
            </a:r>
          </a:p>
          <a:p>
            <a:pPr lvl="1">
              <a:lnSpc>
                <a:spcPct val="100000"/>
              </a:lnSpc>
            </a:pPr>
            <a:r>
              <a:rPr lang="en-US" sz="2333" dirty="0"/>
              <a:t>With PCA there is a disproportionate degree of posterior cortical atrophy involving the occipital, temporal, and parietal lobes, and are often not mentioned in the radiology interpretation.</a:t>
            </a:r>
          </a:p>
          <a:p>
            <a:pPr lvl="1">
              <a:lnSpc>
                <a:spcPct val="100000"/>
              </a:lnSpc>
            </a:pPr>
            <a:r>
              <a:rPr lang="en-US" sz="2333" dirty="0"/>
              <a:t>People with PCA are often younger than those with typical AD (i.e., &lt;65 years).</a:t>
            </a:r>
          </a:p>
          <a:p>
            <a:pPr lvl="1">
              <a:lnSpc>
                <a:spcPct val="100000"/>
              </a:lnSpc>
            </a:pPr>
            <a:r>
              <a:rPr lang="en-US" sz="2333" dirty="0"/>
              <a:t>Autopsy findings in PCA can also reveal Lewy Bodies (i.e., Lewy Body dementia) or prion disease or </a:t>
            </a:r>
            <a:r>
              <a:rPr lang="en-US" sz="2333" dirty="0" err="1"/>
              <a:t>corticobasal</a:t>
            </a:r>
            <a:r>
              <a:rPr lang="en-US" sz="2333" dirty="0"/>
              <a:t> degeneration. </a:t>
            </a:r>
          </a:p>
        </p:txBody>
      </p:sp>
      <p:pic>
        <p:nvPicPr>
          <p:cNvPr id="6" name="Audio 5">
            <a:hlinkClick r:id="" action="ppaction://media"/>
            <a:extLst>
              <a:ext uri="{FF2B5EF4-FFF2-40B4-BE49-F238E27FC236}">
                <a16:creationId xmlns:a16="http://schemas.microsoft.com/office/drawing/2014/main" id="{6B149111-A589-2845-8DBF-A141978E2B9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071862836"/>
      </p:ext>
    </p:extLst>
  </p:cSld>
  <p:clrMapOvr>
    <a:masterClrMapping/>
  </p:clrMapOvr>
  <mc:AlternateContent xmlns:mc="http://schemas.openxmlformats.org/markup-compatibility/2006" xmlns:p14="http://schemas.microsoft.com/office/powerpoint/2010/main">
    <mc:Choice Requires="p14">
      <p:transition spd="slow" p14:dur="2000" advTm="78320"/>
    </mc:Choice>
    <mc:Fallback xmlns="">
      <p:transition spd="slow" advTm="783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History of Present Illness</a:t>
            </a:r>
          </a:p>
        </p:txBody>
      </p:sp>
      <p:sp>
        <p:nvSpPr>
          <p:cNvPr id="3" name="Content Placeholder 2"/>
          <p:cNvSpPr>
            <a:spLocks noGrp="1"/>
          </p:cNvSpPr>
          <p:nvPr>
            <p:ph idx="1"/>
          </p:nvPr>
        </p:nvSpPr>
        <p:spPr>
          <a:xfrm>
            <a:off x="609601" y="1775192"/>
            <a:ext cx="11134875" cy="4625609"/>
          </a:xfrm>
        </p:spPr>
        <p:txBody>
          <a:bodyPr>
            <a:normAutofit/>
          </a:bodyPr>
          <a:lstStyle/>
          <a:p>
            <a:r>
              <a:rPr lang="en-US" dirty="0"/>
              <a:t>54-year-old man with 3-4 years of difficulty reading </a:t>
            </a:r>
          </a:p>
          <a:p>
            <a:pPr lvl="1"/>
            <a:r>
              <a:rPr lang="en-US" sz="2800" dirty="0"/>
              <a:t>Trouble seeing up close – hard for him to describe </a:t>
            </a:r>
          </a:p>
          <a:p>
            <a:pPr lvl="1"/>
            <a:r>
              <a:rPr lang="en-US" sz="2800" dirty="0"/>
              <a:t>Vision not blurry</a:t>
            </a:r>
          </a:p>
          <a:p>
            <a:pPr lvl="1"/>
            <a:r>
              <a:rPr lang="en-US" sz="2800" dirty="0"/>
              <a:t>Difficulty with spreadsheets that impacted his work as military data analyst and he had to stop working</a:t>
            </a:r>
          </a:p>
          <a:p>
            <a:pPr lvl="1"/>
            <a:r>
              <a:rPr lang="en-US" sz="2800" dirty="0"/>
              <a:t>Increased font size on computer, use of a magnifier, and task light helped </a:t>
            </a:r>
          </a:p>
          <a:p>
            <a:pPr lvl="2"/>
            <a:r>
              <a:rPr lang="en-US" sz="2400" dirty="0"/>
              <a:t>In low lighting, words and objects that are close together ”blend”</a:t>
            </a:r>
          </a:p>
          <a:p>
            <a:pPr lvl="2"/>
            <a:r>
              <a:rPr lang="en-US" sz="2400" dirty="0"/>
              <a:t>Hard to discern space between words or columns on spreadsheet</a:t>
            </a:r>
          </a:p>
        </p:txBody>
      </p:sp>
      <p:sp>
        <p:nvSpPr>
          <p:cNvPr id="5" name="TextBox 4">
            <a:extLst>
              <a:ext uri="{FF2B5EF4-FFF2-40B4-BE49-F238E27FC236}">
                <a16:creationId xmlns:a16="http://schemas.microsoft.com/office/drawing/2014/main" id="{EA42B126-D92C-B741-A137-481C96CAAA6B}"/>
              </a:ext>
            </a:extLst>
          </p:cNvPr>
          <p:cNvSpPr txBox="1"/>
          <p:nvPr/>
        </p:nvSpPr>
        <p:spPr>
          <a:xfrm>
            <a:off x="10949354" y="5990491"/>
            <a:ext cx="161285" cy="334163"/>
          </a:xfrm>
          <a:prstGeom prst="rect">
            <a:avLst/>
          </a:prstGeom>
          <a:noFill/>
        </p:spPr>
        <p:txBody>
          <a:bodyPr wrap="square" rtlCol="0">
            <a:spAutoFit/>
          </a:bodyPr>
          <a:lstStyle/>
          <a:p>
            <a:endParaRPr lang="en-US" dirty="0"/>
          </a:p>
        </p:txBody>
      </p:sp>
      <p:pic>
        <p:nvPicPr>
          <p:cNvPr id="4" name="Audio 3">
            <a:hlinkClick r:id="" action="ppaction://media"/>
            <a:extLst>
              <a:ext uri="{FF2B5EF4-FFF2-40B4-BE49-F238E27FC236}">
                <a16:creationId xmlns:a16="http://schemas.microsoft.com/office/drawing/2014/main" id="{C349DF31-A882-F644-97E3-AC18A5E5561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923227832"/>
      </p:ext>
    </p:extLst>
  </p:cSld>
  <p:clrMapOvr>
    <a:masterClrMapping/>
  </p:clrMapOvr>
  <mc:AlternateContent xmlns:mc="http://schemas.openxmlformats.org/markup-compatibility/2006" xmlns:p14="http://schemas.microsoft.com/office/powerpoint/2010/main">
    <mc:Choice Requires="p14">
      <p:transition spd="slow" p14:dur="2000" advTm="38581"/>
    </mc:Choice>
    <mc:Fallback xmlns="">
      <p:transition spd="slow" advTm="3858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4D888-091D-014D-B6B6-30BEE827651A}"/>
              </a:ext>
            </a:extLst>
          </p:cNvPr>
          <p:cNvSpPr>
            <a:spLocks noGrp="1"/>
          </p:cNvSpPr>
          <p:nvPr>
            <p:ph type="title"/>
          </p:nvPr>
        </p:nvSpPr>
        <p:spPr/>
        <p:txBody>
          <a:bodyPr>
            <a:normAutofit/>
          </a:bodyPr>
          <a:lstStyle/>
          <a:p>
            <a:r>
              <a:rPr lang="en-US"/>
              <a:t>Homonymous visual field loss and a report of a normal brain imaging </a:t>
            </a:r>
          </a:p>
        </p:txBody>
      </p:sp>
      <p:sp>
        <p:nvSpPr>
          <p:cNvPr id="3" name="Content Placeholder 2">
            <a:extLst>
              <a:ext uri="{FF2B5EF4-FFF2-40B4-BE49-F238E27FC236}">
                <a16:creationId xmlns:a16="http://schemas.microsoft.com/office/drawing/2014/main" id="{10F0CAD6-9C1F-0646-9BA0-C461821E5640}"/>
              </a:ext>
            </a:extLst>
          </p:cNvPr>
          <p:cNvSpPr>
            <a:spLocks noGrp="1"/>
          </p:cNvSpPr>
          <p:nvPr>
            <p:ph idx="1"/>
          </p:nvPr>
        </p:nvSpPr>
        <p:spPr>
          <a:xfrm>
            <a:off x="838200" y="1690688"/>
            <a:ext cx="10744200" cy="4276311"/>
          </a:xfrm>
        </p:spPr>
        <p:txBody>
          <a:bodyPr>
            <a:normAutofit fontScale="85000" lnSpcReduction="20000"/>
          </a:bodyPr>
          <a:lstStyle/>
          <a:p>
            <a:pPr>
              <a:lnSpc>
                <a:spcPct val="120000"/>
              </a:lnSpc>
            </a:pPr>
            <a:r>
              <a:rPr lang="en-US" sz="2667" dirty="0"/>
              <a:t>If homonymous visual field patterns occur in the setting of a reportedly normal brain scan, or a brain scan described as having cortical atrophy only, neurodegenerative disease should be suspected and further evaluation for such should be sought. Homonymous visual field defects are common in the presentation of PCA syndrome to the neuro-ophthalmologist</a:t>
            </a:r>
            <a:r>
              <a:rPr lang="en-US" sz="2667" baseline="30000" dirty="0"/>
              <a:t>2,4</a:t>
            </a:r>
            <a:r>
              <a:rPr lang="en-US" sz="2667" dirty="0"/>
              <a:t>.</a:t>
            </a:r>
          </a:p>
          <a:p>
            <a:pPr>
              <a:lnSpc>
                <a:spcPct val="120000"/>
              </a:lnSpc>
            </a:pPr>
            <a:r>
              <a:rPr lang="en-US" sz="2667" dirty="0"/>
              <a:t>Fluorodeoxyglucose-positron emission tomography (FDG-PET) of the brain can be used to identify hypometabolism in posterior cortical regions when a concern for the diagnosis of PCA syndrome arises</a:t>
            </a:r>
            <a:r>
              <a:rPr lang="en-US" sz="2667" baseline="30000" dirty="0"/>
              <a:t>5</a:t>
            </a:r>
            <a:r>
              <a:rPr lang="en-US" sz="2667" dirty="0"/>
              <a:t>. See next slide.</a:t>
            </a:r>
            <a:endParaRPr lang="en-US" sz="2667" baseline="30000" dirty="0"/>
          </a:p>
          <a:p>
            <a:pPr>
              <a:lnSpc>
                <a:spcPct val="120000"/>
              </a:lnSpc>
            </a:pPr>
            <a:r>
              <a:rPr lang="en-US" sz="2667" dirty="0"/>
              <a:t>Ultimately, neurologic evaluation and formal neuropsychological testing is necessary to identify the syndrome and to determine the appropriate diagnosis and/or diagnostic work up that is necessary.</a:t>
            </a:r>
          </a:p>
        </p:txBody>
      </p:sp>
      <p:pic>
        <p:nvPicPr>
          <p:cNvPr id="5" name="Audio 4">
            <a:hlinkClick r:id="" action="ppaction://media"/>
            <a:extLst>
              <a:ext uri="{FF2B5EF4-FFF2-40B4-BE49-F238E27FC236}">
                <a16:creationId xmlns:a16="http://schemas.microsoft.com/office/drawing/2014/main" id="{24E7BB6D-A23B-A749-8AB2-963AC768572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4291435756"/>
      </p:ext>
    </p:extLst>
  </p:cSld>
  <p:clrMapOvr>
    <a:masterClrMapping/>
  </p:clrMapOvr>
  <mc:AlternateContent xmlns:mc="http://schemas.openxmlformats.org/markup-compatibility/2006" xmlns:p14="http://schemas.microsoft.com/office/powerpoint/2010/main">
    <mc:Choice Requires="p14">
      <p:transition spd="slow" p14:dur="2000" advTm="57285"/>
    </mc:Choice>
    <mc:Fallback xmlns="">
      <p:transition spd="slow" advTm="572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9D454-0061-E84D-87FC-D91AA4AC2334}"/>
              </a:ext>
            </a:extLst>
          </p:cNvPr>
          <p:cNvSpPr>
            <a:spLocks noGrp="1"/>
          </p:cNvSpPr>
          <p:nvPr>
            <p:ph type="title"/>
          </p:nvPr>
        </p:nvSpPr>
        <p:spPr/>
        <p:txBody>
          <a:bodyPr>
            <a:noAutofit/>
          </a:bodyPr>
          <a:lstStyle/>
          <a:p>
            <a:r>
              <a:rPr lang="en-US" sz="3200" dirty="0"/>
              <a:t>Fluorodeoxyglucose-positron emission tomography (FDG-PET) in a patient with PCA Syndrome</a:t>
            </a:r>
          </a:p>
        </p:txBody>
      </p:sp>
      <p:pic>
        <p:nvPicPr>
          <p:cNvPr id="28" name="Content Placeholder 27" descr="A picture containing traffic, light, sitting, outdoor&#10;&#10;Description automatically generated">
            <a:extLst>
              <a:ext uri="{FF2B5EF4-FFF2-40B4-BE49-F238E27FC236}">
                <a16:creationId xmlns:a16="http://schemas.microsoft.com/office/drawing/2014/main" id="{A6F57BE4-C7D0-984B-8F44-16909F3CE2F8}"/>
              </a:ext>
            </a:extLst>
          </p:cNvPr>
          <p:cNvPicPr>
            <a:picLocks noGrp="1" noChangeAspect="1"/>
          </p:cNvPicPr>
          <p:nvPr>
            <p:ph idx="1"/>
          </p:nvPr>
        </p:nvPicPr>
        <p:blipFill rotWithShape="1">
          <a:blip r:embed="rId5"/>
          <a:srcRect l="-1468" t="1633" r="1468" b="-544"/>
          <a:stretch/>
        </p:blipFill>
        <p:spPr>
          <a:xfrm>
            <a:off x="1748966" y="2825285"/>
            <a:ext cx="2862782" cy="3123907"/>
          </a:xfrm>
        </p:spPr>
      </p:pic>
      <p:pic>
        <p:nvPicPr>
          <p:cNvPr id="30" name="Picture 29" descr="A picture containing close&#10;&#10;Description automatically generated">
            <a:extLst>
              <a:ext uri="{FF2B5EF4-FFF2-40B4-BE49-F238E27FC236}">
                <a16:creationId xmlns:a16="http://schemas.microsoft.com/office/drawing/2014/main" id="{7370693B-A22F-554A-89BB-950450D12EAE}"/>
              </a:ext>
            </a:extLst>
          </p:cNvPr>
          <p:cNvPicPr>
            <a:picLocks noChangeAspect="1"/>
          </p:cNvPicPr>
          <p:nvPr/>
        </p:nvPicPr>
        <p:blipFill>
          <a:blip r:embed="rId6"/>
          <a:stretch>
            <a:fillRect/>
          </a:stretch>
        </p:blipFill>
        <p:spPr>
          <a:xfrm>
            <a:off x="4680422" y="2825285"/>
            <a:ext cx="2921828" cy="3119006"/>
          </a:xfrm>
          <a:prstGeom prst="rect">
            <a:avLst/>
          </a:prstGeom>
        </p:spPr>
      </p:pic>
      <p:pic>
        <p:nvPicPr>
          <p:cNvPr id="32" name="Picture 31" descr="A picture containing light, traffic, outdoor, red&#10;&#10;Description automatically generated">
            <a:extLst>
              <a:ext uri="{FF2B5EF4-FFF2-40B4-BE49-F238E27FC236}">
                <a16:creationId xmlns:a16="http://schemas.microsoft.com/office/drawing/2014/main" id="{7D02D83C-15F2-0E47-8445-DDEE93A2F9F0}"/>
              </a:ext>
            </a:extLst>
          </p:cNvPr>
          <p:cNvPicPr>
            <a:picLocks noChangeAspect="1"/>
          </p:cNvPicPr>
          <p:nvPr/>
        </p:nvPicPr>
        <p:blipFill rotWithShape="1">
          <a:blip r:embed="rId7"/>
          <a:srcRect t="3946" r="4507"/>
          <a:stretch/>
        </p:blipFill>
        <p:spPr>
          <a:xfrm>
            <a:off x="7655963" y="2825285"/>
            <a:ext cx="2901363" cy="3119006"/>
          </a:xfrm>
          <a:prstGeom prst="rect">
            <a:avLst/>
          </a:prstGeom>
        </p:spPr>
      </p:pic>
      <p:sp>
        <p:nvSpPr>
          <p:cNvPr id="10" name="TextBox 9">
            <a:extLst>
              <a:ext uri="{FF2B5EF4-FFF2-40B4-BE49-F238E27FC236}">
                <a16:creationId xmlns:a16="http://schemas.microsoft.com/office/drawing/2014/main" id="{F6ED6F80-55FA-3544-812E-4FA449E0A033}"/>
              </a:ext>
            </a:extLst>
          </p:cNvPr>
          <p:cNvSpPr txBox="1"/>
          <p:nvPr/>
        </p:nvSpPr>
        <p:spPr>
          <a:xfrm>
            <a:off x="1748966" y="1799065"/>
            <a:ext cx="8922325" cy="1477328"/>
          </a:xfrm>
          <a:prstGeom prst="rect">
            <a:avLst/>
          </a:prstGeom>
          <a:noFill/>
        </p:spPr>
        <p:txBody>
          <a:bodyPr wrap="square" rtlCol="0">
            <a:spAutoFit/>
          </a:bodyPr>
          <a:lstStyle/>
          <a:p>
            <a:pPr algn="ctr"/>
            <a:r>
              <a:rPr lang="en-US" dirty="0"/>
              <a:t>Arrows pointing to the right occipital and right parietal areas of hypometabolism noted by the “less orange” color. Images left to right move from rostral to caudal as labeled. These regions corresponded to this patient’s left homonymous hemianopia.</a:t>
            </a:r>
          </a:p>
          <a:p>
            <a:endParaRPr lang="en-US" dirty="0"/>
          </a:p>
          <a:p>
            <a:endParaRPr lang="en-US" dirty="0"/>
          </a:p>
        </p:txBody>
      </p:sp>
      <p:sp>
        <p:nvSpPr>
          <p:cNvPr id="14" name="Right Arrow 13">
            <a:extLst>
              <a:ext uri="{FF2B5EF4-FFF2-40B4-BE49-F238E27FC236}">
                <a16:creationId xmlns:a16="http://schemas.microsoft.com/office/drawing/2014/main" id="{A231F54F-E282-2D4D-868B-C2A9C7817242}"/>
              </a:ext>
            </a:extLst>
          </p:cNvPr>
          <p:cNvSpPr/>
          <p:nvPr/>
        </p:nvSpPr>
        <p:spPr>
          <a:xfrm rot="20579202">
            <a:off x="7888777" y="4758348"/>
            <a:ext cx="451323" cy="239600"/>
          </a:xfrm>
          <a:prstGeom prst="rightArrow">
            <a:avLst>
              <a:gd name="adj1" fmla="val 37468"/>
              <a:gd name="adj2" fmla="val 5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A9EAE60-F39F-D54C-9E5F-B808F77DA9CA}"/>
              </a:ext>
            </a:extLst>
          </p:cNvPr>
          <p:cNvSpPr txBox="1"/>
          <p:nvPr/>
        </p:nvSpPr>
        <p:spPr>
          <a:xfrm>
            <a:off x="1784615" y="2848827"/>
            <a:ext cx="1164830" cy="369332"/>
          </a:xfrm>
          <a:prstGeom prst="rect">
            <a:avLst/>
          </a:prstGeom>
          <a:noFill/>
        </p:spPr>
        <p:txBody>
          <a:bodyPr wrap="square" rtlCol="0">
            <a:spAutoFit/>
          </a:bodyPr>
          <a:lstStyle/>
          <a:p>
            <a:r>
              <a:rPr lang="en-US" dirty="0">
                <a:solidFill>
                  <a:schemeClr val="bg1"/>
                </a:solidFill>
              </a:rPr>
              <a:t>occipital</a:t>
            </a:r>
          </a:p>
        </p:txBody>
      </p:sp>
      <p:sp>
        <p:nvSpPr>
          <p:cNvPr id="18" name="TextBox 17">
            <a:extLst>
              <a:ext uri="{FF2B5EF4-FFF2-40B4-BE49-F238E27FC236}">
                <a16:creationId xmlns:a16="http://schemas.microsoft.com/office/drawing/2014/main" id="{48AAA2BE-4C63-A943-8D46-A82341C33DB9}"/>
              </a:ext>
            </a:extLst>
          </p:cNvPr>
          <p:cNvSpPr txBox="1"/>
          <p:nvPr/>
        </p:nvSpPr>
        <p:spPr>
          <a:xfrm>
            <a:off x="4680422" y="2846541"/>
            <a:ext cx="1713406" cy="369332"/>
          </a:xfrm>
          <a:prstGeom prst="rect">
            <a:avLst/>
          </a:prstGeom>
          <a:noFill/>
        </p:spPr>
        <p:txBody>
          <a:bodyPr wrap="square" rtlCol="0">
            <a:spAutoFit/>
          </a:bodyPr>
          <a:lstStyle/>
          <a:p>
            <a:r>
              <a:rPr lang="en-US" dirty="0">
                <a:solidFill>
                  <a:schemeClr val="bg1"/>
                </a:solidFill>
              </a:rPr>
              <a:t>occipitoparietal</a:t>
            </a:r>
          </a:p>
        </p:txBody>
      </p:sp>
      <p:sp>
        <p:nvSpPr>
          <p:cNvPr id="19" name="TextBox 18">
            <a:extLst>
              <a:ext uri="{FF2B5EF4-FFF2-40B4-BE49-F238E27FC236}">
                <a16:creationId xmlns:a16="http://schemas.microsoft.com/office/drawing/2014/main" id="{FF33F834-8067-D246-9991-5CFF457DA5C5}"/>
              </a:ext>
            </a:extLst>
          </p:cNvPr>
          <p:cNvSpPr txBox="1"/>
          <p:nvPr/>
        </p:nvSpPr>
        <p:spPr>
          <a:xfrm>
            <a:off x="7763194" y="2823723"/>
            <a:ext cx="1063155" cy="369332"/>
          </a:xfrm>
          <a:prstGeom prst="rect">
            <a:avLst/>
          </a:prstGeom>
          <a:noFill/>
        </p:spPr>
        <p:txBody>
          <a:bodyPr wrap="square" rtlCol="0">
            <a:spAutoFit/>
          </a:bodyPr>
          <a:lstStyle/>
          <a:p>
            <a:r>
              <a:rPr lang="en-US" dirty="0">
                <a:solidFill>
                  <a:schemeClr val="bg1"/>
                </a:solidFill>
              </a:rPr>
              <a:t>parietal</a:t>
            </a:r>
          </a:p>
        </p:txBody>
      </p:sp>
      <p:sp>
        <p:nvSpPr>
          <p:cNvPr id="20" name="Right Arrow 19">
            <a:extLst>
              <a:ext uri="{FF2B5EF4-FFF2-40B4-BE49-F238E27FC236}">
                <a16:creationId xmlns:a16="http://schemas.microsoft.com/office/drawing/2014/main" id="{1BDBCC48-740A-4F47-8357-3E57008AD41B}"/>
              </a:ext>
            </a:extLst>
          </p:cNvPr>
          <p:cNvSpPr/>
          <p:nvPr/>
        </p:nvSpPr>
        <p:spPr>
          <a:xfrm rot="20332351">
            <a:off x="8249133" y="5175287"/>
            <a:ext cx="451323" cy="239600"/>
          </a:xfrm>
          <a:prstGeom prst="rightArrow">
            <a:avLst>
              <a:gd name="adj1" fmla="val 37468"/>
              <a:gd name="adj2" fmla="val 5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a:extLst>
              <a:ext uri="{FF2B5EF4-FFF2-40B4-BE49-F238E27FC236}">
                <a16:creationId xmlns:a16="http://schemas.microsoft.com/office/drawing/2014/main" id="{946C3166-B2BC-FD45-9B20-998542D546F1}"/>
              </a:ext>
            </a:extLst>
          </p:cNvPr>
          <p:cNvSpPr/>
          <p:nvPr/>
        </p:nvSpPr>
        <p:spPr>
          <a:xfrm rot="19530679">
            <a:off x="5060021" y="5102250"/>
            <a:ext cx="451323" cy="239600"/>
          </a:xfrm>
          <a:prstGeom prst="rightArrow">
            <a:avLst>
              <a:gd name="adj1" fmla="val 37468"/>
              <a:gd name="adj2" fmla="val 5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a:extLst>
              <a:ext uri="{FF2B5EF4-FFF2-40B4-BE49-F238E27FC236}">
                <a16:creationId xmlns:a16="http://schemas.microsoft.com/office/drawing/2014/main" id="{6AA0E46A-D0BF-7F47-8007-41214D7E7E6E}"/>
              </a:ext>
            </a:extLst>
          </p:cNvPr>
          <p:cNvSpPr/>
          <p:nvPr/>
        </p:nvSpPr>
        <p:spPr>
          <a:xfrm rot="19530679">
            <a:off x="5363441" y="5339904"/>
            <a:ext cx="451323" cy="269589"/>
          </a:xfrm>
          <a:prstGeom prst="rightArrow">
            <a:avLst>
              <a:gd name="adj1" fmla="val 37468"/>
              <a:gd name="adj2" fmla="val 5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a:extLst>
              <a:ext uri="{FF2B5EF4-FFF2-40B4-BE49-F238E27FC236}">
                <a16:creationId xmlns:a16="http://schemas.microsoft.com/office/drawing/2014/main" id="{1BCB9514-1042-F944-852E-7AC54C2AAF8B}"/>
              </a:ext>
            </a:extLst>
          </p:cNvPr>
          <p:cNvSpPr/>
          <p:nvPr/>
        </p:nvSpPr>
        <p:spPr>
          <a:xfrm rot="19038459" flipV="1">
            <a:off x="2297899" y="5389679"/>
            <a:ext cx="451323" cy="196989"/>
          </a:xfrm>
          <a:prstGeom prst="rightArrow">
            <a:avLst>
              <a:gd name="adj1" fmla="val 37468"/>
              <a:gd name="adj2" fmla="val 5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a:extLst>
              <a:ext uri="{FF2B5EF4-FFF2-40B4-BE49-F238E27FC236}">
                <a16:creationId xmlns:a16="http://schemas.microsoft.com/office/drawing/2014/main" id="{97F2253D-506A-614B-8ED5-D39B10FFD375}"/>
              </a:ext>
            </a:extLst>
          </p:cNvPr>
          <p:cNvSpPr/>
          <p:nvPr/>
        </p:nvSpPr>
        <p:spPr>
          <a:xfrm rot="21286591">
            <a:off x="2603538" y="4863419"/>
            <a:ext cx="305344" cy="246071"/>
          </a:xfrm>
          <a:prstGeom prst="rightArrow">
            <a:avLst>
              <a:gd name="adj1" fmla="val 37468"/>
              <a:gd name="adj2" fmla="val 5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Audio 10">
            <a:hlinkClick r:id="" action="ppaction://media"/>
            <a:extLst>
              <a:ext uri="{FF2B5EF4-FFF2-40B4-BE49-F238E27FC236}">
                <a16:creationId xmlns:a16="http://schemas.microsoft.com/office/drawing/2014/main" id="{303F1AF8-E993-8A4D-B58F-0795843167CD}"/>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231804391"/>
      </p:ext>
    </p:extLst>
  </p:cSld>
  <p:clrMapOvr>
    <a:masterClrMapping/>
  </p:clrMapOvr>
  <mc:AlternateContent xmlns:mc="http://schemas.openxmlformats.org/markup-compatibility/2006" xmlns:p14="http://schemas.microsoft.com/office/powerpoint/2010/main">
    <mc:Choice Requires="p14">
      <p:transition spd="slow" p14:dur="2000" advTm="25821"/>
    </mc:Choice>
    <mc:Fallback xmlns="">
      <p:transition spd="slow" advTm="258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5EC7C-BE45-6E41-9943-A71C7C3E9640}"/>
              </a:ext>
            </a:extLst>
          </p:cNvPr>
          <p:cNvSpPr>
            <a:spLocks noGrp="1"/>
          </p:cNvSpPr>
          <p:nvPr>
            <p:ph type="title"/>
          </p:nvPr>
        </p:nvSpPr>
        <p:spPr>
          <a:xfrm>
            <a:off x="628650" y="155448"/>
            <a:ext cx="10972800" cy="1252728"/>
          </a:xfrm>
        </p:spPr>
        <p:txBody>
          <a:bodyPr>
            <a:noAutofit/>
          </a:bodyPr>
          <a:lstStyle/>
          <a:p>
            <a:r>
              <a:rPr lang="en-US" sz="3333"/>
              <a:t>Dissociation between visual complaints and examination findings in an older patient</a:t>
            </a:r>
          </a:p>
        </p:txBody>
      </p:sp>
      <p:sp>
        <p:nvSpPr>
          <p:cNvPr id="3" name="Content Placeholder 2">
            <a:extLst>
              <a:ext uri="{FF2B5EF4-FFF2-40B4-BE49-F238E27FC236}">
                <a16:creationId xmlns:a16="http://schemas.microsoft.com/office/drawing/2014/main" id="{AB44E5E6-8B99-744D-B9A8-DC315F41321F}"/>
              </a:ext>
            </a:extLst>
          </p:cNvPr>
          <p:cNvSpPr>
            <a:spLocks noGrp="1"/>
          </p:cNvSpPr>
          <p:nvPr>
            <p:ph idx="1"/>
          </p:nvPr>
        </p:nvSpPr>
        <p:spPr>
          <a:xfrm>
            <a:off x="628650" y="1408176"/>
            <a:ext cx="10972800" cy="4455160"/>
          </a:xfrm>
        </p:spPr>
        <p:txBody>
          <a:bodyPr>
            <a:noAutofit/>
          </a:bodyPr>
          <a:lstStyle/>
          <a:p>
            <a:pPr>
              <a:lnSpc>
                <a:spcPct val="110000"/>
              </a:lnSpc>
            </a:pPr>
            <a:r>
              <a:rPr lang="en-US" b="1" dirty="0"/>
              <a:t>…should raise the suspicion for a neurodegenerative disorder. </a:t>
            </a:r>
          </a:p>
          <a:p>
            <a:pPr>
              <a:lnSpc>
                <a:spcPct val="110000"/>
              </a:lnSpc>
            </a:pPr>
            <a:r>
              <a:rPr lang="en-US" dirty="0"/>
              <a:t>Impairment of activities of daily living (reading, working, driving) without explanation is a common presenting feature of PCA. </a:t>
            </a:r>
          </a:p>
          <a:p>
            <a:pPr>
              <a:lnSpc>
                <a:spcPct val="110000"/>
              </a:lnSpc>
            </a:pPr>
            <a:r>
              <a:rPr lang="en-US" dirty="0"/>
              <a:t>Subtle problems on examination, such as the inability to read the Ishihara color plates (linked to simultanagnosia) or difficulty with the use of a pinhole device (linked to apraxia), </a:t>
            </a:r>
            <a:r>
              <a:rPr lang="en-US" b="1" dirty="0"/>
              <a:t>such as this patient had</a:t>
            </a:r>
            <a:r>
              <a:rPr lang="en-US" dirty="0"/>
              <a:t>, are clues to underlying posterior cortical dysfunction. </a:t>
            </a:r>
          </a:p>
        </p:txBody>
      </p:sp>
      <p:pic>
        <p:nvPicPr>
          <p:cNvPr id="6" name="Audio 5">
            <a:hlinkClick r:id="" action="ppaction://media"/>
            <a:extLst>
              <a:ext uri="{FF2B5EF4-FFF2-40B4-BE49-F238E27FC236}">
                <a16:creationId xmlns:a16="http://schemas.microsoft.com/office/drawing/2014/main" id="{6875ED2D-4A53-5549-99FA-2FB3C269E07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006497506"/>
      </p:ext>
    </p:extLst>
  </p:cSld>
  <p:clrMapOvr>
    <a:masterClrMapping/>
  </p:clrMapOvr>
  <mc:AlternateContent xmlns:mc="http://schemas.openxmlformats.org/markup-compatibility/2006" xmlns:p14="http://schemas.microsoft.com/office/powerpoint/2010/main">
    <mc:Choice Requires="p14">
      <p:transition spd="slow" p14:dur="2000" advTm="43846"/>
    </mc:Choice>
    <mc:Fallback xmlns="">
      <p:transition spd="slow" advTm="438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09809-9AA0-D147-A1E1-BCB54B572FF1}"/>
              </a:ext>
            </a:extLst>
          </p:cNvPr>
          <p:cNvSpPr>
            <a:spLocks noGrp="1"/>
          </p:cNvSpPr>
          <p:nvPr>
            <p:ph type="title"/>
          </p:nvPr>
        </p:nvSpPr>
        <p:spPr>
          <a:xfrm>
            <a:off x="655908" y="236459"/>
            <a:ext cx="10697892" cy="969486"/>
          </a:xfrm>
        </p:spPr>
        <p:txBody>
          <a:bodyPr>
            <a:noAutofit/>
          </a:bodyPr>
          <a:lstStyle/>
          <a:p>
            <a:r>
              <a:rPr lang="en-US" sz="3400" dirty="0"/>
              <a:t>After 3 years, the posterior atrophy became severe</a:t>
            </a:r>
          </a:p>
        </p:txBody>
      </p:sp>
      <p:pic>
        <p:nvPicPr>
          <p:cNvPr id="5" name="Content Placeholder 4" descr="A picture containing coin, dark, gear&#10;&#10;Description automatically generated">
            <a:extLst>
              <a:ext uri="{FF2B5EF4-FFF2-40B4-BE49-F238E27FC236}">
                <a16:creationId xmlns:a16="http://schemas.microsoft.com/office/drawing/2014/main" id="{CCBD16AA-0E44-334F-977E-880107B1BB86}"/>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7903572" y="1205945"/>
            <a:ext cx="3102748" cy="3429000"/>
          </a:xfrm>
        </p:spPr>
      </p:pic>
      <p:pic>
        <p:nvPicPr>
          <p:cNvPr id="11" name="Picture 10" descr="A picture containing white, dark&#10;&#10;Description automatically generated">
            <a:extLst>
              <a:ext uri="{FF2B5EF4-FFF2-40B4-BE49-F238E27FC236}">
                <a16:creationId xmlns:a16="http://schemas.microsoft.com/office/drawing/2014/main" id="{785DE91B-9F7F-A643-97AB-AB1E1CD93D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28052" y="1205945"/>
            <a:ext cx="3393094" cy="3429000"/>
          </a:xfrm>
          <a:prstGeom prst="rect">
            <a:avLst/>
          </a:prstGeom>
        </p:spPr>
      </p:pic>
      <p:pic>
        <p:nvPicPr>
          <p:cNvPr id="13" name="Picture 12" descr="A black and white photo of a dog wearing a crown&#10;&#10;Description automatically generated with medium confidence">
            <a:extLst>
              <a:ext uri="{FF2B5EF4-FFF2-40B4-BE49-F238E27FC236}">
                <a16:creationId xmlns:a16="http://schemas.microsoft.com/office/drawing/2014/main" id="{03DEC4E8-376C-5A4B-A12B-27F520562A8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8200" y="1205945"/>
            <a:ext cx="4158959" cy="3429001"/>
          </a:xfrm>
          <a:prstGeom prst="rect">
            <a:avLst/>
          </a:prstGeom>
        </p:spPr>
      </p:pic>
      <p:sp>
        <p:nvSpPr>
          <p:cNvPr id="14" name="TextBox 13">
            <a:extLst>
              <a:ext uri="{FF2B5EF4-FFF2-40B4-BE49-F238E27FC236}">
                <a16:creationId xmlns:a16="http://schemas.microsoft.com/office/drawing/2014/main" id="{E71C5C9E-5074-5E4A-A92F-368980D2B272}"/>
              </a:ext>
            </a:extLst>
          </p:cNvPr>
          <p:cNvSpPr txBox="1"/>
          <p:nvPr/>
        </p:nvSpPr>
        <p:spPr>
          <a:xfrm>
            <a:off x="655908" y="4794081"/>
            <a:ext cx="10876722" cy="810350"/>
          </a:xfrm>
          <a:prstGeom prst="rect">
            <a:avLst/>
          </a:prstGeom>
          <a:noFill/>
        </p:spPr>
        <p:txBody>
          <a:bodyPr wrap="square" rtlCol="0">
            <a:spAutoFit/>
          </a:bodyPr>
          <a:lstStyle/>
          <a:p>
            <a:r>
              <a:rPr lang="en-US" sz="2333" dirty="0"/>
              <a:t>And after 5 years, the patient could no longer live at home with his wife and is currently in a memory care facility with dementia with behavioral issues.</a:t>
            </a:r>
          </a:p>
        </p:txBody>
      </p:sp>
      <p:pic>
        <p:nvPicPr>
          <p:cNvPr id="3" name="Audio 2">
            <a:hlinkClick r:id="" action="ppaction://media"/>
            <a:extLst>
              <a:ext uri="{FF2B5EF4-FFF2-40B4-BE49-F238E27FC236}">
                <a16:creationId xmlns:a16="http://schemas.microsoft.com/office/drawing/2014/main" id="{F6D83D43-7F38-D84C-95FF-E55D9DFA9C2F}"/>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615326333"/>
      </p:ext>
    </p:extLst>
  </p:cSld>
  <p:clrMapOvr>
    <a:masterClrMapping/>
  </p:clrMapOvr>
  <mc:AlternateContent xmlns:mc="http://schemas.openxmlformats.org/markup-compatibility/2006" xmlns:p14="http://schemas.microsoft.com/office/powerpoint/2010/main">
    <mc:Choice Requires="p14">
      <p:transition spd="slow" p14:dur="2000" advTm="18048"/>
    </mc:Choice>
    <mc:Fallback xmlns="">
      <p:transition spd="slow" advTm="180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7DD9B-3CEE-0043-B05A-2F3AFB2A63C1}"/>
              </a:ext>
            </a:extLst>
          </p:cNvPr>
          <p:cNvSpPr>
            <a:spLocks noGrp="1"/>
          </p:cNvSpPr>
          <p:nvPr>
            <p:ph type="title"/>
          </p:nvPr>
        </p:nvSpPr>
        <p:spPr>
          <a:xfrm>
            <a:off x="838200" y="365126"/>
            <a:ext cx="10515600" cy="967236"/>
          </a:xfrm>
        </p:spPr>
        <p:txBody>
          <a:bodyPr>
            <a:normAutofit/>
          </a:bodyPr>
          <a:lstStyle/>
          <a:p>
            <a:r>
              <a:rPr lang="en-US" dirty="0"/>
              <a:t>References</a:t>
            </a:r>
          </a:p>
        </p:txBody>
      </p:sp>
      <p:sp>
        <p:nvSpPr>
          <p:cNvPr id="3" name="Content Placeholder 2">
            <a:extLst>
              <a:ext uri="{FF2B5EF4-FFF2-40B4-BE49-F238E27FC236}">
                <a16:creationId xmlns:a16="http://schemas.microsoft.com/office/drawing/2014/main" id="{674EF48D-DFE2-E345-AF64-78615299DB2E}"/>
              </a:ext>
            </a:extLst>
          </p:cNvPr>
          <p:cNvSpPr>
            <a:spLocks noGrp="1"/>
          </p:cNvSpPr>
          <p:nvPr>
            <p:ph idx="1"/>
          </p:nvPr>
        </p:nvSpPr>
        <p:spPr>
          <a:xfrm>
            <a:off x="1162878" y="1332361"/>
            <a:ext cx="9866243" cy="4193277"/>
          </a:xfrm>
        </p:spPr>
        <p:txBody>
          <a:bodyPr>
            <a:noAutofit/>
          </a:bodyPr>
          <a:lstStyle/>
          <a:p>
            <a:pPr marL="880836" indent="-761970">
              <a:buFont typeface="+mj-lt"/>
              <a:buAutoNum type="arabicPeriod"/>
            </a:pPr>
            <a:r>
              <a:rPr lang="en-US" sz="2200" dirty="0"/>
              <a:t>Crutch SJ, Schott JM, </a:t>
            </a:r>
            <a:r>
              <a:rPr lang="en-US" sz="2200" dirty="0" err="1"/>
              <a:t>Rabinovici</a:t>
            </a:r>
            <a:r>
              <a:rPr lang="en-US" sz="2200" dirty="0"/>
              <a:t> GD, et al. Consensus classification of posterior cortical atrophy. </a:t>
            </a:r>
            <a:r>
              <a:rPr lang="en-US" sz="2200" i="1" dirty="0"/>
              <a:t>Alzheimer's &amp; Dementia 2017; </a:t>
            </a:r>
            <a:r>
              <a:rPr lang="en-US" sz="2200" dirty="0"/>
              <a:t>1-15. </a:t>
            </a:r>
          </a:p>
          <a:p>
            <a:pPr marL="880836" indent="-761970">
              <a:buFont typeface="+mj-lt"/>
              <a:buAutoNum type="arabicPeriod"/>
            </a:pPr>
            <a:r>
              <a:rPr lang="en-US" sz="2200" dirty="0" err="1"/>
              <a:t>Olds</a:t>
            </a:r>
            <a:r>
              <a:rPr lang="en-US" sz="2200" dirty="0"/>
              <a:t> JJ, Hills WL, Warner J, </a:t>
            </a:r>
            <a:r>
              <a:rPr lang="en-US" sz="2200" dirty="0" err="1"/>
              <a:t>Falardeau</a:t>
            </a:r>
            <a:r>
              <a:rPr lang="en-US" sz="2200" dirty="0"/>
              <a:t> J, </a:t>
            </a:r>
            <a:r>
              <a:rPr lang="en-US" sz="2200" dirty="0" err="1"/>
              <a:t>Alasantro</a:t>
            </a:r>
            <a:r>
              <a:rPr lang="en-US" sz="2200" dirty="0"/>
              <a:t> LH, </a:t>
            </a:r>
            <a:r>
              <a:rPr lang="en-US" sz="2200" dirty="0" err="1"/>
              <a:t>Moster</a:t>
            </a:r>
            <a:r>
              <a:rPr lang="en-US" sz="2200" dirty="0"/>
              <a:t> ML, Egan RA, </a:t>
            </a:r>
            <a:r>
              <a:rPr lang="en-US" sz="2200" dirty="0" err="1"/>
              <a:t>Cornblath</a:t>
            </a:r>
            <a:r>
              <a:rPr lang="en-US" sz="2200" dirty="0"/>
              <a:t> WT, Lee AG, </a:t>
            </a:r>
            <a:r>
              <a:rPr lang="en-US" sz="2200" dirty="0" err="1"/>
              <a:t>Frishberg</a:t>
            </a:r>
            <a:r>
              <a:rPr lang="en-US" sz="2200" dirty="0"/>
              <a:t> BM, </a:t>
            </a:r>
            <a:r>
              <a:rPr lang="en-US" sz="2200" dirty="0" err="1"/>
              <a:t>Turbin</a:t>
            </a:r>
            <a:r>
              <a:rPr lang="en-US" sz="2200" dirty="0"/>
              <a:t> RE, Katz DM, Charley JA, </a:t>
            </a:r>
            <a:r>
              <a:rPr lang="en-US" sz="2200" dirty="0" err="1"/>
              <a:t>Pelak</a:t>
            </a:r>
            <a:r>
              <a:rPr lang="en-US" sz="2200" dirty="0"/>
              <a:t> VS. Posterior Cortical Atrophy: Characteristics From a Clinical Data Registry. </a:t>
            </a:r>
            <a:r>
              <a:rPr lang="en-US" sz="2200" i="1" dirty="0"/>
              <a:t>Front Neurol</a:t>
            </a:r>
            <a:r>
              <a:rPr lang="en-US" sz="2200" dirty="0"/>
              <a:t> 2020; 11:358. </a:t>
            </a:r>
          </a:p>
          <a:p>
            <a:pPr marL="880836" indent="-761970">
              <a:buFont typeface="+mj-lt"/>
              <a:buAutoNum type="arabicPeriod"/>
            </a:pPr>
            <a:r>
              <a:rPr lang="en-US" sz="2200" dirty="0" err="1"/>
              <a:t>Tzekov</a:t>
            </a:r>
            <a:r>
              <a:rPr lang="en-US" sz="2200" dirty="0"/>
              <a:t> R, Mullan M. Vision function abnormalities in Alzheimer disease. </a:t>
            </a:r>
            <a:r>
              <a:rPr lang="en-US" sz="2200" i="1" dirty="0" err="1"/>
              <a:t>Surv</a:t>
            </a:r>
            <a:r>
              <a:rPr lang="en-US" sz="2200" i="1" dirty="0"/>
              <a:t> </a:t>
            </a:r>
            <a:r>
              <a:rPr lang="en-US" sz="2200" i="1" dirty="0" err="1"/>
              <a:t>Ophthalmol</a:t>
            </a:r>
            <a:r>
              <a:rPr lang="en-US" sz="2200" dirty="0"/>
              <a:t> 2014; 59(4):414-33.</a:t>
            </a:r>
          </a:p>
          <a:p>
            <a:pPr marL="880836" indent="-761970">
              <a:buFont typeface="+mj-lt"/>
              <a:buAutoNum type="arabicPeriod"/>
            </a:pPr>
            <a:r>
              <a:rPr lang="en-US" sz="2200" dirty="0" err="1"/>
              <a:t>Pelak</a:t>
            </a:r>
            <a:r>
              <a:rPr lang="en-US" sz="2200" dirty="0"/>
              <a:t> VS, Smyth SF, Boyer PJ, et al. Computerized visual field defects in posterior cortical atrophy. </a:t>
            </a:r>
            <a:r>
              <a:rPr lang="en-US" sz="2200" i="1" dirty="0"/>
              <a:t>Neurology </a:t>
            </a:r>
            <a:r>
              <a:rPr lang="en-US" sz="2200" dirty="0"/>
              <a:t>2011</a:t>
            </a:r>
            <a:r>
              <a:rPr lang="en-US" sz="2200" i="1" dirty="0"/>
              <a:t>;</a:t>
            </a:r>
            <a:r>
              <a:rPr lang="en-US" sz="2200" dirty="0"/>
              <a:t> 77(24):2119-22.</a:t>
            </a:r>
          </a:p>
          <a:p>
            <a:pPr marL="880836" indent="-761970">
              <a:buFont typeface="+mj-lt"/>
              <a:buAutoNum type="arabicPeriod"/>
            </a:pPr>
            <a:r>
              <a:rPr lang="en-US" sz="2200" dirty="0" err="1"/>
              <a:t>Pelak</a:t>
            </a:r>
            <a:r>
              <a:rPr lang="en-US" sz="2200" dirty="0"/>
              <a:t> VS,</a:t>
            </a:r>
            <a:r>
              <a:rPr lang="en-US" sz="2200" b="1" dirty="0"/>
              <a:t> </a:t>
            </a:r>
            <a:r>
              <a:rPr lang="en-US" sz="2200" dirty="0" err="1"/>
              <a:t>Filley</a:t>
            </a:r>
            <a:r>
              <a:rPr lang="en-US" sz="2200" dirty="0"/>
              <a:t>, CM.</a:t>
            </a:r>
            <a:r>
              <a:rPr lang="en-US" sz="2200" b="1" dirty="0"/>
              <a:t> </a:t>
            </a:r>
            <a:r>
              <a:rPr lang="en-US" sz="2200" dirty="0"/>
              <a:t>Clinical and imaging clues to posterior cortical atrophy.</a:t>
            </a:r>
            <a:r>
              <a:rPr lang="en-US" sz="2200" b="1" dirty="0"/>
              <a:t> </a:t>
            </a:r>
            <a:r>
              <a:rPr lang="en-US" sz="2200" i="1" dirty="0"/>
              <a:t>Neurol Clin </a:t>
            </a:r>
            <a:r>
              <a:rPr lang="en-US" sz="2200" i="1" dirty="0" err="1"/>
              <a:t>Pract</a:t>
            </a:r>
            <a:r>
              <a:rPr lang="en-US" sz="2200" dirty="0"/>
              <a:t> 2015; 5(3):270–271.</a:t>
            </a:r>
          </a:p>
        </p:txBody>
      </p:sp>
      <p:pic>
        <p:nvPicPr>
          <p:cNvPr id="14" name="Audio 13">
            <a:hlinkClick r:id="" action="ppaction://media"/>
            <a:extLst>
              <a:ext uri="{FF2B5EF4-FFF2-40B4-BE49-F238E27FC236}">
                <a16:creationId xmlns:a16="http://schemas.microsoft.com/office/drawing/2014/main" id="{54BABC36-3C08-8C47-8492-86E5581DFCF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733813355"/>
      </p:ext>
    </p:extLst>
  </p:cSld>
  <p:clrMapOvr>
    <a:masterClrMapping/>
  </p:clrMapOvr>
  <mc:AlternateContent xmlns:mc="http://schemas.openxmlformats.org/markup-compatibility/2006" xmlns:p14="http://schemas.microsoft.com/office/powerpoint/2010/main">
    <mc:Choice Requires="p14">
      <p:transition spd="slow" p14:dur="2000" advTm="36697"/>
    </mc:Choice>
    <mc:Fallback xmlns="">
      <p:transition spd="slow" advTm="3669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EAE86-7447-5347-8A90-EA187F8CC512}"/>
              </a:ext>
            </a:extLst>
          </p:cNvPr>
          <p:cNvSpPr>
            <a:spLocks noGrp="1"/>
          </p:cNvSpPr>
          <p:nvPr>
            <p:ph type="title"/>
          </p:nvPr>
        </p:nvSpPr>
        <p:spPr/>
        <p:txBody>
          <a:bodyPr/>
          <a:lstStyle/>
          <a:p>
            <a:r>
              <a:rPr lang="en-US" dirty="0"/>
              <a:t>Overview of course</a:t>
            </a:r>
          </a:p>
        </p:txBody>
      </p:sp>
      <p:sp>
        <p:nvSpPr>
          <p:cNvPr id="4" name="Content Placeholder 3">
            <a:extLst>
              <a:ext uri="{FF2B5EF4-FFF2-40B4-BE49-F238E27FC236}">
                <a16:creationId xmlns:a16="http://schemas.microsoft.com/office/drawing/2014/main" id="{4EF7C254-241A-514D-81F4-7DF9BF73B623}"/>
              </a:ext>
            </a:extLst>
          </p:cNvPr>
          <p:cNvSpPr txBox="1">
            <a:spLocks noGrp="1"/>
          </p:cNvSpPr>
          <p:nvPr>
            <p:ph idx="1"/>
          </p:nvPr>
        </p:nvSpPr>
        <p:spPr>
          <a:xfrm>
            <a:off x="609600" y="1605585"/>
            <a:ext cx="10972800" cy="3451201"/>
          </a:xfrm>
          <a:prstGeom prst="rect">
            <a:avLst/>
          </a:prstGeom>
          <a:noFill/>
        </p:spPr>
        <p:txBody>
          <a:bodyPr wrap="square" rtlCol="0">
            <a:spAutoFit/>
          </a:bodyPr>
          <a:lstStyle/>
          <a:p>
            <a:r>
              <a:rPr lang="en-US" dirty="0"/>
              <a:t>Two years ago, after 2</a:t>
            </a:r>
            <a:r>
              <a:rPr lang="en-US" baseline="30000" dirty="0"/>
              <a:t>nd</a:t>
            </a:r>
            <a:r>
              <a:rPr lang="en-US" dirty="0"/>
              <a:t> pair of new glasses and continued reading difficulty </a:t>
            </a:r>
            <a:r>
              <a:rPr lang="en-US" dirty="0">
                <a:sym typeface="Wingdings" pitchFamily="2" charset="2"/>
              </a:rPr>
              <a:t> r</a:t>
            </a:r>
            <a:r>
              <a:rPr lang="en-US" dirty="0"/>
              <a:t>eferred to cataract surgeon and had successful cataract extraction with intraocular lens placement, both eyes: no help</a:t>
            </a:r>
          </a:p>
          <a:p>
            <a:r>
              <a:rPr lang="en-US" dirty="0"/>
              <a:t>Three months prior to neuro-ophthalmology presented, he stopped driving because of difficulty with his vision </a:t>
            </a:r>
          </a:p>
          <a:p>
            <a:r>
              <a:rPr lang="en-US" dirty="0"/>
              <a:t>Informed his family practice doctor about his difficulties and his doctor ordered a Brain MRI, which was reported as normal</a:t>
            </a:r>
          </a:p>
        </p:txBody>
      </p:sp>
      <p:pic>
        <p:nvPicPr>
          <p:cNvPr id="5" name="Audio 4">
            <a:hlinkClick r:id="" action="ppaction://media"/>
            <a:extLst>
              <a:ext uri="{FF2B5EF4-FFF2-40B4-BE49-F238E27FC236}">
                <a16:creationId xmlns:a16="http://schemas.microsoft.com/office/drawing/2014/main" id="{6075D055-3F3C-C64B-BD1F-EB81F789301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373555719"/>
      </p:ext>
    </p:extLst>
  </p:cSld>
  <p:clrMapOvr>
    <a:masterClrMapping/>
  </p:clrMapOvr>
  <mc:AlternateContent xmlns:mc="http://schemas.openxmlformats.org/markup-compatibility/2006" xmlns:p14="http://schemas.microsoft.com/office/powerpoint/2010/main">
    <mc:Choice Requires="p14">
      <p:transition spd="slow" p14:dur="2000" advTm="26332"/>
    </mc:Choice>
    <mc:Fallback xmlns="">
      <p:transition spd="slow" advTm="263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26962"/>
          </a:xfrm>
        </p:spPr>
        <p:txBody>
          <a:bodyPr/>
          <a:lstStyle/>
          <a:p>
            <a:r>
              <a:rPr lang="en-US" dirty="0"/>
              <a:t>Past History</a:t>
            </a:r>
          </a:p>
        </p:txBody>
      </p:sp>
      <p:sp>
        <p:nvSpPr>
          <p:cNvPr id="3" name="Content Placeholder 2"/>
          <p:cNvSpPr>
            <a:spLocks noGrp="1"/>
          </p:cNvSpPr>
          <p:nvPr>
            <p:ph idx="1"/>
          </p:nvPr>
        </p:nvSpPr>
        <p:spPr>
          <a:xfrm>
            <a:off x="954157" y="1523402"/>
            <a:ext cx="10399643" cy="4042511"/>
          </a:xfrm>
        </p:spPr>
        <p:txBody>
          <a:bodyPr numCol="2">
            <a:normAutofit lnSpcReduction="10000"/>
          </a:bodyPr>
          <a:lstStyle/>
          <a:p>
            <a:r>
              <a:rPr lang="en-US" b="1"/>
              <a:t>Ocular</a:t>
            </a:r>
          </a:p>
          <a:p>
            <a:pPr lvl="1"/>
            <a:r>
              <a:rPr lang="en-US"/>
              <a:t>Wears progressive lenses</a:t>
            </a:r>
          </a:p>
          <a:p>
            <a:pPr lvl="1"/>
            <a:r>
              <a:rPr lang="en-US"/>
              <a:t>PCIOL OU: 2 years prior</a:t>
            </a:r>
          </a:p>
          <a:p>
            <a:pPr marL="457182" lvl="1" indent="0">
              <a:buNone/>
            </a:pPr>
            <a:endParaRPr lang="en-US" b="1"/>
          </a:p>
          <a:p>
            <a:pPr>
              <a:spcBef>
                <a:spcPts val="500"/>
              </a:spcBef>
            </a:pPr>
            <a:r>
              <a:rPr lang="en-US" b="1"/>
              <a:t>Medical</a:t>
            </a:r>
          </a:p>
          <a:p>
            <a:pPr lvl="1"/>
            <a:r>
              <a:rPr lang="en-US"/>
              <a:t>Obstructive sleep apnea, obesity, hypertension</a:t>
            </a:r>
          </a:p>
          <a:p>
            <a:pPr>
              <a:spcBef>
                <a:spcPts val="500"/>
              </a:spcBef>
            </a:pPr>
            <a:endParaRPr lang="en-US" b="1"/>
          </a:p>
          <a:p>
            <a:pPr>
              <a:spcBef>
                <a:spcPts val="500"/>
              </a:spcBef>
            </a:pPr>
            <a:r>
              <a:rPr lang="en-US" b="1"/>
              <a:t>Social</a:t>
            </a:r>
          </a:p>
          <a:p>
            <a:pPr lvl="1"/>
            <a:r>
              <a:rPr lang="en-US"/>
              <a:t>Former smoker (2 pack years)</a:t>
            </a:r>
          </a:p>
          <a:p>
            <a:r>
              <a:rPr lang="en-US" b="1"/>
              <a:t>Family</a:t>
            </a:r>
          </a:p>
          <a:p>
            <a:pPr lvl="1"/>
            <a:r>
              <a:rPr lang="en-US"/>
              <a:t>Colon cancer: father and two male siblings</a:t>
            </a:r>
          </a:p>
          <a:p>
            <a:pPr lvl="1"/>
            <a:r>
              <a:rPr lang="en-US"/>
              <a:t>Congenital color blindness: father</a:t>
            </a:r>
          </a:p>
          <a:p>
            <a:pPr>
              <a:spcBef>
                <a:spcPts val="500"/>
              </a:spcBef>
            </a:pPr>
            <a:endParaRPr lang="en-US" b="1"/>
          </a:p>
          <a:p>
            <a:pPr>
              <a:spcBef>
                <a:spcPts val="500"/>
              </a:spcBef>
            </a:pPr>
            <a:r>
              <a:rPr lang="en-US" b="1"/>
              <a:t>Meds</a:t>
            </a:r>
          </a:p>
          <a:p>
            <a:pPr lvl="1"/>
            <a:r>
              <a:rPr lang="en-US"/>
              <a:t>Lisinopril 10 mg / day</a:t>
            </a:r>
          </a:p>
          <a:p>
            <a:pPr lvl="1"/>
            <a:r>
              <a:rPr lang="en-US"/>
              <a:t>Compliance with CPAP</a:t>
            </a:r>
          </a:p>
        </p:txBody>
      </p:sp>
      <p:pic>
        <p:nvPicPr>
          <p:cNvPr id="9" name="Audio 8">
            <a:hlinkClick r:id="" action="ppaction://media"/>
            <a:extLst>
              <a:ext uri="{FF2B5EF4-FFF2-40B4-BE49-F238E27FC236}">
                <a16:creationId xmlns:a16="http://schemas.microsoft.com/office/drawing/2014/main" id="{E434CFE2-5488-4248-BE9A-0212422497B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550481925"/>
      </p:ext>
    </p:extLst>
  </p:cSld>
  <p:clrMapOvr>
    <a:masterClrMapping/>
  </p:clrMapOvr>
  <mc:AlternateContent xmlns:mc="http://schemas.openxmlformats.org/markup-compatibility/2006" xmlns:p14="http://schemas.microsoft.com/office/powerpoint/2010/main">
    <mc:Choice Requires="p14">
      <p:transition spd="slow" p14:dur="2000" advTm="34652"/>
    </mc:Choice>
    <mc:Fallback xmlns="">
      <p:transition spd="slow" advTm="346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4132"/>
            <a:ext cx="10972800" cy="1094411"/>
          </a:xfrm>
        </p:spPr>
        <p:txBody>
          <a:bodyPr/>
          <a:lstStyle/>
          <a:p>
            <a:r>
              <a:rPr lang="en-US"/>
              <a:t>Exam - Basic</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65680289"/>
              </p:ext>
            </p:extLst>
          </p:nvPr>
        </p:nvGraphicFramePr>
        <p:xfrm>
          <a:off x="946231" y="1053547"/>
          <a:ext cx="10728934" cy="4634784"/>
        </p:xfrm>
        <a:graphic>
          <a:graphicData uri="http://schemas.openxmlformats.org/drawingml/2006/table">
            <a:tbl>
              <a:tblPr firstRow="1" bandRow="1">
                <a:tableStyleId>{21E4AEA4-8DFA-4A89-87EB-49C32662AFE0}</a:tableStyleId>
              </a:tblPr>
              <a:tblGrid>
                <a:gridCol w="3387230">
                  <a:extLst>
                    <a:ext uri="{9D8B030D-6E8A-4147-A177-3AD203B41FA5}">
                      <a16:colId xmlns:a16="http://schemas.microsoft.com/office/drawing/2014/main" val="20000"/>
                    </a:ext>
                  </a:extLst>
                </a:gridCol>
                <a:gridCol w="3644348">
                  <a:extLst>
                    <a:ext uri="{9D8B030D-6E8A-4147-A177-3AD203B41FA5}">
                      <a16:colId xmlns:a16="http://schemas.microsoft.com/office/drawing/2014/main" val="20001"/>
                    </a:ext>
                  </a:extLst>
                </a:gridCol>
                <a:gridCol w="3697356">
                  <a:extLst>
                    <a:ext uri="{9D8B030D-6E8A-4147-A177-3AD203B41FA5}">
                      <a16:colId xmlns:a16="http://schemas.microsoft.com/office/drawing/2014/main" val="1717643535"/>
                    </a:ext>
                  </a:extLst>
                </a:gridCol>
              </a:tblGrid>
              <a:tr h="427008">
                <a:tc>
                  <a:txBody>
                    <a:bodyPr/>
                    <a:lstStyle/>
                    <a:p>
                      <a:endParaRPr lang="en-US" sz="2400"/>
                    </a:p>
                  </a:txBody>
                  <a:tcPr marL="68580" marR="68580" marT="34290" marB="34290"/>
                </a:tc>
                <a:tc>
                  <a:txBody>
                    <a:bodyPr/>
                    <a:lstStyle/>
                    <a:p>
                      <a:r>
                        <a:rPr lang="en-US" sz="2400"/>
                        <a:t>Right</a:t>
                      </a:r>
                    </a:p>
                  </a:txBody>
                  <a:tcPr marL="68580" marR="68580" marT="34290" marB="34290"/>
                </a:tc>
                <a:tc>
                  <a:txBody>
                    <a:bodyPr/>
                    <a:lstStyle/>
                    <a:p>
                      <a:r>
                        <a:rPr lang="en-US" sz="2400"/>
                        <a:t>Left</a:t>
                      </a:r>
                    </a:p>
                  </a:txBody>
                  <a:tcPr marL="68580" marR="68580" marT="34290" marB="34290"/>
                </a:tc>
                <a:extLst>
                  <a:ext uri="{0D108BD9-81ED-4DB2-BD59-A6C34878D82A}">
                    <a16:rowId xmlns:a16="http://schemas.microsoft.com/office/drawing/2014/main" val="10000"/>
                  </a:ext>
                </a:extLst>
              </a:tr>
              <a:tr h="747313">
                <a:tc>
                  <a:txBody>
                    <a:bodyPr/>
                    <a:lstStyle/>
                    <a:p>
                      <a:r>
                        <a:rPr lang="en-US" sz="2000" b="1"/>
                        <a:t>Best corrected</a:t>
                      </a:r>
                      <a:r>
                        <a:rPr lang="en-US" sz="2000" b="1" baseline="0"/>
                        <a:t> a</a:t>
                      </a:r>
                      <a:r>
                        <a:rPr lang="en-US" sz="2000" b="1"/>
                        <a:t>cuity</a:t>
                      </a:r>
                    </a:p>
                    <a:p>
                      <a:r>
                        <a:rPr lang="en-US" sz="1600" b="1"/>
                        <a:t>difficulty</a:t>
                      </a:r>
                      <a:r>
                        <a:rPr lang="en-US" sz="1600" b="1" baseline="0"/>
                        <a:t> managing use of pinholes</a:t>
                      </a:r>
                      <a:endParaRPr lang="en-US" sz="1600" b="1"/>
                    </a:p>
                  </a:txBody>
                  <a:tcPr marL="68580" marR="68580" marT="34290" marB="34290"/>
                </a:tc>
                <a:tc>
                  <a:txBody>
                    <a:bodyPr/>
                    <a:lstStyle/>
                    <a:p>
                      <a:pPr algn="ctr"/>
                      <a:r>
                        <a:rPr lang="en-US" sz="2000"/>
                        <a:t>20/25</a:t>
                      </a:r>
                    </a:p>
                    <a:p>
                      <a:pPr algn="ctr"/>
                      <a:r>
                        <a:rPr lang="en-US" sz="2000"/>
                        <a:t>J2</a:t>
                      </a:r>
                    </a:p>
                  </a:txBody>
                  <a:tcPr marL="68580" marR="68580" marT="34290" marB="34290" anchor="ctr"/>
                </a:tc>
                <a:tc>
                  <a:txBody>
                    <a:bodyPr/>
                    <a:lstStyle/>
                    <a:p>
                      <a:pPr algn="ctr"/>
                      <a:r>
                        <a:rPr lang="en-US" sz="2000"/>
                        <a:t>20/25+1</a:t>
                      </a:r>
                    </a:p>
                    <a:p>
                      <a:pPr algn="ctr"/>
                      <a:r>
                        <a:rPr lang="en-US" sz="2000"/>
                        <a:t>J2</a:t>
                      </a:r>
                    </a:p>
                  </a:txBody>
                  <a:tcPr marL="68580" marR="68580" marT="34290" marB="34290" anchor="ctr"/>
                </a:tc>
                <a:extLst>
                  <a:ext uri="{0D108BD9-81ED-4DB2-BD59-A6C34878D82A}">
                    <a16:rowId xmlns:a16="http://schemas.microsoft.com/office/drawing/2014/main" val="10001"/>
                  </a:ext>
                </a:extLst>
              </a:tr>
              <a:tr h="682151">
                <a:tc>
                  <a:txBody>
                    <a:bodyPr/>
                    <a:lstStyle/>
                    <a:p>
                      <a:r>
                        <a:rPr lang="en-US" sz="2000" b="1"/>
                        <a:t>Color vision </a:t>
                      </a:r>
                    </a:p>
                    <a:p>
                      <a:r>
                        <a:rPr lang="en-US" sz="1600" b="1"/>
                        <a:t>Ishihara</a:t>
                      </a:r>
                      <a:r>
                        <a:rPr lang="en-US" sz="1600" b="1" baseline="0"/>
                        <a:t> 14</a:t>
                      </a:r>
                      <a:endParaRPr lang="en-US" sz="1600" b="1"/>
                    </a:p>
                  </a:txBody>
                  <a:tcPr marL="68580" marR="68580" marT="34290" marB="34290"/>
                </a:tc>
                <a:tc>
                  <a:txBody>
                    <a:bodyPr/>
                    <a:lstStyle/>
                    <a:p>
                      <a:pPr algn="ctr"/>
                      <a:r>
                        <a:rPr lang="en-US" sz="2000" dirty="0"/>
                        <a:t>Control +4</a:t>
                      </a:r>
                    </a:p>
                  </a:txBody>
                  <a:tcPr marL="68580" marR="68580" marT="34290" marB="34290" anchor="ctr"/>
                </a:tc>
                <a:tc>
                  <a:txBody>
                    <a:bodyPr/>
                    <a:lstStyle/>
                    <a:p>
                      <a:pPr algn="ctr"/>
                      <a:r>
                        <a:rPr lang="en-US" sz="2000"/>
                        <a:t>Control +4 </a:t>
                      </a:r>
                    </a:p>
                  </a:txBody>
                  <a:tcPr marL="68580" marR="68580" marT="34290" marB="34290" anchor="ctr"/>
                </a:tc>
                <a:extLst>
                  <a:ext uri="{0D108BD9-81ED-4DB2-BD59-A6C34878D82A}">
                    <a16:rowId xmlns:a16="http://schemas.microsoft.com/office/drawing/2014/main" val="10006"/>
                  </a:ext>
                </a:extLst>
              </a:tr>
              <a:tr h="747313">
                <a:tc>
                  <a:txBody>
                    <a:bodyPr/>
                    <a:lstStyle/>
                    <a:p>
                      <a:r>
                        <a:rPr lang="en-US" sz="2000" b="1" dirty="0"/>
                        <a:t>Pupils</a:t>
                      </a:r>
                    </a:p>
                  </a:txBody>
                  <a:tcPr marL="68580" marR="68580" marT="34290" marB="34290"/>
                </a:tc>
                <a:tc>
                  <a:txBody>
                    <a:bodyPr/>
                    <a:lstStyle/>
                    <a:p>
                      <a:pPr algn="ctr"/>
                      <a:r>
                        <a:rPr lang="en-US" sz="2000"/>
                        <a:t>5 light /3 dark; brisk</a:t>
                      </a:r>
                      <a:r>
                        <a:rPr lang="en-US" sz="2000">
                          <a:sym typeface="Wingdings" panose="05000000000000000000" pitchFamily="2" charset="2"/>
                        </a:rPr>
                        <a:t>; </a:t>
                      </a:r>
                    </a:p>
                    <a:p>
                      <a:pPr algn="ctr"/>
                      <a:r>
                        <a:rPr lang="en-US" sz="2000">
                          <a:sym typeface="Wingdings" panose="05000000000000000000" pitchFamily="2" charset="2"/>
                        </a:rPr>
                        <a:t>no APD</a:t>
                      </a:r>
                      <a:endParaRPr lang="en-US" sz="2000"/>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a:t>5 light /3 dark</a:t>
                      </a:r>
                      <a:r>
                        <a:rPr lang="en-US" sz="2000">
                          <a:sym typeface="Wingdings" panose="05000000000000000000" pitchFamily="2" charset="2"/>
                        </a:rPr>
                        <a:t>; brisk</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a:sym typeface="Wingdings" panose="05000000000000000000" pitchFamily="2" charset="2"/>
                        </a:rPr>
                        <a:t>no APD</a:t>
                      </a:r>
                      <a:endParaRPr lang="en-US" sz="2000"/>
                    </a:p>
                  </a:txBody>
                  <a:tcPr marL="68580" marR="68580" marT="34290" marB="34290" anchor="ctr"/>
                </a:tc>
                <a:extLst>
                  <a:ext uri="{0D108BD9-81ED-4DB2-BD59-A6C34878D82A}">
                    <a16:rowId xmlns:a16="http://schemas.microsoft.com/office/drawing/2014/main" val="10002"/>
                  </a:ext>
                </a:extLst>
              </a:tr>
              <a:tr h="459658">
                <a:tc>
                  <a:txBody>
                    <a:bodyPr/>
                    <a:lstStyle/>
                    <a:p>
                      <a:r>
                        <a:rPr lang="en-US" sz="2000" b="1"/>
                        <a:t>Intraocular</a:t>
                      </a:r>
                      <a:r>
                        <a:rPr lang="en-US" sz="2000" b="1" baseline="0"/>
                        <a:t> Pressure</a:t>
                      </a:r>
                      <a:endParaRPr lang="en-US" sz="2000" b="1"/>
                    </a:p>
                  </a:txBody>
                  <a:tcPr marL="68580" marR="68580" marT="34290" marB="34290"/>
                </a:tc>
                <a:tc>
                  <a:txBody>
                    <a:bodyPr/>
                    <a:lstStyle/>
                    <a:p>
                      <a:pPr algn="ctr"/>
                      <a:r>
                        <a:rPr lang="en-US" sz="2000"/>
                        <a:t>14</a:t>
                      </a:r>
                    </a:p>
                  </a:txBody>
                  <a:tcPr marL="68580" marR="68580" marT="34290" marB="34290" anchor="ctr"/>
                </a:tc>
                <a:tc>
                  <a:txBody>
                    <a:bodyPr/>
                    <a:lstStyle/>
                    <a:p>
                      <a:pPr algn="ctr"/>
                      <a:r>
                        <a:rPr lang="en-US" sz="2000"/>
                        <a:t>14</a:t>
                      </a:r>
                    </a:p>
                  </a:txBody>
                  <a:tcPr marL="68580" marR="68580" marT="34290" marB="34290" anchor="ctr"/>
                </a:tc>
                <a:extLst>
                  <a:ext uri="{0D108BD9-81ED-4DB2-BD59-A6C34878D82A}">
                    <a16:rowId xmlns:a16="http://schemas.microsoft.com/office/drawing/2014/main" val="10003"/>
                  </a:ext>
                </a:extLst>
              </a:tr>
              <a:tr h="405684">
                <a:tc rowSpan="2">
                  <a:txBody>
                    <a:bodyPr/>
                    <a:lstStyle/>
                    <a:p>
                      <a:r>
                        <a:rPr lang="en-US" sz="2000" b="1"/>
                        <a:t>Extraocular Movement</a:t>
                      </a:r>
                    </a:p>
                  </a:txBody>
                  <a:tcPr marL="68580" marR="68580" marT="34290" marB="34290"/>
                </a:tc>
                <a:tc>
                  <a:txBody>
                    <a:bodyPr/>
                    <a:lstStyle/>
                    <a:p>
                      <a:pPr algn="ctr"/>
                      <a:r>
                        <a:rPr lang="en-US" sz="2000" dirty="0"/>
                        <a:t>Full ductions</a:t>
                      </a:r>
                    </a:p>
                  </a:txBody>
                  <a:tcPr marL="68580" marR="68580" marT="34290" marB="34290" anchor="ctr"/>
                </a:tc>
                <a:tc>
                  <a:txBody>
                    <a:bodyPr/>
                    <a:lstStyle/>
                    <a:p>
                      <a:pPr algn="ctr"/>
                      <a:r>
                        <a:rPr lang="en-US" sz="2000"/>
                        <a:t>Full ductions</a:t>
                      </a:r>
                    </a:p>
                  </a:txBody>
                  <a:tcPr marL="68580" marR="68580" marT="34290" marB="34290" anchor="ctr"/>
                </a:tc>
                <a:extLst>
                  <a:ext uri="{0D108BD9-81ED-4DB2-BD59-A6C34878D82A}">
                    <a16:rowId xmlns:a16="http://schemas.microsoft.com/office/drawing/2014/main" val="10004"/>
                  </a:ext>
                </a:extLst>
              </a:tr>
              <a:tr h="411012">
                <a:tc vMerge="1">
                  <a:txBody>
                    <a:bodyPr/>
                    <a:lstStyle/>
                    <a:p>
                      <a:endParaRPr lang="en-US"/>
                    </a:p>
                  </a:txBody>
                  <a:tcPr/>
                </a:tc>
                <a:tc gridSpan="2">
                  <a:txBody>
                    <a:bodyPr/>
                    <a:lstStyle/>
                    <a:p>
                      <a:pPr algn="ctr"/>
                      <a:r>
                        <a:rPr lang="en-US" sz="2000" dirty="0"/>
                        <a:t>+saccadic horizontal pursuits and no convergence insufficiency</a:t>
                      </a:r>
                    </a:p>
                  </a:txBody>
                  <a:tcPr marL="68580" marR="68580" marT="34290" marB="34290" anchor="ctr"/>
                </a:tc>
                <a:tc hMerge="1">
                  <a:txBody>
                    <a:bodyPr/>
                    <a:lstStyle/>
                    <a:p>
                      <a:endParaRPr lang="en-US"/>
                    </a:p>
                  </a:txBody>
                  <a:tcPr/>
                </a:tc>
                <a:extLst>
                  <a:ext uri="{0D108BD9-81ED-4DB2-BD59-A6C34878D82A}">
                    <a16:rowId xmlns:a16="http://schemas.microsoft.com/office/drawing/2014/main" val="10007"/>
                  </a:ext>
                </a:extLst>
              </a:tr>
              <a:tr h="747313">
                <a:tc>
                  <a:txBody>
                    <a:bodyPr/>
                    <a:lstStyle/>
                    <a:p>
                      <a:r>
                        <a:rPr lang="en-US" sz="2000" b="1"/>
                        <a:t>Visual Field</a:t>
                      </a:r>
                      <a:r>
                        <a:rPr lang="en-US" sz="2000" b="1" baseline="0"/>
                        <a:t> to confrontation</a:t>
                      </a:r>
                      <a:endParaRPr lang="en-US" sz="2000" b="1"/>
                    </a:p>
                  </a:txBody>
                  <a:tcPr marL="68580" marR="68580" marT="34290" marB="34290"/>
                </a:tc>
                <a:tc>
                  <a:txBody>
                    <a:bodyPr/>
                    <a:lstStyle/>
                    <a:p>
                      <a:pPr algn="ctr"/>
                      <a:r>
                        <a:rPr lang="en-US" sz="2000"/>
                        <a:t>Variable and kept looking at examiner’s fingers</a:t>
                      </a:r>
                    </a:p>
                  </a:txBody>
                  <a:tcPr marL="68580" marR="68580" marT="34290" marB="34290" anchor="ctr"/>
                </a:tc>
                <a:tc>
                  <a:txBody>
                    <a:bodyPr/>
                    <a:lstStyle/>
                    <a:p>
                      <a:pPr algn="ctr"/>
                      <a:r>
                        <a:rPr lang="en-US" sz="2000" dirty="0"/>
                        <a:t>Variable and kept looking at examiner’s fingers</a:t>
                      </a:r>
                    </a:p>
                  </a:txBody>
                  <a:tcPr marL="68580" marR="68580" marT="34290" marB="34290" anchor="ctr"/>
                </a:tc>
                <a:extLst>
                  <a:ext uri="{0D108BD9-81ED-4DB2-BD59-A6C34878D82A}">
                    <a16:rowId xmlns:a16="http://schemas.microsoft.com/office/drawing/2014/main" val="10005"/>
                  </a:ext>
                </a:extLst>
              </a:tr>
            </a:tbl>
          </a:graphicData>
        </a:graphic>
      </p:graphicFrame>
      <p:pic>
        <p:nvPicPr>
          <p:cNvPr id="9" name="Audio 8">
            <a:hlinkClick r:id="" action="ppaction://media"/>
            <a:extLst>
              <a:ext uri="{FF2B5EF4-FFF2-40B4-BE49-F238E27FC236}">
                <a16:creationId xmlns:a16="http://schemas.microsoft.com/office/drawing/2014/main" id="{7651203E-7F02-F942-8ACD-E9BEF24CA77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529668693"/>
      </p:ext>
    </p:extLst>
  </p:cSld>
  <p:clrMapOvr>
    <a:masterClrMapping/>
  </p:clrMapOvr>
  <mc:AlternateContent xmlns:mc="http://schemas.openxmlformats.org/markup-compatibility/2006" xmlns:p14="http://schemas.microsoft.com/office/powerpoint/2010/main">
    <mc:Choice Requires="p14">
      <p:transition spd="slow" p14:dur="2000" advTm="42506"/>
    </mc:Choice>
    <mc:Fallback xmlns="">
      <p:transition spd="slow" advTm="4250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87814"/>
          </a:xfrm>
        </p:spPr>
        <p:txBody>
          <a:bodyPr/>
          <a:lstStyle/>
          <a:p>
            <a:r>
              <a:rPr lang="en-US"/>
              <a:t>Exam </a:t>
            </a:r>
            <a:r>
              <a:rPr lang="mr-IN"/>
              <a:t>–</a:t>
            </a:r>
            <a:r>
              <a:rPr lang="en-US"/>
              <a:t> Slit Lamp</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15508734"/>
              </p:ext>
            </p:extLst>
          </p:nvPr>
        </p:nvGraphicFramePr>
        <p:xfrm>
          <a:off x="718930" y="1146244"/>
          <a:ext cx="10986912" cy="4565512"/>
        </p:xfrm>
        <a:graphic>
          <a:graphicData uri="http://schemas.openxmlformats.org/drawingml/2006/table">
            <a:tbl>
              <a:tblPr firstRow="1" bandRow="1">
                <a:tableStyleId>{21E4AEA4-8DFA-4A89-87EB-49C32662AFE0}</a:tableStyleId>
              </a:tblPr>
              <a:tblGrid>
                <a:gridCol w="2686773">
                  <a:extLst>
                    <a:ext uri="{9D8B030D-6E8A-4147-A177-3AD203B41FA5}">
                      <a16:colId xmlns:a16="http://schemas.microsoft.com/office/drawing/2014/main" val="20000"/>
                    </a:ext>
                  </a:extLst>
                </a:gridCol>
                <a:gridCol w="4427754">
                  <a:extLst>
                    <a:ext uri="{9D8B030D-6E8A-4147-A177-3AD203B41FA5}">
                      <a16:colId xmlns:a16="http://schemas.microsoft.com/office/drawing/2014/main" val="20001"/>
                    </a:ext>
                  </a:extLst>
                </a:gridCol>
                <a:gridCol w="3872385">
                  <a:extLst>
                    <a:ext uri="{9D8B030D-6E8A-4147-A177-3AD203B41FA5}">
                      <a16:colId xmlns:a16="http://schemas.microsoft.com/office/drawing/2014/main" val="20002"/>
                    </a:ext>
                  </a:extLst>
                </a:gridCol>
              </a:tblGrid>
              <a:tr h="426297">
                <a:tc>
                  <a:txBody>
                    <a:bodyPr/>
                    <a:lstStyle/>
                    <a:p>
                      <a:endParaRPr lang="en-US" sz="1200"/>
                    </a:p>
                  </a:txBody>
                  <a:tcPr marL="68580" marR="68580" marT="34290" marB="34290"/>
                </a:tc>
                <a:tc>
                  <a:txBody>
                    <a:bodyPr/>
                    <a:lstStyle/>
                    <a:p>
                      <a:r>
                        <a:rPr lang="en-US" sz="2000"/>
                        <a:t>Right</a:t>
                      </a:r>
                    </a:p>
                  </a:txBody>
                  <a:tcPr marL="68580" marR="68580" marT="34290" marB="34290"/>
                </a:tc>
                <a:tc>
                  <a:txBody>
                    <a:bodyPr/>
                    <a:lstStyle/>
                    <a:p>
                      <a:r>
                        <a:rPr lang="en-US" sz="2000"/>
                        <a:t>Left</a:t>
                      </a:r>
                    </a:p>
                  </a:txBody>
                  <a:tcPr marL="68580" marR="68580" marT="34290" marB="34290"/>
                </a:tc>
                <a:extLst>
                  <a:ext uri="{0D108BD9-81ED-4DB2-BD59-A6C34878D82A}">
                    <a16:rowId xmlns:a16="http://schemas.microsoft.com/office/drawing/2014/main" val="10000"/>
                  </a:ext>
                </a:extLst>
              </a:tr>
              <a:tr h="379792">
                <a:tc>
                  <a:txBody>
                    <a:bodyPr/>
                    <a:lstStyle/>
                    <a:p>
                      <a:r>
                        <a:rPr lang="en-US" sz="1800" b="1"/>
                        <a:t>Lids/Lashes</a:t>
                      </a:r>
                    </a:p>
                  </a:txBody>
                  <a:tcPr marL="68580" marR="68580" marT="34290" marB="34290"/>
                </a:tc>
                <a:tc>
                  <a:txBody>
                    <a:bodyPr/>
                    <a:lstStyle/>
                    <a:p>
                      <a:r>
                        <a:rPr lang="en-US" sz="1800"/>
                        <a:t>Normal</a:t>
                      </a:r>
                    </a:p>
                  </a:txBody>
                  <a:tcPr marL="68580" marR="68580" marT="34290" marB="34290"/>
                </a:tc>
                <a:tc>
                  <a:txBody>
                    <a:bodyPr/>
                    <a:lstStyle/>
                    <a:p>
                      <a:r>
                        <a:rPr lang="en-US" sz="1800"/>
                        <a:t>Normal</a:t>
                      </a:r>
                    </a:p>
                  </a:txBody>
                  <a:tcPr marL="68580" marR="68580" marT="34290" marB="34290"/>
                </a:tc>
                <a:extLst>
                  <a:ext uri="{0D108BD9-81ED-4DB2-BD59-A6C34878D82A}">
                    <a16:rowId xmlns:a16="http://schemas.microsoft.com/office/drawing/2014/main" val="10001"/>
                  </a:ext>
                </a:extLst>
              </a:tr>
              <a:tr h="379792">
                <a:tc>
                  <a:txBody>
                    <a:bodyPr/>
                    <a:lstStyle/>
                    <a:p>
                      <a:r>
                        <a:rPr lang="en-US" sz="1800" b="1"/>
                        <a:t>Conjunctiva/Sclera</a:t>
                      </a:r>
                    </a:p>
                  </a:txBody>
                  <a:tcPr marL="68580" marR="68580" marT="34290" marB="34290"/>
                </a:tc>
                <a:tc>
                  <a:txBody>
                    <a:bodyPr/>
                    <a:lstStyle/>
                    <a:p>
                      <a:r>
                        <a:rPr lang="en-US" sz="1800"/>
                        <a:t>White/Quiet</a:t>
                      </a:r>
                    </a:p>
                  </a:txBody>
                  <a:tcPr marL="68580" marR="68580" marT="34290" marB="34290"/>
                </a:tc>
                <a:tc>
                  <a:txBody>
                    <a:bodyPr/>
                    <a:lstStyle/>
                    <a:p>
                      <a:r>
                        <a:rPr lang="en-US" sz="1800"/>
                        <a:t>White/Quiet</a:t>
                      </a:r>
                    </a:p>
                  </a:txBody>
                  <a:tcPr marL="68580" marR="68580" marT="34290" marB="34290"/>
                </a:tc>
                <a:extLst>
                  <a:ext uri="{0D108BD9-81ED-4DB2-BD59-A6C34878D82A}">
                    <a16:rowId xmlns:a16="http://schemas.microsoft.com/office/drawing/2014/main" val="10002"/>
                  </a:ext>
                </a:extLst>
              </a:tr>
              <a:tr h="379792">
                <a:tc>
                  <a:txBody>
                    <a:bodyPr/>
                    <a:lstStyle/>
                    <a:p>
                      <a:r>
                        <a:rPr lang="en-US" sz="1800" b="1"/>
                        <a:t>Cornea</a:t>
                      </a:r>
                    </a:p>
                  </a:txBody>
                  <a:tcPr marL="68580" marR="68580" marT="34290" marB="34290"/>
                </a:tc>
                <a:tc>
                  <a:txBody>
                    <a:bodyPr/>
                    <a:lstStyle/>
                    <a:p>
                      <a:r>
                        <a:rPr lang="en-US" sz="1800"/>
                        <a:t>Clear</a:t>
                      </a:r>
                    </a:p>
                  </a:txBody>
                  <a:tcPr marL="68580" marR="68580" marT="34290" marB="34290"/>
                </a:tc>
                <a:tc>
                  <a:txBody>
                    <a:bodyPr/>
                    <a:lstStyle/>
                    <a:p>
                      <a:r>
                        <a:rPr lang="en-US" sz="1800"/>
                        <a:t>Clear</a:t>
                      </a:r>
                    </a:p>
                  </a:txBody>
                  <a:tcPr marL="68580" marR="68580" marT="34290" marB="34290"/>
                </a:tc>
                <a:extLst>
                  <a:ext uri="{0D108BD9-81ED-4DB2-BD59-A6C34878D82A}">
                    <a16:rowId xmlns:a16="http://schemas.microsoft.com/office/drawing/2014/main" val="10003"/>
                  </a:ext>
                </a:extLst>
              </a:tr>
              <a:tr h="379792">
                <a:tc>
                  <a:txBody>
                    <a:bodyPr/>
                    <a:lstStyle/>
                    <a:p>
                      <a:r>
                        <a:rPr lang="en-US" sz="1800" b="1"/>
                        <a:t>Anterior Chamber</a:t>
                      </a:r>
                    </a:p>
                  </a:txBody>
                  <a:tcPr marL="68580" marR="68580" marT="34290" marB="34290"/>
                </a:tc>
                <a:tc>
                  <a:txBody>
                    <a:bodyPr/>
                    <a:lstStyle/>
                    <a:p>
                      <a:r>
                        <a:rPr lang="en-US" sz="1800"/>
                        <a:t>Deep/Quiet</a:t>
                      </a:r>
                    </a:p>
                  </a:txBody>
                  <a:tcPr marL="68580" marR="68580" marT="34290" marB="34290"/>
                </a:tc>
                <a:tc>
                  <a:txBody>
                    <a:bodyPr/>
                    <a:lstStyle/>
                    <a:p>
                      <a:r>
                        <a:rPr lang="en-US" sz="1800"/>
                        <a:t>Deep/Quiet</a:t>
                      </a:r>
                    </a:p>
                  </a:txBody>
                  <a:tcPr marL="68580" marR="68580" marT="34290" marB="34290"/>
                </a:tc>
                <a:extLst>
                  <a:ext uri="{0D108BD9-81ED-4DB2-BD59-A6C34878D82A}">
                    <a16:rowId xmlns:a16="http://schemas.microsoft.com/office/drawing/2014/main" val="10004"/>
                  </a:ext>
                </a:extLst>
              </a:tr>
              <a:tr h="379792">
                <a:tc>
                  <a:txBody>
                    <a:bodyPr/>
                    <a:lstStyle/>
                    <a:p>
                      <a:r>
                        <a:rPr lang="en-US" sz="1800" b="1"/>
                        <a:t>Iris</a:t>
                      </a:r>
                    </a:p>
                  </a:txBody>
                  <a:tcPr marL="68580" marR="68580" marT="34290" marB="34290"/>
                </a:tc>
                <a:tc>
                  <a:txBody>
                    <a:bodyPr/>
                    <a:lstStyle/>
                    <a:p>
                      <a:r>
                        <a:rPr lang="en-US" sz="1800"/>
                        <a:t>Normal</a:t>
                      </a:r>
                    </a:p>
                  </a:txBody>
                  <a:tcPr marL="68580" marR="68580" marT="34290" marB="34290"/>
                </a:tc>
                <a:tc>
                  <a:txBody>
                    <a:bodyPr/>
                    <a:lstStyle/>
                    <a:p>
                      <a:r>
                        <a:rPr lang="en-US" sz="1800"/>
                        <a:t>Normal</a:t>
                      </a:r>
                    </a:p>
                  </a:txBody>
                  <a:tcPr marL="68580" marR="68580" marT="34290" marB="34290"/>
                </a:tc>
                <a:extLst>
                  <a:ext uri="{0D108BD9-81ED-4DB2-BD59-A6C34878D82A}">
                    <a16:rowId xmlns:a16="http://schemas.microsoft.com/office/drawing/2014/main" val="10005"/>
                  </a:ext>
                </a:extLst>
              </a:tr>
              <a:tr h="378187">
                <a:tc>
                  <a:txBody>
                    <a:bodyPr/>
                    <a:lstStyle/>
                    <a:p>
                      <a:r>
                        <a:rPr lang="en-US" sz="1800" b="1"/>
                        <a:t>Lens</a:t>
                      </a:r>
                    </a:p>
                  </a:txBody>
                  <a:tcPr marL="68580" marR="68580" marT="34290" marB="34290"/>
                </a:tc>
                <a:tc>
                  <a:txBody>
                    <a:bodyPr/>
                    <a:lstStyle/>
                    <a:p>
                      <a:r>
                        <a:rPr lang="en-US" sz="1800"/>
                        <a:t>*PCIOL; no posterior capsule opacity</a:t>
                      </a:r>
                    </a:p>
                  </a:txBody>
                  <a:tcPr marL="68580" marR="68580" marT="34290" marB="34290"/>
                </a:tc>
                <a:tc>
                  <a:txBody>
                    <a:bodyPr/>
                    <a:lstStyle/>
                    <a:p>
                      <a:r>
                        <a:rPr lang="en-US" sz="1800"/>
                        <a:t>*PCIOL; no posterior capsule opacity</a:t>
                      </a:r>
                    </a:p>
                  </a:txBody>
                  <a:tcPr marL="68580" marR="68580" marT="34290" marB="34290"/>
                </a:tc>
                <a:extLst>
                  <a:ext uri="{0D108BD9-81ED-4DB2-BD59-A6C34878D82A}">
                    <a16:rowId xmlns:a16="http://schemas.microsoft.com/office/drawing/2014/main" val="10006"/>
                  </a:ext>
                </a:extLst>
              </a:tr>
              <a:tr h="379792">
                <a:tc>
                  <a:txBody>
                    <a:bodyPr/>
                    <a:lstStyle/>
                    <a:p>
                      <a:r>
                        <a:rPr lang="en-US" sz="1800" b="1"/>
                        <a:t>Vitreous</a:t>
                      </a:r>
                    </a:p>
                  </a:txBody>
                  <a:tcPr marL="68580" marR="68580" marT="34290" marB="34290"/>
                </a:tc>
                <a:tc>
                  <a:txBody>
                    <a:bodyPr/>
                    <a:lstStyle/>
                    <a:p>
                      <a:r>
                        <a:rPr lang="en-US" sz="1800"/>
                        <a:t>Syneresis</a:t>
                      </a:r>
                    </a:p>
                  </a:txBody>
                  <a:tcPr marL="68580" marR="68580" marT="34290" marB="34290"/>
                </a:tc>
                <a:tc>
                  <a:txBody>
                    <a:bodyPr/>
                    <a:lstStyle/>
                    <a:p>
                      <a:r>
                        <a:rPr lang="en-US" sz="1800" dirty="0"/>
                        <a:t>Syneresis</a:t>
                      </a:r>
                    </a:p>
                  </a:txBody>
                  <a:tcPr marL="68580" marR="68580" marT="34290" marB="34290"/>
                </a:tc>
                <a:extLst>
                  <a:ext uri="{0D108BD9-81ED-4DB2-BD59-A6C34878D82A}">
                    <a16:rowId xmlns:a16="http://schemas.microsoft.com/office/drawing/2014/main" val="10007"/>
                  </a:ext>
                </a:extLst>
              </a:tr>
              <a:tr h="379792">
                <a:tc>
                  <a:txBody>
                    <a:bodyPr/>
                    <a:lstStyle/>
                    <a:p>
                      <a:r>
                        <a:rPr lang="en-US" sz="1800" b="1" dirty="0"/>
                        <a:t>Optic Nerve</a:t>
                      </a:r>
                    </a:p>
                  </a:txBody>
                  <a:tcPr marL="68580" marR="68580" marT="34290" marB="34290"/>
                </a:tc>
                <a:tc>
                  <a:txBody>
                    <a:bodyPr/>
                    <a:lstStyle/>
                    <a:p>
                      <a:r>
                        <a:rPr lang="en-US" sz="1800" dirty="0"/>
                        <a:t>Normal;</a:t>
                      </a:r>
                      <a:r>
                        <a:rPr lang="en-US" sz="1800" baseline="0" dirty="0"/>
                        <a:t> </a:t>
                      </a:r>
                      <a:r>
                        <a:rPr lang="en-US" sz="1800" dirty="0"/>
                        <a:t>0.3 C/D</a:t>
                      </a:r>
                    </a:p>
                  </a:txBody>
                  <a:tcPr marL="68580" marR="68580" marT="34290" marB="34290"/>
                </a:tc>
                <a:tc>
                  <a:txBody>
                    <a:bodyPr/>
                    <a:lstStyle/>
                    <a:p>
                      <a:r>
                        <a:rPr lang="en-US" sz="1800" dirty="0"/>
                        <a:t>Normal; 0.3 C/D</a:t>
                      </a:r>
                    </a:p>
                  </a:txBody>
                  <a:tcPr marL="68580" marR="68580" marT="34290" marB="34290"/>
                </a:tc>
                <a:extLst>
                  <a:ext uri="{0D108BD9-81ED-4DB2-BD59-A6C34878D82A}">
                    <a16:rowId xmlns:a16="http://schemas.microsoft.com/office/drawing/2014/main" val="10009"/>
                  </a:ext>
                </a:extLst>
              </a:tr>
              <a:tr h="379792">
                <a:tc>
                  <a:txBody>
                    <a:bodyPr/>
                    <a:lstStyle/>
                    <a:p>
                      <a:r>
                        <a:rPr lang="en-US" sz="1800" b="1" dirty="0"/>
                        <a:t>Macula</a:t>
                      </a:r>
                    </a:p>
                  </a:txBody>
                  <a:tcPr marL="68580" marR="68580" marT="34290" marB="34290"/>
                </a:tc>
                <a:tc>
                  <a:txBody>
                    <a:bodyPr/>
                    <a:lstStyle/>
                    <a:p>
                      <a:r>
                        <a:rPr lang="en-US" sz="1800" dirty="0"/>
                        <a:t>Normal</a:t>
                      </a:r>
                    </a:p>
                  </a:txBody>
                  <a:tcPr marL="68580" marR="68580" marT="34290" marB="34290"/>
                </a:tc>
                <a:tc>
                  <a:txBody>
                    <a:bodyPr/>
                    <a:lstStyle/>
                    <a:p>
                      <a:r>
                        <a:rPr lang="en-US" sz="1800" dirty="0"/>
                        <a:t>Normal</a:t>
                      </a:r>
                    </a:p>
                  </a:txBody>
                  <a:tcPr marL="68580" marR="68580" marT="34290" marB="34290"/>
                </a:tc>
                <a:extLst>
                  <a:ext uri="{0D108BD9-81ED-4DB2-BD59-A6C34878D82A}">
                    <a16:rowId xmlns:a16="http://schemas.microsoft.com/office/drawing/2014/main" val="10010"/>
                  </a:ext>
                </a:extLst>
              </a:tr>
              <a:tr h="0">
                <a:tc>
                  <a:txBody>
                    <a:bodyPr/>
                    <a:lstStyle/>
                    <a:p>
                      <a:r>
                        <a:rPr lang="en-US" sz="1800" b="1" dirty="0"/>
                        <a:t>Vessels</a:t>
                      </a:r>
                    </a:p>
                  </a:txBody>
                  <a:tcPr marL="68580" marR="68580" marT="34290" marB="34290"/>
                </a:tc>
                <a:tc>
                  <a:txBody>
                    <a:bodyPr/>
                    <a:lstStyle/>
                    <a:p>
                      <a:r>
                        <a:rPr lang="en-US" sz="1800" dirty="0"/>
                        <a:t>Normal</a:t>
                      </a:r>
                    </a:p>
                  </a:txBody>
                  <a:tcPr marL="68580" marR="68580" marT="34290" marB="34290"/>
                </a:tc>
                <a:tc>
                  <a:txBody>
                    <a:bodyPr/>
                    <a:lstStyle/>
                    <a:p>
                      <a:r>
                        <a:rPr lang="en-US" sz="1800" dirty="0"/>
                        <a:t>Normal</a:t>
                      </a:r>
                    </a:p>
                  </a:txBody>
                  <a:tcPr marL="68580" marR="68580" marT="34290" marB="34290"/>
                </a:tc>
                <a:extLst>
                  <a:ext uri="{0D108BD9-81ED-4DB2-BD59-A6C34878D82A}">
                    <a16:rowId xmlns:a16="http://schemas.microsoft.com/office/drawing/2014/main" val="10011"/>
                  </a:ext>
                </a:extLst>
              </a:tr>
              <a:tr h="379792">
                <a:tc>
                  <a:txBody>
                    <a:bodyPr/>
                    <a:lstStyle/>
                    <a:p>
                      <a:r>
                        <a:rPr lang="en-US" sz="1800" b="1" dirty="0"/>
                        <a:t>Periphery</a:t>
                      </a:r>
                    </a:p>
                  </a:txBody>
                  <a:tcPr marL="68580" marR="68580" marT="34290" marB="34290"/>
                </a:tc>
                <a:tc>
                  <a:txBody>
                    <a:bodyPr/>
                    <a:lstStyle/>
                    <a:p>
                      <a:r>
                        <a:rPr lang="en-US" sz="1800" dirty="0"/>
                        <a:t>Normal</a:t>
                      </a:r>
                    </a:p>
                  </a:txBody>
                  <a:tcPr marL="68580" marR="68580" marT="34290" marB="34290"/>
                </a:tc>
                <a:tc>
                  <a:txBody>
                    <a:bodyPr/>
                    <a:lstStyle/>
                    <a:p>
                      <a:r>
                        <a:rPr lang="en-US" sz="1800" dirty="0"/>
                        <a:t>Normal</a:t>
                      </a:r>
                    </a:p>
                  </a:txBody>
                  <a:tcPr marL="68580" marR="68580" marT="34290" marB="34290"/>
                </a:tc>
                <a:extLst>
                  <a:ext uri="{0D108BD9-81ED-4DB2-BD59-A6C34878D82A}">
                    <a16:rowId xmlns:a16="http://schemas.microsoft.com/office/drawing/2014/main" val="10012"/>
                  </a:ext>
                </a:extLst>
              </a:tr>
            </a:tbl>
          </a:graphicData>
        </a:graphic>
      </p:graphicFrame>
      <p:sp>
        <p:nvSpPr>
          <p:cNvPr id="3" name="TextBox 2">
            <a:extLst>
              <a:ext uri="{FF2B5EF4-FFF2-40B4-BE49-F238E27FC236}">
                <a16:creationId xmlns:a16="http://schemas.microsoft.com/office/drawing/2014/main" id="{C0DA707C-51CF-2C4F-BE41-90A213B67E44}"/>
              </a:ext>
            </a:extLst>
          </p:cNvPr>
          <p:cNvSpPr txBox="1"/>
          <p:nvPr/>
        </p:nvSpPr>
        <p:spPr>
          <a:xfrm>
            <a:off x="7532511" y="217445"/>
            <a:ext cx="4292600" cy="323165"/>
          </a:xfrm>
          <a:prstGeom prst="rect">
            <a:avLst/>
          </a:prstGeom>
          <a:noFill/>
        </p:spPr>
        <p:txBody>
          <a:bodyPr wrap="square" rtlCol="0">
            <a:spAutoFit/>
          </a:bodyPr>
          <a:lstStyle/>
          <a:p>
            <a:r>
              <a:rPr lang="en-US" sz="1500" dirty="0">
                <a:solidFill>
                  <a:schemeClr val="bg1"/>
                </a:solidFill>
              </a:rPr>
              <a:t>*posterior chamber intraocular lens</a:t>
            </a:r>
          </a:p>
        </p:txBody>
      </p:sp>
      <p:pic>
        <p:nvPicPr>
          <p:cNvPr id="5" name="Audio 4">
            <a:hlinkClick r:id="" action="ppaction://media"/>
            <a:extLst>
              <a:ext uri="{FF2B5EF4-FFF2-40B4-BE49-F238E27FC236}">
                <a16:creationId xmlns:a16="http://schemas.microsoft.com/office/drawing/2014/main" id="{6B3AC71B-0D7F-624A-B8B5-0365844275A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682168956"/>
      </p:ext>
    </p:extLst>
  </p:cSld>
  <p:clrMapOvr>
    <a:masterClrMapping/>
  </p:clrMapOvr>
  <mc:AlternateContent xmlns:mc="http://schemas.openxmlformats.org/markup-compatibility/2006" xmlns:p14="http://schemas.microsoft.com/office/powerpoint/2010/main">
    <mc:Choice Requires="p14">
      <p:transition spd="slow" p14:dur="2000" advTm="5835"/>
    </mc:Choice>
    <mc:Fallback xmlns="">
      <p:transition spd="slow" advTm="583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26D33-4BA5-4642-A598-47298E9854B0}"/>
              </a:ext>
            </a:extLst>
          </p:cNvPr>
          <p:cNvSpPr>
            <a:spLocks noGrp="1"/>
          </p:cNvSpPr>
          <p:nvPr>
            <p:ph type="title"/>
          </p:nvPr>
        </p:nvSpPr>
        <p:spPr>
          <a:xfrm>
            <a:off x="838200" y="365125"/>
            <a:ext cx="10515600" cy="986597"/>
          </a:xfrm>
        </p:spPr>
        <p:txBody>
          <a:bodyPr/>
          <a:lstStyle/>
          <a:p>
            <a:r>
              <a:rPr lang="en-US" dirty="0"/>
              <a:t>Neurologic Examination</a:t>
            </a:r>
          </a:p>
        </p:txBody>
      </p:sp>
      <p:sp>
        <p:nvSpPr>
          <p:cNvPr id="3" name="Content Placeholder 2">
            <a:extLst>
              <a:ext uri="{FF2B5EF4-FFF2-40B4-BE49-F238E27FC236}">
                <a16:creationId xmlns:a16="http://schemas.microsoft.com/office/drawing/2014/main" id="{F499FF75-36E1-B142-955B-8D6BEFEAF6CC}"/>
              </a:ext>
            </a:extLst>
          </p:cNvPr>
          <p:cNvSpPr>
            <a:spLocks noGrp="1"/>
          </p:cNvSpPr>
          <p:nvPr>
            <p:ph idx="1"/>
          </p:nvPr>
        </p:nvSpPr>
        <p:spPr>
          <a:xfrm>
            <a:off x="838201" y="1685512"/>
            <a:ext cx="10969486" cy="3820766"/>
          </a:xfrm>
        </p:spPr>
        <p:txBody>
          <a:bodyPr>
            <a:normAutofit fontScale="92500" lnSpcReduction="10000"/>
          </a:bodyPr>
          <a:lstStyle/>
          <a:p>
            <a:pPr marL="118867" indent="0">
              <a:buNone/>
            </a:pPr>
            <a:r>
              <a:rPr lang="en-US" dirty="0"/>
              <a:t>Mental Status completed during first clinic visit: </a:t>
            </a:r>
          </a:p>
          <a:p>
            <a:r>
              <a:rPr lang="en-US" sz="3000" dirty="0"/>
              <a:t>Alert and oriented to person, place and time with normal attention, recent and remote memory. </a:t>
            </a:r>
          </a:p>
          <a:p>
            <a:r>
              <a:rPr lang="en-US" sz="3000" dirty="0"/>
              <a:t>Language:  occasional word finding difficulty but normal grammar and able to write. </a:t>
            </a:r>
          </a:p>
          <a:p>
            <a:r>
              <a:rPr lang="en-US" sz="3000" dirty="0"/>
              <a:t>Mood and affect normal, although somewhat dissociated mood for discussion of situation (e.g., jovial at times</a:t>
            </a:r>
            <a:r>
              <a:rPr lang="en-US" dirty="0"/>
              <a:t>).</a:t>
            </a:r>
          </a:p>
          <a:p>
            <a:pPr marL="118867" indent="0">
              <a:buNone/>
            </a:pPr>
            <a:endParaRPr lang="en-US" dirty="0"/>
          </a:p>
          <a:p>
            <a:pPr marL="118867" indent="0">
              <a:buNone/>
            </a:pPr>
            <a:r>
              <a:rPr lang="en-US" dirty="0"/>
              <a:t>Remainder of neurologic examination: normal</a:t>
            </a:r>
          </a:p>
          <a:p>
            <a:endParaRPr lang="en-US" dirty="0"/>
          </a:p>
        </p:txBody>
      </p:sp>
      <p:pic>
        <p:nvPicPr>
          <p:cNvPr id="6" name="Audio 5">
            <a:hlinkClick r:id="" action="ppaction://media"/>
            <a:extLst>
              <a:ext uri="{FF2B5EF4-FFF2-40B4-BE49-F238E27FC236}">
                <a16:creationId xmlns:a16="http://schemas.microsoft.com/office/drawing/2014/main" id="{7AAF915B-2E23-3843-8C70-27B695DC698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662912638"/>
      </p:ext>
    </p:extLst>
  </p:cSld>
  <p:clrMapOvr>
    <a:masterClrMapping/>
  </p:clrMapOvr>
  <mc:AlternateContent xmlns:mc="http://schemas.openxmlformats.org/markup-compatibility/2006" xmlns:p14="http://schemas.microsoft.com/office/powerpoint/2010/main">
    <mc:Choice Requires="p14">
      <p:transition spd="slow" p14:dur="2000" advTm="33216"/>
    </mc:Choice>
    <mc:Fallback xmlns="">
      <p:transition spd="slow" advTm="332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91380"/>
          </a:xfrm>
        </p:spPr>
        <p:txBody>
          <a:bodyPr/>
          <a:lstStyle/>
          <a:p>
            <a:r>
              <a:rPr lang="en-US" dirty="0"/>
              <a:t>Further Evaluation</a:t>
            </a:r>
          </a:p>
        </p:txBody>
      </p:sp>
      <p:sp>
        <p:nvSpPr>
          <p:cNvPr id="3" name="Content Placeholder 2"/>
          <p:cNvSpPr>
            <a:spLocks noGrp="1"/>
          </p:cNvSpPr>
          <p:nvPr>
            <p:ph idx="1"/>
          </p:nvPr>
        </p:nvSpPr>
        <p:spPr>
          <a:xfrm>
            <a:off x="1550504" y="1411357"/>
            <a:ext cx="9826354" cy="4718430"/>
          </a:xfrm>
        </p:spPr>
        <p:txBody>
          <a:bodyPr>
            <a:normAutofit/>
          </a:bodyPr>
          <a:lstStyle/>
          <a:p>
            <a:r>
              <a:rPr lang="en-US" b="1" dirty="0"/>
              <a:t>Retinal Optical Coherence Tomography: Normal</a:t>
            </a:r>
          </a:p>
          <a:p>
            <a:pPr lvl="1"/>
            <a:r>
              <a:rPr lang="en-US" dirty="0"/>
              <a:t>Macula and Retinal Nerve Fiber Layer thickness</a:t>
            </a:r>
          </a:p>
          <a:p>
            <a:pPr marL="457200" lvl="1" indent="0">
              <a:buNone/>
            </a:pPr>
            <a:endParaRPr lang="en-US" dirty="0"/>
          </a:p>
          <a:p>
            <a:pPr lvl="1"/>
            <a:endParaRPr lang="en-US" dirty="0"/>
          </a:p>
          <a:p>
            <a:pPr lvl="1"/>
            <a:endParaRPr lang="en-US" dirty="0"/>
          </a:p>
          <a:p>
            <a:pPr lvl="1"/>
            <a:endParaRPr lang="en-US" dirty="0"/>
          </a:p>
          <a:p>
            <a:endParaRPr lang="en-US" b="1" dirty="0"/>
          </a:p>
          <a:p>
            <a:endParaRPr lang="en-US" b="1" dirty="0"/>
          </a:p>
          <a:p>
            <a:r>
              <a:rPr lang="en-US" b="1" dirty="0"/>
              <a:t>Farnsworth-Munsell Dichotomous D-15 Test (test of color hue): Normal</a:t>
            </a:r>
          </a:p>
          <a:p>
            <a:pPr marL="0" indent="0">
              <a:buNone/>
            </a:pPr>
            <a:endParaRPr lang="en-US" dirty="0"/>
          </a:p>
          <a:p>
            <a:endParaRPr lang="en-US" dirty="0"/>
          </a:p>
        </p:txBody>
      </p:sp>
      <p:grpSp>
        <p:nvGrpSpPr>
          <p:cNvPr id="9" name="Group 8"/>
          <p:cNvGrpSpPr/>
          <p:nvPr/>
        </p:nvGrpSpPr>
        <p:grpSpPr>
          <a:xfrm>
            <a:off x="2470406" y="2252667"/>
            <a:ext cx="5614463" cy="2339339"/>
            <a:chOff x="4546867" y="2166088"/>
            <a:chExt cx="9921238" cy="3873951"/>
          </a:xfrm>
        </p:grpSpPr>
        <p:pic>
          <p:nvPicPr>
            <p:cNvPr id="4" name="Picture 3"/>
            <p:cNvPicPr>
              <a:picLocks noChangeAspect="1"/>
            </p:cNvPicPr>
            <p:nvPr/>
          </p:nvPicPr>
          <p:blipFill rotWithShape="1">
            <a:blip r:embed="rId5">
              <a:extLst>
                <a:ext uri="{BEBA8EAE-BF5A-486C-A8C5-ECC9F3942E4B}">
                  <a14:imgProps xmlns:a14="http://schemas.microsoft.com/office/drawing/2010/main">
                    <a14:imgLayer r:embed="rId6">
                      <a14:imgEffect>
                        <a14:sharpenSoften amount="50000"/>
                      </a14:imgEffect>
                      <a14:imgEffect>
                        <a14:brightnessContrast contrast="-40000"/>
                      </a14:imgEffect>
                    </a14:imgLayer>
                  </a14:imgProps>
                </a:ext>
              </a:extLst>
            </a:blip>
            <a:srcRect r="3021"/>
            <a:stretch/>
          </p:blipFill>
          <p:spPr>
            <a:xfrm>
              <a:off x="4546867" y="2166088"/>
              <a:ext cx="4162912" cy="1981200"/>
            </a:xfrm>
            <a:prstGeom prst="rect">
              <a:avLst/>
            </a:prstGeom>
          </p:spPr>
        </p:pic>
        <p:pic>
          <p:nvPicPr>
            <p:cNvPr id="5" name="Picture 4"/>
            <p:cNvPicPr>
              <a:picLocks noChangeAspect="1"/>
            </p:cNvPicPr>
            <p:nvPr/>
          </p:nvPicPr>
          <p:blipFill>
            <a:blip r:embed="rId7">
              <a:extLst>
                <a:ext uri="{BEBA8EAE-BF5A-486C-A8C5-ECC9F3942E4B}">
                  <a14:imgProps xmlns:a14="http://schemas.microsoft.com/office/drawing/2010/main">
                    <a14:imgLayer r:embed="rId8">
                      <a14:imgEffect>
                        <a14:brightnessContrast contrast="-40000"/>
                      </a14:imgEffect>
                    </a14:imgLayer>
                  </a14:imgProps>
                </a:ext>
              </a:extLst>
            </a:blip>
            <a:stretch>
              <a:fillRect/>
            </a:stretch>
          </p:blipFill>
          <p:spPr>
            <a:xfrm>
              <a:off x="10543805" y="2166088"/>
              <a:ext cx="3924300" cy="1968500"/>
            </a:xfrm>
            <a:prstGeom prst="rect">
              <a:avLst/>
            </a:prstGeom>
          </p:spPr>
        </p:pic>
        <p:pic>
          <p:nvPicPr>
            <p:cNvPr id="6" name="Picture 5"/>
            <p:cNvPicPr>
              <a:picLocks noChangeAspect="1"/>
            </p:cNvPicPr>
            <p:nvPr/>
          </p:nvPicPr>
          <p:blipFill>
            <a:blip r:embed="rId9">
              <a:extLst>
                <a:ext uri="{BEBA8EAE-BF5A-486C-A8C5-ECC9F3942E4B}">
                  <a14:imgProps xmlns:a14="http://schemas.microsoft.com/office/drawing/2010/main">
                    <a14:imgLayer r:embed="rId10">
                      <a14:imgEffect>
                        <a14:sharpenSoften amount="50000"/>
                      </a14:imgEffect>
                      <a14:imgEffect>
                        <a14:brightnessContrast contrast="-40000"/>
                      </a14:imgEffect>
                    </a14:imgLayer>
                  </a14:imgProps>
                </a:ext>
              </a:extLst>
            </a:blip>
            <a:stretch>
              <a:fillRect/>
            </a:stretch>
          </p:blipFill>
          <p:spPr>
            <a:xfrm>
              <a:off x="8713979" y="2166088"/>
              <a:ext cx="919629" cy="1883400"/>
            </a:xfrm>
            <a:prstGeom prst="rect">
              <a:avLst/>
            </a:prstGeom>
          </p:spPr>
        </p:pic>
        <p:pic>
          <p:nvPicPr>
            <p:cNvPr id="7" name="Picture 6"/>
            <p:cNvPicPr>
              <a:picLocks noChangeAspect="1"/>
            </p:cNvPicPr>
            <p:nvPr/>
          </p:nvPicPr>
          <p:blipFill>
            <a:blip r:embed="rId11">
              <a:extLst>
                <a:ext uri="{BEBA8EAE-BF5A-486C-A8C5-ECC9F3942E4B}">
                  <a14:imgProps xmlns:a14="http://schemas.microsoft.com/office/drawing/2010/main">
                    <a14:imgLayer r:embed="rId12">
                      <a14:imgEffect>
                        <a14:sharpenSoften amount="50000"/>
                      </a14:imgEffect>
                      <a14:imgEffect>
                        <a14:brightnessContrast contrast="-40000"/>
                      </a14:imgEffect>
                    </a14:imgLayer>
                  </a14:imgProps>
                </a:ext>
              </a:extLst>
            </a:blip>
            <a:stretch>
              <a:fillRect/>
            </a:stretch>
          </p:blipFill>
          <p:spPr>
            <a:xfrm>
              <a:off x="9643036" y="2166088"/>
              <a:ext cx="926418" cy="2058706"/>
            </a:xfrm>
            <a:prstGeom prst="rect">
              <a:avLst/>
            </a:prstGeom>
          </p:spPr>
        </p:pic>
        <p:pic>
          <p:nvPicPr>
            <p:cNvPr id="8" name="Picture 7"/>
            <p:cNvPicPr>
              <a:picLocks noChangeAspect="1"/>
            </p:cNvPicPr>
            <p:nvPr/>
          </p:nvPicPr>
          <p:blipFill rotWithShape="1">
            <a:blip r:embed="rId13">
              <a:extLst>
                <a:ext uri="{BEBA8EAE-BF5A-486C-A8C5-ECC9F3942E4B}">
                  <a14:imgProps xmlns:a14="http://schemas.microsoft.com/office/drawing/2010/main">
                    <a14:imgLayer r:embed="rId14">
                      <a14:imgEffect>
                        <a14:sharpenSoften amount="50000"/>
                      </a14:imgEffect>
                      <a14:imgEffect>
                        <a14:brightnessContrast contrast="-20000"/>
                      </a14:imgEffect>
                    </a14:imgLayer>
                  </a14:imgProps>
                </a:ext>
              </a:extLst>
            </a:blip>
            <a:srcRect l="9468" t="7832" r="2941"/>
            <a:stretch/>
          </p:blipFill>
          <p:spPr>
            <a:xfrm>
              <a:off x="7191322" y="4076661"/>
              <a:ext cx="4884570" cy="1963378"/>
            </a:xfrm>
            <a:prstGeom prst="rect">
              <a:avLst/>
            </a:prstGeom>
          </p:spPr>
        </p:pic>
      </p:grpSp>
      <p:pic>
        <p:nvPicPr>
          <p:cNvPr id="10" name="Audio 9">
            <a:hlinkClick r:id="" action="ppaction://media"/>
            <a:extLst>
              <a:ext uri="{FF2B5EF4-FFF2-40B4-BE49-F238E27FC236}">
                <a16:creationId xmlns:a16="http://schemas.microsoft.com/office/drawing/2014/main" id="{3FAF5FB8-5591-704F-968E-D9C1A6621A7B}"/>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073214959"/>
      </p:ext>
    </p:extLst>
  </p:cSld>
  <p:clrMapOvr>
    <a:masterClrMapping/>
  </p:clrMapOvr>
  <mc:AlternateContent xmlns:mc="http://schemas.openxmlformats.org/markup-compatibility/2006" xmlns:p14="http://schemas.microsoft.com/office/powerpoint/2010/main">
    <mc:Choice Requires="p14">
      <p:transition spd="slow" p14:dur="2000" advTm="17801"/>
    </mc:Choice>
    <mc:Fallback xmlns="">
      <p:transition spd="slow" advTm="178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9035E-6321-A04A-9123-EFA1B9F62592}"/>
              </a:ext>
            </a:extLst>
          </p:cNvPr>
          <p:cNvSpPr>
            <a:spLocks noGrp="1"/>
          </p:cNvSpPr>
          <p:nvPr>
            <p:ph type="title"/>
          </p:nvPr>
        </p:nvSpPr>
        <p:spPr>
          <a:xfrm>
            <a:off x="838200" y="365125"/>
            <a:ext cx="10515600" cy="1103911"/>
          </a:xfrm>
        </p:spPr>
        <p:txBody>
          <a:bodyPr>
            <a:normAutofit/>
          </a:bodyPr>
          <a:lstStyle/>
          <a:p>
            <a:r>
              <a:rPr lang="en-US" dirty="0"/>
              <a:t>Differential Diagnosis: guides next step</a:t>
            </a:r>
          </a:p>
        </p:txBody>
      </p:sp>
      <p:sp>
        <p:nvSpPr>
          <p:cNvPr id="3" name="Content Placeholder 2">
            <a:extLst>
              <a:ext uri="{FF2B5EF4-FFF2-40B4-BE49-F238E27FC236}">
                <a16:creationId xmlns:a16="http://schemas.microsoft.com/office/drawing/2014/main" id="{D8605A9D-E366-7249-9349-7347BA647548}"/>
              </a:ext>
            </a:extLst>
          </p:cNvPr>
          <p:cNvSpPr>
            <a:spLocks noGrp="1"/>
          </p:cNvSpPr>
          <p:nvPr>
            <p:ph idx="1"/>
          </p:nvPr>
        </p:nvSpPr>
        <p:spPr>
          <a:xfrm>
            <a:off x="636105" y="1685512"/>
            <a:ext cx="10721008" cy="3820766"/>
          </a:xfrm>
        </p:spPr>
        <p:txBody>
          <a:bodyPr>
            <a:normAutofit/>
          </a:bodyPr>
          <a:lstStyle/>
          <a:p>
            <a:r>
              <a:rPr lang="en-US" dirty="0"/>
              <a:t>Summary: 54-year-old with difficulty reading causing an inability to work with a normal eye examination and 20/25 vision. He had normal ocular alignment and no evidence of convergence insufficiency.</a:t>
            </a:r>
          </a:p>
          <a:p>
            <a:r>
              <a:rPr lang="en-US" dirty="0"/>
              <a:t>Potential causes (with notations)</a:t>
            </a:r>
          </a:p>
          <a:p>
            <a:pPr lvl="1"/>
            <a:r>
              <a:rPr lang="en-US" dirty="0"/>
              <a:t>Brain-related alexia (but normal MRI by report)</a:t>
            </a:r>
          </a:p>
          <a:p>
            <a:pPr lvl="1"/>
            <a:r>
              <a:rPr lang="en-US" dirty="0"/>
              <a:t>Occult retinopathy (but acuity relatively preserved)</a:t>
            </a:r>
          </a:p>
          <a:p>
            <a:pPr lvl="1"/>
            <a:r>
              <a:rPr lang="en-US" dirty="0"/>
              <a:t>Malingering (but excellent acuity and effort and no other indicators)</a:t>
            </a:r>
          </a:p>
          <a:p>
            <a:pPr lvl="1"/>
            <a:r>
              <a:rPr lang="en-US" dirty="0"/>
              <a:t>Conversion disorder or stress (but no sign of such) </a:t>
            </a:r>
          </a:p>
          <a:p>
            <a:endParaRPr lang="en-US" dirty="0"/>
          </a:p>
        </p:txBody>
      </p:sp>
      <p:pic>
        <p:nvPicPr>
          <p:cNvPr id="4" name="Audio 3">
            <a:hlinkClick r:id="" action="ppaction://media"/>
            <a:extLst>
              <a:ext uri="{FF2B5EF4-FFF2-40B4-BE49-F238E27FC236}">
                <a16:creationId xmlns:a16="http://schemas.microsoft.com/office/drawing/2014/main" id="{9F3CFEBB-A37F-A540-B712-EF7AE7714B6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758978357"/>
      </p:ext>
    </p:extLst>
  </p:cSld>
  <p:clrMapOvr>
    <a:masterClrMapping/>
  </p:clrMapOvr>
  <mc:AlternateContent xmlns:mc="http://schemas.openxmlformats.org/markup-compatibility/2006" xmlns:p14="http://schemas.microsoft.com/office/powerpoint/2010/main">
    <mc:Choice Requires="p14">
      <p:transition spd="slow" p14:dur="2000" advTm="59070"/>
    </mc:Choice>
    <mc:Fallback xmlns="">
      <p:transition spd="slow" advTm="590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BB406ACBDCA5642AD7DA0405E184CB7" ma:contentTypeVersion="1" ma:contentTypeDescription="Create a new document." ma:contentTypeScope="" ma:versionID="a6afa5656477947cae8adb8454316338">
  <xsd:schema xmlns:xsd="http://www.w3.org/2001/XMLSchema" xmlns:xs="http://www.w3.org/2001/XMLSchema" xmlns:p="http://schemas.microsoft.com/office/2006/metadata/properties" xmlns:ns1="http://schemas.microsoft.com/sharepoint/v3" targetNamespace="http://schemas.microsoft.com/office/2006/metadata/properties" ma:root="true" ma:fieldsID="ded79842d4747cc85621c7c303666ab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5F25DA0-33DC-457C-8DE0-07B04F021AF5}">
  <ds:schemaRefs>
    <ds:schemaRef ds:uri="http://schemas.microsoft.com/sharepoint/v3/contenttype/forms"/>
  </ds:schemaRefs>
</ds:datastoreItem>
</file>

<file path=customXml/itemProps2.xml><?xml version="1.0" encoding="utf-8"?>
<ds:datastoreItem xmlns:ds="http://schemas.openxmlformats.org/officeDocument/2006/customXml" ds:itemID="{6952D331-DABD-4D55-A5B8-64EBD1108329}">
  <ds:schemaRefs>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93F74F4F-5759-40E6-AFE6-FB7029E585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2642</TotalTime>
  <Words>1897</Words>
  <Application>Microsoft Office PowerPoint</Application>
  <PresentationFormat>Widescreen</PresentationFormat>
  <Paragraphs>216</Paragraphs>
  <Slides>24</Slides>
  <Notes>16</Notes>
  <HiddenSlides>0</HiddenSlides>
  <MMClips>24</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Wingdings</vt:lpstr>
      <vt:lpstr>Wingdings 2</vt:lpstr>
      <vt:lpstr>Office Theme</vt:lpstr>
      <vt:lpstr>An older patient with difficulty reading</vt:lpstr>
      <vt:lpstr>History of Present Illness</vt:lpstr>
      <vt:lpstr>Overview of course</vt:lpstr>
      <vt:lpstr>Past History</vt:lpstr>
      <vt:lpstr>Exam - Basic</vt:lpstr>
      <vt:lpstr>Exam – Slit Lamp</vt:lpstr>
      <vt:lpstr>Neurologic Examination</vt:lpstr>
      <vt:lpstr>Further Evaluation</vt:lpstr>
      <vt:lpstr>Differential Diagnosis: guides next step</vt:lpstr>
      <vt:lpstr>What is the next best step?</vt:lpstr>
      <vt:lpstr>Answer B: We chose Humphrey 24-2 Visual Field</vt:lpstr>
      <vt:lpstr>What to do next? </vt:lpstr>
      <vt:lpstr>Answer D: We chose to review the MRI </vt:lpstr>
      <vt:lpstr>Localization and differential diagnostic reasoning</vt:lpstr>
      <vt:lpstr>Next step: Formal neuropsychological testing</vt:lpstr>
      <vt:lpstr>Neuropsychological test results and diagnosis</vt:lpstr>
      <vt:lpstr>Posterior Cortical Atrophy (PCA) Syndrome</vt:lpstr>
      <vt:lpstr>Summary of the Clinical Criteria for PCA Syndrome1</vt:lpstr>
      <vt:lpstr>AD and the PCA syndrome continued</vt:lpstr>
      <vt:lpstr>Homonymous visual field loss and a report of a normal brain imaging </vt:lpstr>
      <vt:lpstr>Fluorodeoxyglucose-positron emission tomography (FDG-PET) in a patient with PCA Syndrome</vt:lpstr>
      <vt:lpstr>Dissociation between visual complaints and examination findings in an older patient</vt:lpstr>
      <vt:lpstr>After 3 years, the posterior atrophy became severe</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Fortin</dc:creator>
  <cp:lastModifiedBy>Katie Connelly</cp:lastModifiedBy>
  <cp:revision>47</cp:revision>
  <dcterms:created xsi:type="dcterms:W3CDTF">2020-07-23T19:54:38Z</dcterms:created>
  <dcterms:modified xsi:type="dcterms:W3CDTF">2021-07-01T21:30:44Z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0x0101001BB406ACBDCA5642AD7DA0405E184CB7</vt:lpwstr>
  </property>
</Properties>
</file>