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3.xml" ContentType="application/vnd.openxmlformats-officedocument.presentationml.comments+xml"/>
  <Override PartName="/ppt/notesSlides/notesSlide10.xml" ContentType="application/vnd.openxmlformats-officedocument.presentationml.notesSlide+xml"/>
  <Override PartName="/ppt/comments/comment4.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5.xml" ContentType="application/vnd.openxmlformats-officedocument.presentationml.comments+xml"/>
  <Override PartName="/ppt/notesSlides/notesSlide16.xml" ContentType="application/vnd.openxmlformats-officedocument.presentationml.notesSlide+xml"/>
  <Override PartName="/ppt/comments/comment6.xml" ContentType="application/vnd.openxmlformats-officedocument.presentationml.comments+xml"/>
  <Override PartName="/ppt/notesSlides/notesSlide17.xml" ContentType="application/vnd.openxmlformats-officedocument.presentationml.notesSlide+xml"/>
  <Override PartName="/ppt/comments/comment7.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8.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9.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10.xml" ContentType="application/vnd.openxmlformats-officedocument.presentationml.comments+xml"/>
  <Override PartName="/ppt/notesSlides/notesSlide27.xml" ContentType="application/vnd.openxmlformats-officedocument.presentationml.notesSlide+xml"/>
  <Override PartName="/ppt/comments/comment11.xml" ContentType="application/vnd.openxmlformats-officedocument.presentationml.comments+xml"/>
  <Override PartName="/ppt/notesSlides/notesSlide28.xml" ContentType="application/vnd.openxmlformats-officedocument.presentationml.notesSlide+xml"/>
  <Override PartName="/ppt/comments/comment12.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13.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40"/>
  </p:notesMasterIdLst>
  <p:handoutMasterIdLst>
    <p:handoutMasterId r:id="rId41"/>
  </p:handoutMasterIdLst>
  <p:sldIdLst>
    <p:sldId id="305" r:id="rId5"/>
    <p:sldId id="306" r:id="rId6"/>
    <p:sldId id="310" r:id="rId7"/>
    <p:sldId id="307" r:id="rId8"/>
    <p:sldId id="308" r:id="rId9"/>
    <p:sldId id="311" r:id="rId10"/>
    <p:sldId id="309" r:id="rId11"/>
    <p:sldId id="323" r:id="rId12"/>
    <p:sldId id="324" r:id="rId13"/>
    <p:sldId id="321" r:id="rId14"/>
    <p:sldId id="343" r:id="rId15"/>
    <p:sldId id="344" r:id="rId16"/>
    <p:sldId id="345" r:id="rId17"/>
    <p:sldId id="346" r:id="rId18"/>
    <p:sldId id="347" r:id="rId19"/>
    <p:sldId id="348" r:id="rId20"/>
    <p:sldId id="349" r:id="rId21"/>
    <p:sldId id="350" r:id="rId22"/>
    <p:sldId id="351" r:id="rId23"/>
    <p:sldId id="341" r:id="rId24"/>
    <p:sldId id="342" r:id="rId25"/>
    <p:sldId id="352" r:id="rId26"/>
    <p:sldId id="257" r:id="rId27"/>
    <p:sldId id="258" r:id="rId28"/>
    <p:sldId id="259" r:id="rId29"/>
    <p:sldId id="260" r:id="rId30"/>
    <p:sldId id="261" r:id="rId31"/>
    <p:sldId id="262" r:id="rId32"/>
    <p:sldId id="263" r:id="rId33"/>
    <p:sldId id="264" r:id="rId34"/>
    <p:sldId id="265" r:id="rId35"/>
    <p:sldId id="266" r:id="rId36"/>
    <p:sldId id="267" r:id="rId37"/>
    <p:sldId id="268" r:id="rId38"/>
    <p:sldId id="26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bramanian, Prem" initials="SP" lastIdx="14" clrIdx="0">
    <p:extLst>
      <p:ext uri="{19B8F6BF-5375-455C-9EA6-DF929625EA0E}">
        <p15:presenceInfo xmlns:p15="http://schemas.microsoft.com/office/powerpoint/2012/main" userId="S::prem.subramanian@ucdenver.edu::c3064830-e446-4670-8662-48ff557f8d2d" providerId="AD"/>
      </p:ext>
    </p:extLst>
  </p:cmAuthor>
  <p:cmAuthor id="2" name="Vladislav Bekerman" initials="VB" lastIdx="13" clrIdx="1">
    <p:extLst>
      <p:ext uri="{19B8F6BF-5375-455C-9EA6-DF929625EA0E}">
        <p15:presenceInfo xmlns:p15="http://schemas.microsoft.com/office/powerpoint/2012/main" userId="S::vpb12@njms.rutgers.edu::bee7fd0a-ffc3-4e57-9124-afe8e75bcb6e" providerId="AD"/>
      </p:ext>
    </p:extLst>
  </p:cmAuthor>
  <p:cmAuthor id="3" name="Larry Frohman" initials="LF" lastIdx="3" clrIdx="2">
    <p:extLst>
      <p:ext uri="{19B8F6BF-5375-455C-9EA6-DF929625EA0E}">
        <p15:presenceInfo xmlns:p15="http://schemas.microsoft.com/office/powerpoint/2012/main" userId="Larry Froh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810" autoAdjust="0"/>
    <p:restoredTop sz="75845" autoAdjust="0"/>
  </p:normalViewPr>
  <p:slideViewPr>
    <p:cSldViewPr snapToGrid="0">
      <p:cViewPr varScale="1">
        <p:scale>
          <a:sx n="96" d="100"/>
          <a:sy n="96" d="100"/>
        </p:scale>
        <p:origin x="1044" y="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5" d="100"/>
          <a:sy n="65" d="100"/>
        </p:scale>
        <p:origin x="335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2-07T06:30:32.908" idx="1">
    <p:pos x="10" y="10"/>
    <p:text>“Largely straight ahead” or “primary gaze” instead of “largely in straight ahead”</p:text>
    <p:extLst>
      <p:ext uri="{C676402C-5697-4E1C-873F-D02D1690AC5C}">
        <p15:threadingInfo xmlns:p15="http://schemas.microsoft.com/office/powerpoint/2012/main" timeZoneBias="420"/>
      </p:ext>
    </p:extLst>
  </p:cm>
  <p:cm authorId="2" dt="2020-12-13T14:18:38.737" idx="1">
    <p:pos x="10" y="106"/>
    <p:text>Changed to largely straight ahead</p:text>
    <p:extLst>
      <p:ext uri="{C676402C-5697-4E1C-873F-D02D1690AC5C}">
        <p15:threadingInfo xmlns:p15="http://schemas.microsoft.com/office/powerpoint/2012/main" timeZoneBias="300">
          <p15:parentCm authorId="1" idx="1"/>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0-12-07T06:43:13.643" idx="12">
    <p:pos x="10" y="10"/>
    <p:text>I’d modify the figure and make it horizontal for the slide</p:text>
    <p:extLst>
      <p:ext uri="{C676402C-5697-4E1C-873F-D02D1690AC5C}">
        <p15:threadingInfo xmlns:p15="http://schemas.microsoft.com/office/powerpoint/2012/main" timeZoneBias="420"/>
      </p:ext>
    </p:extLst>
  </p:cm>
  <p:cm authorId="2" dt="2020-12-14T09:13:57.676" idx="11">
    <p:pos x="10" y="106"/>
    <p:text>Modified</p:text>
    <p:extLst>
      <p:ext uri="{C676402C-5697-4E1C-873F-D02D1690AC5C}">
        <p15:threadingInfo xmlns:p15="http://schemas.microsoft.com/office/powerpoint/2012/main" timeZoneBias="300">
          <p15:parentCm authorId="1" idx="12"/>
        </p15:threadingInfo>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3" dt="2020-12-19T10:13:08.830" idx="3">
    <p:pos x="6438" y="780"/>
    <p:text>remember we will need permission to use</p:text>
    <p:extLst>
      <p:ext uri="{C676402C-5697-4E1C-873F-D02D1690AC5C}">
        <p15:threadingInfo xmlns:p15="http://schemas.microsoft.com/office/powerpoint/2012/main" timeZoneBias="30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0-12-07T06:44:48.335" idx="13">
    <p:pos x="10" y="10"/>
    <p:text>There is evidence that race/ethnicity also affects risk i.e. much higher incidence in Filipino population</p:text>
    <p:extLst>
      <p:ext uri="{C676402C-5697-4E1C-873F-D02D1690AC5C}">
        <p15:threadingInfo xmlns:p15="http://schemas.microsoft.com/office/powerpoint/2012/main" timeZoneBias="420"/>
      </p:ext>
    </p:extLst>
  </p:cm>
  <p:cm authorId="2" dt="2020-12-14T09:25:20.248" idx="12">
    <p:pos x="10" y="106"/>
    <p:text>Added in risk factors</p:text>
    <p:extLst>
      <p:ext uri="{C676402C-5697-4E1C-873F-D02D1690AC5C}">
        <p15:threadingInfo xmlns:p15="http://schemas.microsoft.com/office/powerpoint/2012/main" timeZoneBias="300">
          <p15:parentCm authorId="1" idx="13"/>
        </p15:threadingInfo>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20-12-07T06:47:36.070" idx="14">
    <p:pos x="10" y="10"/>
    <p:text>AREDS2 could be suggested instead</p:text>
    <p:extLst>
      <p:ext uri="{C676402C-5697-4E1C-873F-D02D1690AC5C}">
        <p15:threadingInfo xmlns:p15="http://schemas.microsoft.com/office/powerpoint/2012/main" timeZoneBias="420"/>
      </p:ext>
    </p:extLst>
  </p:cm>
  <p:cm authorId="2" dt="2020-12-13T14:38:18.849" idx="5">
    <p:pos x="10" y="106"/>
    <p:text>Changed to AREDS 2</p:text>
    <p:extLst>
      <p:ext uri="{C676402C-5697-4E1C-873F-D02D1690AC5C}">
        <p15:threadingInfo xmlns:p15="http://schemas.microsoft.com/office/powerpoint/2012/main" timeZoneBias="300">
          <p15:parentCm authorId="1" idx="14"/>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12-07T06:31:59.104" idx="2">
    <p:pos x="10" y="10"/>
    <p:text>Might put some of this text in the narration instead</p:text>
    <p:extLst>
      <p:ext uri="{C676402C-5697-4E1C-873F-D02D1690AC5C}">
        <p15:threadingInfo xmlns:p15="http://schemas.microsoft.com/office/powerpoint/2012/main" timeZoneBias="420"/>
      </p:ext>
    </p:extLst>
  </p:cm>
  <p:cm authorId="2" dt="2020-12-13T14:21:27.075" idx="2">
    <p:pos x="10" y="106"/>
    <p:text>I agree, would make slide look less busy. For Dr. Forhman: I can place some bullet points into note section if you prefer.</p:text>
    <p:extLst>
      <p:ext uri="{C676402C-5697-4E1C-873F-D02D1690AC5C}">
        <p15:threadingInfo xmlns:p15="http://schemas.microsoft.com/office/powerpoint/2012/main" timeZoneBias="300">
          <p15:parentCm authorId="1" idx="2"/>
        </p15:threadingInfo>
      </p:ext>
    </p:extLst>
  </p:cm>
  <p:cm authorId="3" dt="2020-12-19T09:53:33.779" idx="1">
    <p:pos x="10" y="202"/>
    <p:text>will do- see notrs</p:text>
    <p:extLst>
      <p:ext uri="{C676402C-5697-4E1C-873F-D02D1690AC5C}">
        <p15:threadingInfo xmlns:p15="http://schemas.microsoft.com/office/powerpoint/2012/main" timeZoneBias="300">
          <p15:parentCm authorId="1" idx="2"/>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12-07T06:33:30.294" idx="4">
    <p:pos x="10" y="10"/>
    <p:text>I’d keep these fields- even residents forget about the utility of 10-2</p:text>
    <p:extLst>
      <p:ext uri="{C676402C-5697-4E1C-873F-D02D1690AC5C}">
        <p15:threadingInfo xmlns:p15="http://schemas.microsoft.com/office/powerpoint/2012/main" timeZoneBias="420"/>
      </p:ext>
    </p:extLst>
  </p:cm>
  <p:cm authorId="2" dt="2020-12-13T14:32:00.982" idx="4">
    <p:pos x="10" y="106"/>
    <p:text>For Dr. Frohman: Will keep 10-2 for now</p:text>
    <p:extLst>
      <p:ext uri="{C676402C-5697-4E1C-873F-D02D1690AC5C}">
        <p15:threadingInfo xmlns:p15="http://schemas.microsoft.com/office/powerpoint/2012/main" timeZoneBias="300">
          <p15:parentCm authorId="1" idx="4"/>
        </p15:threadingInfo>
      </p:ext>
    </p:extLst>
  </p:cm>
  <p:cm authorId="3" dt="2020-12-19T09:54:05.181" idx="2">
    <p:pos x="10" y="202"/>
    <p:text>yes</p:text>
    <p:extLst>
      <p:ext uri="{C676402C-5697-4E1C-873F-D02D1690AC5C}">
        <p15:threadingInfo xmlns:p15="http://schemas.microsoft.com/office/powerpoint/2012/main" timeZoneBias="300">
          <p15:parentCm authorId="1" idx="4"/>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12-07T06:32:37.760" idx="3">
    <p:pos x="10" y="10"/>
    <p:text>Agree with Drew- although this may reflect reality esp in retina clinic, the VF first may be more instructive</p:text>
    <p:extLst>
      <p:ext uri="{C676402C-5697-4E1C-873F-D02D1690AC5C}">
        <p15:threadingInfo xmlns:p15="http://schemas.microsoft.com/office/powerpoint/2012/main" timeZoneBias="420"/>
      </p:ext>
    </p:extLst>
  </p:cm>
  <p:cm authorId="2" dt="2020-12-13T14:28:24.825" idx="3">
    <p:pos x="10" y="106"/>
    <p:text>Visual field slides moved ahead of OCT slide</p:text>
    <p:extLst>
      <p:ext uri="{C676402C-5697-4E1C-873F-D02D1690AC5C}">
        <p15:threadingInfo xmlns:p15="http://schemas.microsoft.com/office/powerpoint/2012/main" timeZoneBias="300">
          <p15:parentCm authorId="1" idx="3"/>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12-07T06:34:38.339" idx="5">
    <p:pos x="10" y="10"/>
    <p:text>Agree with localization first- retina, optic nerve, chiasm, post chiasmal. Again, even residents benefit from that review to help their thinking</p:text>
    <p:extLst>
      <p:ext uri="{C676402C-5697-4E1C-873F-D02D1690AC5C}">
        <p15:threadingInfo xmlns:p15="http://schemas.microsoft.com/office/powerpoint/2012/main" timeZoneBias="420"/>
      </p:ext>
    </p:extLst>
  </p:cm>
  <p:cm authorId="2" dt="2020-12-14T06:55:11.241" idx="6">
    <p:pos x="10" y="106"/>
    <p:text>New slides created in attempt to address this</p:text>
    <p:extLst>
      <p:ext uri="{C676402C-5697-4E1C-873F-D02D1690AC5C}">
        <p15:threadingInfo xmlns:p15="http://schemas.microsoft.com/office/powerpoint/2012/main" timeZoneBias="300">
          <p15:parentCm authorId="1" idx="5"/>
        </p15:threadingInfo>
      </p:ext>
    </p:extLst>
  </p:cm>
  <p:cm authorId="1" dt="2020-12-07T06:36:42.603" idx="6">
    <p:pos x="106" y="106"/>
    <p:text>Then I’d go to the DDx for bilateral central loss as you have done. And we know that “tobacco-alcohol amblyopia” is really nutritional, so I’d move smoke exposure to being a risk for LHON. Other truly toxic substances like heavy metals can be mentioned instead.</p:text>
    <p:extLst>
      <p:ext uri="{C676402C-5697-4E1C-873F-D02D1690AC5C}">
        <p15:threadingInfo xmlns:p15="http://schemas.microsoft.com/office/powerpoint/2012/main" timeZoneBias="420"/>
      </p:ext>
    </p:extLst>
  </p:cm>
  <p:cm authorId="2" dt="2020-12-14T06:56:24.916" idx="7">
    <p:pos x="106" y="202"/>
    <p:text>Tobacco moved to LHON; heavy metal exposure and other toxic causes added</p:text>
    <p:extLst>
      <p:ext uri="{C676402C-5697-4E1C-873F-D02D1690AC5C}">
        <p15:threadingInfo xmlns:p15="http://schemas.microsoft.com/office/powerpoint/2012/main" timeZoneBias="300">
          <p15:parentCm authorId="1" idx="6"/>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12-07T06:38:20.951" idx="7">
    <p:pos x="10" y="10"/>
    <p:text>Rephrase NMO as “NMO spectrum disorder” and get rid of the eponym</p:text>
    <p:extLst>
      <p:ext uri="{C676402C-5697-4E1C-873F-D02D1690AC5C}">
        <p15:threadingInfo xmlns:p15="http://schemas.microsoft.com/office/powerpoint/2012/main" timeZoneBias="420"/>
      </p:ext>
    </p:extLst>
  </p:cm>
  <p:cm authorId="2" dt="2020-12-14T06:59:41.863" idx="8">
    <p:pos x="10" y="106"/>
    <p:text>Completed</p:text>
    <p:extLst>
      <p:ext uri="{C676402C-5697-4E1C-873F-D02D1690AC5C}">
        <p15:threadingInfo xmlns:p15="http://schemas.microsoft.com/office/powerpoint/2012/main" timeZoneBias="300">
          <p15:parentCm authorId="1" idx="7"/>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0-12-07T06:39:16.912" idx="8">
    <p:pos x="10" y="10"/>
    <p:text>I’d mention paraneoplastic optic neuropathy/retinopathy specifically given the patient’s age.</p:text>
    <p:extLst>
      <p:ext uri="{C676402C-5697-4E1C-873F-D02D1690AC5C}">
        <p15:threadingInfo xmlns:p15="http://schemas.microsoft.com/office/powerpoint/2012/main" timeZoneBias="420"/>
      </p:ext>
    </p:extLst>
  </p:cm>
  <p:cm authorId="2" dt="2020-12-14T13:35:51.172" idx="13">
    <p:pos x="10" y="106"/>
    <p:text>Added to differential</p:text>
    <p:extLst>
      <p:ext uri="{C676402C-5697-4E1C-873F-D02D1690AC5C}">
        <p15:threadingInfo xmlns:p15="http://schemas.microsoft.com/office/powerpoint/2012/main" timeZoneBias="300">
          <p15:parentCm authorId="1" idx="8"/>
        </p15:threadingInfo>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12-07T06:40:58.073" idx="9">
    <p:pos x="10" y="10"/>
    <p:text>TED/TAO in this age group often lacks typical signs because it is the Type II disease with apical crowding and not much else. Would hesitate to state so strongly that it’s been excluded, particularly with no labs</p:text>
    <p:extLst>
      <p:ext uri="{C676402C-5697-4E1C-873F-D02D1690AC5C}">
        <p15:threadingInfo xmlns:p15="http://schemas.microsoft.com/office/powerpoint/2012/main" timeZoneBias="420"/>
      </p:ext>
    </p:extLst>
  </p:cm>
  <p:cm authorId="2" dt="2020-12-14T08:51:02.925" idx="9">
    <p:pos x="10" y="106"/>
    <p:text>Text removed</p:text>
    <p:extLst>
      <p:ext uri="{C676402C-5697-4E1C-873F-D02D1690AC5C}">
        <p15:threadingInfo xmlns:p15="http://schemas.microsoft.com/office/powerpoint/2012/main" timeZoneBias="300">
          <p15:parentCm authorId="1" idx="9"/>
        </p15:threadingInfo>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0-12-07T06:42:04.434" idx="11">
    <p:pos x="10" y="10"/>
    <p:text>If you didn’t get an MRI then I’d explain why not</p:text>
    <p:extLst>
      <p:ext uri="{C676402C-5697-4E1C-873F-D02D1690AC5C}">
        <p15:threadingInfo xmlns:p15="http://schemas.microsoft.com/office/powerpoint/2012/main" timeZoneBias="420"/>
      </p:ext>
    </p:extLst>
  </p:cm>
  <p:cm authorId="2" dt="2020-12-14T08:51:27.391" idx="10">
    <p:pos x="10" y="106"/>
    <p:text>Attempted to address in slide prior</p:text>
    <p:extLst>
      <p:ext uri="{C676402C-5697-4E1C-873F-D02D1690AC5C}">
        <p15:threadingInfo xmlns:p15="http://schemas.microsoft.com/office/powerpoint/2012/main" timeZoneBias="300">
          <p15:parentCm authorId="1" idx="11"/>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0B5B6C-DAC1-43BB-B2BC-CC3C8536FC96}" type="datetimeFigureOut">
              <a:rPr lang="en-US" smtClean="0"/>
              <a:t>5/12/2021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4E669C-8676-4F02-B62B-BA74437D6AEB}" type="slidenum">
              <a:rPr lang="en-US" smtClean="0"/>
              <a:t>‹#›</a:t>
            </a:fld>
            <a:endParaRPr lang="en-US"/>
          </a:p>
        </p:txBody>
      </p:sp>
    </p:spTree>
    <p:extLst>
      <p:ext uri="{BB962C8B-B14F-4D97-AF65-F5344CB8AC3E}">
        <p14:creationId xmlns:p14="http://schemas.microsoft.com/office/powerpoint/2010/main" val="28576531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6A3BDD-A818-4A6D-A674-954CA5BE0262}" type="datetimeFigureOut">
              <a:rPr lang="en-US"/>
              <a:t>5/12/2021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15BA1C-30A6-4333-B8C6-51E449964151}" type="slidenum">
              <a:rPr lang="en-US"/>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BB243-8E3B-4AC6-9701-33AFAACB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700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BB243-8E3B-4AC6-9701-33AFAACB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653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115BA1C-30A6-4333-B8C6-51E449964151}" type="slidenum">
              <a:rPr lang="en-US"/>
              <a:t>11</a:t>
            </a:fld>
            <a:endParaRPr lang="en-US"/>
          </a:p>
        </p:txBody>
      </p:sp>
    </p:spTree>
    <p:extLst>
      <p:ext uri="{BB962C8B-B14F-4D97-AF65-F5344CB8AC3E}">
        <p14:creationId xmlns:p14="http://schemas.microsoft.com/office/powerpoint/2010/main" val="1582855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115BA1C-30A6-4333-B8C6-51E449964151}" type="slidenum">
              <a:rPr lang="en-US"/>
              <a:t>12</a:t>
            </a:fld>
            <a:endParaRPr lang="en-US"/>
          </a:p>
        </p:txBody>
      </p:sp>
    </p:spTree>
    <p:extLst>
      <p:ext uri="{BB962C8B-B14F-4D97-AF65-F5344CB8AC3E}">
        <p14:creationId xmlns:p14="http://schemas.microsoft.com/office/powerpoint/2010/main" val="2931587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5BA1C-30A6-4333-B8C6-51E44996415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960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5BA1C-30A6-4333-B8C6-51E44996415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937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5BA1C-30A6-4333-B8C6-51E44996415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925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5BA1C-30A6-4333-B8C6-51E44996415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950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5BA1C-30A6-4333-B8C6-51E44996415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477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BB243-8E3B-4AC6-9701-33AFAACB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225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5BA1C-30A6-4333-B8C6-51E4499641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769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BB243-8E3B-4AC6-9701-33AFAACB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049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5BA1C-30A6-4333-B8C6-51E4499641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663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5BA1C-30A6-4333-B8C6-51E4499641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797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5BA1C-30A6-4333-B8C6-51E4499641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993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5BA1C-30A6-4333-B8C6-51E4499641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508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BB243-8E3B-4AC6-9701-33AFAACB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318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BB243-8E3B-4AC6-9701-33AFAACB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577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BB243-8E3B-4AC6-9701-33AFAACB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818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BB243-8E3B-4AC6-9701-33AFAACB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59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BB243-8E3B-4AC6-9701-33AFAACB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129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BB243-8E3B-4AC6-9701-33AFAACB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81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BB243-8E3B-4AC6-9701-33AFAACB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960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BB243-8E3B-4AC6-9701-33AFAACB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4338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BB243-8E3B-4AC6-9701-33AFAACB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976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BB243-8E3B-4AC6-9701-33AFAACB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885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BB243-8E3B-4AC6-9701-33AFAACB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1690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BB243-8E3B-4AC6-9701-33AFAACB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007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BB243-8E3B-4AC6-9701-33AFAACB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787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BB243-8E3B-4AC6-9701-33AFAACB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142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BB243-8E3B-4AC6-9701-33AFAACB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032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BB243-8E3B-4AC6-9701-33AFAACB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077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BB243-8E3B-4AC6-9701-33AFAACB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65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BB243-8E3B-4AC6-9701-33AFAACB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863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BB243-8E3B-4AC6-9701-33AFAACB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6542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D07A79-73E8-F742-93ED-4E631E6F4B38}"/>
              </a:ext>
            </a:extLst>
          </p:cNvPr>
          <p:cNvPicPr>
            <a:picLocks noChangeAspect="1"/>
          </p:cNvPicPr>
          <p:nvPr userDrawn="1"/>
        </p:nvPicPr>
        <p:blipFill>
          <a:blip r:embed="rId2"/>
          <a:stretch>
            <a:fillRect/>
          </a:stretch>
        </p:blipFill>
        <p:spPr>
          <a:xfrm>
            <a:off x="178903" y="5829697"/>
            <a:ext cx="2570757" cy="1028303"/>
          </a:xfrm>
          <a:prstGeom prst="rect">
            <a:avLst/>
          </a:prstGeom>
        </p:spPr>
      </p:pic>
    </p:spTree>
    <p:extLst>
      <p:ext uri="{BB962C8B-B14F-4D97-AF65-F5344CB8AC3E}">
        <p14:creationId xmlns:p14="http://schemas.microsoft.com/office/powerpoint/2010/main" val="3442903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B43EA-2692-AA4D-8E2A-F3B8A0306E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27E752-78A5-9841-AA7F-13DA9822AB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AD1C5-8C9D-574D-8E5B-0DD9BA4B065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4CF00D9-4C5D-6C45-8C5B-D4B23AC4F7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04A8E2-4634-0845-ACD1-8A9913F5302D}"/>
              </a:ext>
            </a:extLst>
          </p:cNvPr>
          <p:cNvSpPr>
            <a:spLocks noGrp="1"/>
          </p:cNvSpPr>
          <p:nvPr>
            <p:ph type="sldNum" sz="quarter" idx="12"/>
          </p:nvPr>
        </p:nvSpPr>
        <p:spPr>
          <a:xfrm>
            <a:off x="8610600" y="6356350"/>
            <a:ext cx="2743200" cy="365125"/>
          </a:xfrm>
          <a:prstGeom prst="rect">
            <a:avLst/>
          </a:prstGeom>
        </p:spPr>
        <p:txBody>
          <a:bodyPr/>
          <a:lstStyle/>
          <a:p>
            <a:fld id="{7CC86733-290F-284F-A769-EF0A47507B7A}" type="slidenum">
              <a:rPr lang="en-US" smtClean="0"/>
              <a:t>‹#›</a:t>
            </a:fld>
            <a:endParaRPr lang="en-US"/>
          </a:p>
        </p:txBody>
      </p:sp>
    </p:spTree>
    <p:extLst>
      <p:ext uri="{BB962C8B-B14F-4D97-AF65-F5344CB8AC3E}">
        <p14:creationId xmlns:p14="http://schemas.microsoft.com/office/powerpoint/2010/main" val="1878150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50E2A9-E185-384F-AF89-63182856DF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267E1E-FB37-1D46-8AAE-968742CD64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6D0789-C00C-4548-9624-40C25A7E30B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0A448589-75C3-3147-9838-3BE263B7F2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C69C64-F88B-1E45-9F75-09DAB5B50650}"/>
              </a:ext>
            </a:extLst>
          </p:cNvPr>
          <p:cNvSpPr>
            <a:spLocks noGrp="1"/>
          </p:cNvSpPr>
          <p:nvPr>
            <p:ph type="sldNum" sz="quarter" idx="12"/>
          </p:nvPr>
        </p:nvSpPr>
        <p:spPr>
          <a:xfrm>
            <a:off x="8610600" y="6356350"/>
            <a:ext cx="2743200" cy="365125"/>
          </a:xfrm>
          <a:prstGeom prst="rect">
            <a:avLst/>
          </a:prstGeom>
        </p:spPr>
        <p:txBody>
          <a:bodyPr/>
          <a:lstStyle/>
          <a:p>
            <a:fld id="{7CC86733-290F-284F-A769-EF0A47507B7A}" type="slidenum">
              <a:rPr lang="en-US" smtClean="0"/>
              <a:t>‹#›</a:t>
            </a:fld>
            <a:endParaRPr lang="en-US"/>
          </a:p>
        </p:txBody>
      </p:sp>
    </p:spTree>
    <p:extLst>
      <p:ext uri="{BB962C8B-B14F-4D97-AF65-F5344CB8AC3E}">
        <p14:creationId xmlns:p14="http://schemas.microsoft.com/office/powerpoint/2010/main" val="3549382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B5E2E-3D42-5845-95CB-7A6FD38BB1B8}"/>
              </a:ext>
            </a:extLst>
          </p:cNvPr>
          <p:cNvSpPr>
            <a:spLocks noGrp="1"/>
          </p:cNvSpPr>
          <p:nvPr>
            <p:ph type="title"/>
          </p:nvPr>
        </p:nvSpPr>
        <p:spPr/>
        <p:txBody>
          <a:bodyPr>
            <a:normAutofit/>
          </a:bodyPr>
          <a:lstStyle>
            <a:lvl1pPr>
              <a:defRPr sz="4000" b="1" i="0" baseline="0">
                <a:solidFill>
                  <a:srgbClr val="C00000"/>
                </a:solidFill>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901E915-E638-6549-90DF-FD86C654E2CF}"/>
              </a:ext>
            </a:extLst>
          </p:cNvPr>
          <p:cNvSpPr>
            <a:spLocks noGrp="1"/>
          </p:cNvSpPr>
          <p:nvPr>
            <p:ph idx="1"/>
          </p:nvPr>
        </p:nvSpPr>
        <p:spPr/>
        <p:txBody>
          <a:bodyPr/>
          <a:lstStyle>
            <a:lvl1pPr>
              <a:defRPr b="1" baseline="0">
                <a:solidFill>
                  <a:srgbClr val="0066FF"/>
                </a:solidFill>
                <a:latin typeface="Arial" panose="020B0604020202020204" pitchFamily="34" charset="0"/>
              </a:defRPr>
            </a:lvl1pPr>
            <a:lvl2pPr>
              <a:defRPr b="1" baseline="0">
                <a:solidFill>
                  <a:srgbClr val="0066FF"/>
                </a:solidFill>
                <a:latin typeface="Arial" panose="020B0604020202020204" pitchFamily="34" charset="0"/>
              </a:defRPr>
            </a:lvl2pPr>
            <a:lvl3pPr>
              <a:defRPr b="1" baseline="0">
                <a:solidFill>
                  <a:srgbClr val="0066FF"/>
                </a:solidFill>
                <a:latin typeface="Arial" panose="020B0604020202020204" pitchFamily="34" charset="0"/>
              </a:defRPr>
            </a:lvl3pPr>
            <a:lvl4pPr>
              <a:defRPr b="1" baseline="0">
                <a:solidFill>
                  <a:srgbClr val="0066FF"/>
                </a:solidFill>
                <a:latin typeface="Arial" panose="020B0604020202020204" pitchFamily="34" charset="0"/>
              </a:defRPr>
            </a:lvl4pPr>
            <a:lvl5pPr>
              <a:defRPr b="1" baseline="0">
                <a:solidFill>
                  <a:srgbClr val="0066FF"/>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97790-D484-E14C-9687-8C2097F2418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EC56AD5B-F34E-5E48-90E6-30D2BEB6B7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CC3795-C7FD-6940-A607-B1CC79511D60}"/>
              </a:ext>
            </a:extLst>
          </p:cNvPr>
          <p:cNvSpPr>
            <a:spLocks noGrp="1"/>
          </p:cNvSpPr>
          <p:nvPr>
            <p:ph type="sldNum" sz="quarter" idx="12"/>
          </p:nvPr>
        </p:nvSpPr>
        <p:spPr>
          <a:xfrm>
            <a:off x="8610600" y="6356350"/>
            <a:ext cx="2743200" cy="365125"/>
          </a:xfrm>
          <a:prstGeom prst="rect">
            <a:avLst/>
          </a:prstGeom>
        </p:spPr>
        <p:txBody>
          <a:bodyPr/>
          <a:lstStyle/>
          <a:p>
            <a:fld id="{7CC86733-290F-284F-A769-EF0A47507B7A}" type="slidenum">
              <a:rPr lang="en-US" smtClean="0"/>
              <a:t>‹#›</a:t>
            </a:fld>
            <a:endParaRPr lang="en-US"/>
          </a:p>
        </p:txBody>
      </p:sp>
    </p:spTree>
    <p:extLst>
      <p:ext uri="{BB962C8B-B14F-4D97-AF65-F5344CB8AC3E}">
        <p14:creationId xmlns:p14="http://schemas.microsoft.com/office/powerpoint/2010/main" val="3352916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D99BE-5837-6D47-8BDE-2BEEFA2F888C}"/>
              </a:ext>
            </a:extLst>
          </p:cNvPr>
          <p:cNvSpPr>
            <a:spLocks noGrp="1"/>
          </p:cNvSpPr>
          <p:nvPr>
            <p:ph type="title"/>
          </p:nvPr>
        </p:nvSpPr>
        <p:spPr>
          <a:xfrm>
            <a:off x="831850" y="1709738"/>
            <a:ext cx="10515600" cy="2852737"/>
          </a:xfrm>
        </p:spPr>
        <p:txBody>
          <a:bodyPr anchor="b"/>
          <a:lstStyle>
            <a:lvl1pPr>
              <a:defRPr sz="6000" b="1" i="0" baseline="0">
                <a:latin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337D132-D9B8-0446-8AA6-2059F369C1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1B6436-576E-4C43-9EBE-952FDFF32D7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E1D41B9B-C1BE-ED48-BE04-6733ADE0D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D356B6-0F5A-AF44-B639-6C06BC495FFA}"/>
              </a:ext>
            </a:extLst>
          </p:cNvPr>
          <p:cNvSpPr>
            <a:spLocks noGrp="1"/>
          </p:cNvSpPr>
          <p:nvPr>
            <p:ph type="sldNum" sz="quarter" idx="12"/>
          </p:nvPr>
        </p:nvSpPr>
        <p:spPr>
          <a:xfrm>
            <a:off x="8610600" y="6356350"/>
            <a:ext cx="2743200" cy="365125"/>
          </a:xfrm>
          <a:prstGeom prst="rect">
            <a:avLst/>
          </a:prstGeom>
        </p:spPr>
        <p:txBody>
          <a:bodyPr/>
          <a:lstStyle/>
          <a:p>
            <a:fld id="{7CC86733-290F-284F-A769-EF0A47507B7A}" type="slidenum">
              <a:rPr lang="en-US" smtClean="0"/>
              <a:t>‹#›</a:t>
            </a:fld>
            <a:endParaRPr lang="en-US"/>
          </a:p>
        </p:txBody>
      </p:sp>
    </p:spTree>
    <p:extLst>
      <p:ext uri="{BB962C8B-B14F-4D97-AF65-F5344CB8AC3E}">
        <p14:creationId xmlns:p14="http://schemas.microsoft.com/office/powerpoint/2010/main" val="1580935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AC389-5A6D-E94B-817A-0F1A6015ED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72A26-61C3-1248-AF22-934EDA62F2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DB9C2E-AD78-D042-A817-966E279C55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800399-8CF6-7442-8B78-07F45C1D4F2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40EBDC1-19C9-394D-B478-F98FC5297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A76B8B-0482-1B4E-8AF9-A1CD603C0F80}"/>
              </a:ext>
            </a:extLst>
          </p:cNvPr>
          <p:cNvSpPr>
            <a:spLocks noGrp="1"/>
          </p:cNvSpPr>
          <p:nvPr>
            <p:ph type="sldNum" sz="quarter" idx="12"/>
          </p:nvPr>
        </p:nvSpPr>
        <p:spPr>
          <a:xfrm>
            <a:off x="8610600" y="6356350"/>
            <a:ext cx="2743200" cy="365125"/>
          </a:xfrm>
          <a:prstGeom prst="rect">
            <a:avLst/>
          </a:prstGeom>
        </p:spPr>
        <p:txBody>
          <a:bodyPr/>
          <a:lstStyle/>
          <a:p>
            <a:fld id="{7CC86733-290F-284F-A769-EF0A47507B7A}" type="slidenum">
              <a:rPr lang="en-US" smtClean="0"/>
              <a:t>‹#›</a:t>
            </a:fld>
            <a:endParaRPr lang="en-US"/>
          </a:p>
        </p:txBody>
      </p:sp>
    </p:spTree>
    <p:extLst>
      <p:ext uri="{BB962C8B-B14F-4D97-AF65-F5344CB8AC3E}">
        <p14:creationId xmlns:p14="http://schemas.microsoft.com/office/powerpoint/2010/main" val="788855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547C3-3DAD-734C-A80C-FF2711B253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8F4E6C-0DCA-A546-9ECF-8A111612B2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A51435-1D3C-D747-94F8-E65BC83195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19366C-E616-5A46-909C-3EBEA0992B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A56452-80F3-2C4F-82E8-60B912F023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573786-1F4B-FD4A-85AD-4F94D79BC1F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E3FBF8D1-D293-AE42-A48E-E18AB0BB44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B34D73A-4E16-7143-8429-E8A35483B731}"/>
              </a:ext>
            </a:extLst>
          </p:cNvPr>
          <p:cNvSpPr>
            <a:spLocks noGrp="1"/>
          </p:cNvSpPr>
          <p:nvPr>
            <p:ph type="sldNum" sz="quarter" idx="12"/>
          </p:nvPr>
        </p:nvSpPr>
        <p:spPr>
          <a:xfrm>
            <a:off x="8610600" y="6356350"/>
            <a:ext cx="2743200" cy="365125"/>
          </a:xfrm>
          <a:prstGeom prst="rect">
            <a:avLst/>
          </a:prstGeom>
        </p:spPr>
        <p:txBody>
          <a:bodyPr/>
          <a:lstStyle/>
          <a:p>
            <a:fld id="{7CC86733-290F-284F-A769-EF0A47507B7A}" type="slidenum">
              <a:rPr lang="en-US" smtClean="0"/>
              <a:t>‹#›</a:t>
            </a:fld>
            <a:endParaRPr lang="en-US"/>
          </a:p>
        </p:txBody>
      </p:sp>
    </p:spTree>
    <p:extLst>
      <p:ext uri="{BB962C8B-B14F-4D97-AF65-F5344CB8AC3E}">
        <p14:creationId xmlns:p14="http://schemas.microsoft.com/office/powerpoint/2010/main" val="1963802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CE90-90FB-D843-9364-CDE551AE6D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0EAB8C-2571-2645-A309-BF902FD0CD4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FBB89D80-3AC3-F74C-B7B9-09CF7F962A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217ED0C-970C-6044-B9DE-069BA135F3E2}"/>
              </a:ext>
            </a:extLst>
          </p:cNvPr>
          <p:cNvSpPr>
            <a:spLocks noGrp="1"/>
          </p:cNvSpPr>
          <p:nvPr>
            <p:ph type="sldNum" sz="quarter" idx="12"/>
          </p:nvPr>
        </p:nvSpPr>
        <p:spPr>
          <a:xfrm>
            <a:off x="8610600" y="6356350"/>
            <a:ext cx="2743200" cy="365125"/>
          </a:xfrm>
          <a:prstGeom prst="rect">
            <a:avLst/>
          </a:prstGeom>
        </p:spPr>
        <p:txBody>
          <a:bodyPr/>
          <a:lstStyle/>
          <a:p>
            <a:fld id="{7CC86733-290F-284F-A769-EF0A47507B7A}" type="slidenum">
              <a:rPr lang="en-US" smtClean="0"/>
              <a:t>‹#›</a:t>
            </a:fld>
            <a:endParaRPr lang="en-US"/>
          </a:p>
        </p:txBody>
      </p:sp>
    </p:spTree>
    <p:extLst>
      <p:ext uri="{BB962C8B-B14F-4D97-AF65-F5344CB8AC3E}">
        <p14:creationId xmlns:p14="http://schemas.microsoft.com/office/powerpoint/2010/main" val="4264611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6DAEA4-100D-5E49-A323-41AEC76315F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FECD6CD9-B64B-9145-A79A-5E00251981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F752BF5-49BE-BC47-89BE-67C0FA5B17AE}"/>
              </a:ext>
            </a:extLst>
          </p:cNvPr>
          <p:cNvSpPr>
            <a:spLocks noGrp="1"/>
          </p:cNvSpPr>
          <p:nvPr>
            <p:ph type="sldNum" sz="quarter" idx="12"/>
          </p:nvPr>
        </p:nvSpPr>
        <p:spPr>
          <a:xfrm>
            <a:off x="8610600" y="6356350"/>
            <a:ext cx="2743200" cy="365125"/>
          </a:xfrm>
          <a:prstGeom prst="rect">
            <a:avLst/>
          </a:prstGeom>
        </p:spPr>
        <p:txBody>
          <a:bodyPr/>
          <a:lstStyle/>
          <a:p>
            <a:fld id="{7CC86733-290F-284F-A769-EF0A47507B7A}" type="slidenum">
              <a:rPr lang="en-US" smtClean="0"/>
              <a:t>‹#›</a:t>
            </a:fld>
            <a:endParaRPr lang="en-US"/>
          </a:p>
        </p:txBody>
      </p:sp>
    </p:spTree>
    <p:extLst>
      <p:ext uri="{BB962C8B-B14F-4D97-AF65-F5344CB8AC3E}">
        <p14:creationId xmlns:p14="http://schemas.microsoft.com/office/powerpoint/2010/main" val="3553150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BC489-72DE-BE47-AEE8-FAAA8C925F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FD9F1B-DF44-A24C-AECE-92FF463662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83FEB7-0421-CF4C-A92A-571E43B66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24BB9A-EE10-6641-ACAA-C8511BE4760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D391A377-74EE-CD4B-B15A-5DF964F851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8E1C73-98C8-9045-AA78-EF049CB3C456}"/>
              </a:ext>
            </a:extLst>
          </p:cNvPr>
          <p:cNvSpPr>
            <a:spLocks noGrp="1"/>
          </p:cNvSpPr>
          <p:nvPr>
            <p:ph type="sldNum" sz="quarter" idx="12"/>
          </p:nvPr>
        </p:nvSpPr>
        <p:spPr>
          <a:xfrm>
            <a:off x="8610600" y="6356350"/>
            <a:ext cx="2743200" cy="365125"/>
          </a:xfrm>
          <a:prstGeom prst="rect">
            <a:avLst/>
          </a:prstGeom>
        </p:spPr>
        <p:txBody>
          <a:bodyPr/>
          <a:lstStyle/>
          <a:p>
            <a:fld id="{7CC86733-290F-284F-A769-EF0A47507B7A}" type="slidenum">
              <a:rPr lang="en-US" smtClean="0"/>
              <a:t>‹#›</a:t>
            </a:fld>
            <a:endParaRPr lang="en-US"/>
          </a:p>
        </p:txBody>
      </p:sp>
    </p:spTree>
    <p:extLst>
      <p:ext uri="{BB962C8B-B14F-4D97-AF65-F5344CB8AC3E}">
        <p14:creationId xmlns:p14="http://schemas.microsoft.com/office/powerpoint/2010/main" val="3602212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0DC57-47C1-BB45-B2DC-79CCA540AB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BCD955-75C8-444D-ABD1-E060697F14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0748B4-AEC3-B949-9617-9434F518D8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DC61A1-BFF5-3D41-92DA-7217625F94C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88AB864B-F91B-1642-A8DD-64280F6BA4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BF34D7-825F-4E4D-8DF8-A9006979E893}"/>
              </a:ext>
            </a:extLst>
          </p:cNvPr>
          <p:cNvSpPr>
            <a:spLocks noGrp="1"/>
          </p:cNvSpPr>
          <p:nvPr>
            <p:ph type="sldNum" sz="quarter" idx="12"/>
          </p:nvPr>
        </p:nvSpPr>
        <p:spPr>
          <a:xfrm>
            <a:off x="8610600" y="6356350"/>
            <a:ext cx="2743200" cy="365125"/>
          </a:xfrm>
          <a:prstGeom prst="rect">
            <a:avLst/>
          </a:prstGeom>
        </p:spPr>
        <p:txBody>
          <a:bodyPr/>
          <a:lstStyle/>
          <a:p>
            <a:fld id="{7CC86733-290F-284F-A769-EF0A47507B7A}" type="slidenum">
              <a:rPr lang="en-US" smtClean="0"/>
              <a:t>‹#›</a:t>
            </a:fld>
            <a:endParaRPr lang="en-US"/>
          </a:p>
        </p:txBody>
      </p:sp>
    </p:spTree>
    <p:extLst>
      <p:ext uri="{BB962C8B-B14F-4D97-AF65-F5344CB8AC3E}">
        <p14:creationId xmlns:p14="http://schemas.microsoft.com/office/powerpoint/2010/main" val="2572561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1F939A"/>
            </a:gs>
            <a:gs pos="11000">
              <a:srgbClr val="62B5BB"/>
            </a:gs>
            <a:gs pos="90000">
              <a:schemeClr val="bg1"/>
            </a:gs>
          </a:gsLst>
          <a:lin ang="162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4C20BC-B0A7-0743-8FDE-66F90F8967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82238C-2B35-834B-9E16-6581BC188469}"/>
              </a:ext>
            </a:extLst>
          </p:cNvPr>
          <p:cNvSpPr>
            <a:spLocks noGrp="1"/>
          </p:cNvSpPr>
          <p:nvPr>
            <p:ph type="body" idx="1"/>
          </p:nvPr>
        </p:nvSpPr>
        <p:spPr>
          <a:xfrm>
            <a:off x="1490869" y="1685512"/>
            <a:ext cx="9866243" cy="38207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681372A-5854-BC42-B062-4DEFDB60D269}"/>
              </a:ext>
            </a:extLst>
          </p:cNvPr>
          <p:cNvPicPr>
            <a:picLocks noChangeAspect="1"/>
          </p:cNvPicPr>
          <p:nvPr userDrawn="1"/>
        </p:nvPicPr>
        <p:blipFill>
          <a:blip r:embed="rId13"/>
          <a:stretch>
            <a:fillRect/>
          </a:stretch>
        </p:blipFill>
        <p:spPr>
          <a:xfrm>
            <a:off x="178903" y="5829697"/>
            <a:ext cx="2570757" cy="1028303"/>
          </a:xfrm>
          <a:prstGeom prst="rect">
            <a:avLst/>
          </a:prstGeom>
        </p:spPr>
      </p:pic>
    </p:spTree>
    <p:extLst>
      <p:ext uri="{BB962C8B-B14F-4D97-AF65-F5344CB8AC3E}">
        <p14:creationId xmlns:p14="http://schemas.microsoft.com/office/powerpoint/2010/main" val="6919055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066F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66F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rgbClr val="0066F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66F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rgbClr val="0066F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comments" Target="../comments/comment4.xml"/><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comments" Target="../comments/comment5.xml"/><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comments" Target="../comments/comment6.xml"/><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comments" Target="../comments/comment7.xml"/><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comments" Target="../comments/comment8.xml"/><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comments" Target="../comments/comment1.xml"/><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comments" Target="../comments/comment9.xml"/><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comments" Target="../comments/comment10.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comments" Target="../comments/comment1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comments" Target="../comments/comment12.xml"/><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comments" Target="../comments/comment13.xml"/><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comments" Target="../comments/comment2.xml"/><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FFC9C-3060-B04F-8B7E-FDFE18C0DDB8}"/>
              </a:ext>
            </a:extLst>
          </p:cNvPr>
          <p:cNvSpPr>
            <a:spLocks noGrp="1"/>
          </p:cNvSpPr>
          <p:nvPr>
            <p:ph type="ctrTitle" idx="4294967295"/>
          </p:nvPr>
        </p:nvSpPr>
        <p:spPr>
          <a:xfrm>
            <a:off x="270260" y="399508"/>
            <a:ext cx="11593902" cy="2387600"/>
          </a:xfrm>
        </p:spPr>
        <p:txBody>
          <a:bodyPr>
            <a:normAutofit/>
          </a:bodyPr>
          <a:lstStyle/>
          <a:p>
            <a:pPr algn="ctr"/>
            <a:r>
              <a:rPr lang="en-US" sz="5600" b="1" dirty="0">
                <a:solidFill>
                  <a:srgbClr val="C00000"/>
                </a:solidFill>
                <a:latin typeface="Arial" panose="020B0604020202020204" pitchFamily="34" charset="0"/>
                <a:cs typeface="Arial" panose="020B0604020202020204" pitchFamily="34" charset="0"/>
              </a:rPr>
              <a:t>Subacute Bilateral Vision Loss </a:t>
            </a:r>
          </a:p>
        </p:txBody>
      </p:sp>
      <p:sp>
        <p:nvSpPr>
          <p:cNvPr id="3" name="Subtitle 2">
            <a:extLst>
              <a:ext uri="{FF2B5EF4-FFF2-40B4-BE49-F238E27FC236}">
                <a16:creationId xmlns:a16="http://schemas.microsoft.com/office/drawing/2014/main" id="{266FB864-BBF6-694D-B073-6D507171B852}"/>
              </a:ext>
            </a:extLst>
          </p:cNvPr>
          <p:cNvSpPr>
            <a:spLocks noGrp="1"/>
          </p:cNvSpPr>
          <p:nvPr>
            <p:ph type="subTitle" idx="4294967295"/>
          </p:nvPr>
        </p:nvSpPr>
        <p:spPr>
          <a:xfrm>
            <a:off x="1506681" y="2639291"/>
            <a:ext cx="9121061" cy="2999509"/>
          </a:xfrm>
        </p:spPr>
        <p:txBody>
          <a:bodyPr>
            <a:normAutofit fontScale="62500" lnSpcReduction="20000"/>
          </a:bodyPr>
          <a:lstStyle/>
          <a:p>
            <a:pPr marL="0" indent="0" algn="ctr">
              <a:buNone/>
            </a:pPr>
            <a:r>
              <a:rPr lang="en-US" sz="3200" dirty="0"/>
              <a:t>Vladislav Bekerman, MD MBA</a:t>
            </a:r>
          </a:p>
          <a:p>
            <a:pPr marL="0" indent="0" algn="ctr">
              <a:buNone/>
            </a:pPr>
            <a:r>
              <a:rPr lang="en-US" sz="2400" dirty="0"/>
              <a:t>Resident Physician in Ophthalmology</a:t>
            </a:r>
          </a:p>
          <a:p>
            <a:pPr marL="0" indent="0" algn="ctr">
              <a:buNone/>
            </a:pPr>
            <a:r>
              <a:rPr lang="en-US" sz="2400" dirty="0"/>
              <a:t>Rutgers-New Jersey Medical School</a:t>
            </a:r>
          </a:p>
          <a:p>
            <a:pPr marL="0" indent="0" algn="ctr">
              <a:buNone/>
            </a:pPr>
            <a:r>
              <a:rPr lang="en-US" sz="3200" dirty="0"/>
              <a:t>Roger Turbin, MD</a:t>
            </a:r>
          </a:p>
          <a:p>
            <a:pPr marL="0" indent="0" algn="ctr">
              <a:buNone/>
            </a:pPr>
            <a:r>
              <a:rPr lang="en-US" sz="2400" dirty="0"/>
              <a:t>Professor of  Ophthalmology</a:t>
            </a:r>
          </a:p>
          <a:p>
            <a:pPr marL="0" indent="0" algn="ctr">
              <a:buNone/>
            </a:pPr>
            <a:r>
              <a:rPr lang="en-US" sz="2400" dirty="0"/>
              <a:t>Rutgers-New Jersey Medical School </a:t>
            </a:r>
          </a:p>
          <a:p>
            <a:pPr marL="0" indent="0" algn="ctr">
              <a:buNone/>
            </a:pPr>
            <a:r>
              <a:rPr lang="en-US" sz="3200" dirty="0"/>
              <a:t>Larry Frohman, MD</a:t>
            </a:r>
          </a:p>
          <a:p>
            <a:pPr marL="0" indent="0" algn="ctr">
              <a:buNone/>
            </a:pPr>
            <a:r>
              <a:rPr lang="en-US" sz="2400" dirty="0"/>
              <a:t>Executive Vice President, NANOS</a:t>
            </a:r>
          </a:p>
          <a:p>
            <a:pPr marL="0" indent="0" algn="ctr">
              <a:buNone/>
            </a:pPr>
            <a:r>
              <a:rPr lang="en-US" sz="2400" dirty="0"/>
              <a:t>Professor of Ophthalmology and Neurology</a:t>
            </a:r>
          </a:p>
          <a:p>
            <a:pPr marL="0" indent="0" algn="ctr">
              <a:buNone/>
            </a:pPr>
            <a:r>
              <a:rPr lang="en-US" sz="2400" dirty="0"/>
              <a:t>Rutgers-New Jersey Medical School</a:t>
            </a:r>
          </a:p>
          <a:p>
            <a:pPr algn="ctr"/>
            <a:endParaRPr lang="en-US" sz="240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B732C425-6D0D-444A-9649-B708CAF729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56152757"/>
      </p:ext>
    </p:extLst>
  </p:cSld>
  <p:clrMapOvr>
    <a:masterClrMapping/>
  </p:clrMapOvr>
  <mc:AlternateContent xmlns:mc="http://schemas.openxmlformats.org/markup-compatibility/2006" xmlns:p14="http://schemas.microsoft.com/office/powerpoint/2010/main">
    <mc:Choice Requires="p14">
      <p:transition spd="slow" p14:dur="2000" advTm="11001"/>
    </mc:Choice>
    <mc:Fallback xmlns="">
      <p:transition spd="slow" advTm="11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close up of text on a white background&#10;&#10;Description automatically generated">
            <a:extLst>
              <a:ext uri="{FF2B5EF4-FFF2-40B4-BE49-F238E27FC236}">
                <a16:creationId xmlns:a16="http://schemas.microsoft.com/office/drawing/2014/main" id="{1102E8E7-0199-FE4A-BBC7-A5874E925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1567" y="3712561"/>
            <a:ext cx="6401641" cy="2614929"/>
          </a:xfrm>
          <a:prstGeom prst="rect">
            <a:avLst/>
          </a:prstGeom>
        </p:spPr>
      </p:pic>
      <p:pic>
        <p:nvPicPr>
          <p:cNvPr id="27" name="Picture 26" descr="A picture containing clock&#10;&#10;Description automatically generated">
            <a:extLst>
              <a:ext uri="{FF2B5EF4-FFF2-40B4-BE49-F238E27FC236}">
                <a16:creationId xmlns:a16="http://schemas.microsoft.com/office/drawing/2014/main" id="{FB1B8823-AE05-B24E-B943-BC08A22120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1567" y="986849"/>
            <a:ext cx="6401641" cy="2704568"/>
          </a:xfrm>
          <a:prstGeom prst="rect">
            <a:avLst/>
          </a:prstGeom>
        </p:spPr>
      </p:pic>
      <p:sp>
        <p:nvSpPr>
          <p:cNvPr id="9" name="Title 1">
            <a:extLst>
              <a:ext uri="{FF2B5EF4-FFF2-40B4-BE49-F238E27FC236}">
                <a16:creationId xmlns:a16="http://schemas.microsoft.com/office/drawing/2014/main" id="{7B5FEAF4-B855-E549-849A-17DCF6A51D58}"/>
              </a:ext>
            </a:extLst>
          </p:cNvPr>
          <p:cNvSpPr txBox="1">
            <a:spLocks/>
          </p:cNvSpPr>
          <p:nvPr/>
        </p:nvSpPr>
        <p:spPr>
          <a:xfrm>
            <a:off x="299049" y="-173209"/>
            <a:ext cx="11593902" cy="13380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algn="ctr"/>
            <a:r>
              <a:rPr lang="en-US" sz="4000" dirty="0"/>
              <a:t>Optical Coherence Tomography</a:t>
            </a:r>
          </a:p>
        </p:txBody>
      </p:sp>
      <p:sp>
        <p:nvSpPr>
          <p:cNvPr id="10" name="TextBox 9">
            <a:extLst>
              <a:ext uri="{FF2B5EF4-FFF2-40B4-BE49-F238E27FC236}">
                <a16:creationId xmlns:a16="http://schemas.microsoft.com/office/drawing/2014/main" id="{157AD1F9-568A-8A42-BA7F-FE16AC80D75A}"/>
              </a:ext>
            </a:extLst>
          </p:cNvPr>
          <p:cNvSpPr txBox="1"/>
          <p:nvPr/>
        </p:nvSpPr>
        <p:spPr>
          <a:xfrm>
            <a:off x="495300" y="1583933"/>
            <a:ext cx="3127794" cy="1692771"/>
          </a:xfrm>
          <a:prstGeom prst="rect">
            <a:avLst/>
          </a:prstGeom>
          <a:solidFill>
            <a:schemeClr val="bg1"/>
          </a:solidFill>
          <a:ln>
            <a:solidFill>
              <a:srgbClr val="1F939A"/>
            </a:solidFill>
          </a:ln>
        </p:spPr>
        <p:txBody>
          <a:bodyPr wrap="square" rtlCol="0">
            <a:spAutoFit/>
          </a:bodyPr>
          <a:lstStyle/>
          <a:p>
            <a:r>
              <a:rPr lang="en-US" sz="2600" b="1" dirty="0">
                <a:latin typeface="Comic Sans MS" panose="030F0702030302020204" pitchFamily="66" charset="0"/>
              </a:rPr>
              <a:t>Normal nerve fiber layer of optic nerve OU </a:t>
            </a:r>
          </a:p>
          <a:p>
            <a:endParaRPr lang="en-US" sz="2600" b="1" dirty="0">
              <a:latin typeface="Comic Sans MS" panose="030F0702030302020204" pitchFamily="66" charset="0"/>
            </a:endParaRPr>
          </a:p>
        </p:txBody>
      </p:sp>
      <p:sp>
        <p:nvSpPr>
          <p:cNvPr id="3" name="TextBox 2">
            <a:extLst>
              <a:ext uri="{FF2B5EF4-FFF2-40B4-BE49-F238E27FC236}">
                <a16:creationId xmlns:a16="http://schemas.microsoft.com/office/drawing/2014/main" id="{32EFAEA1-652F-48D6-B5D9-BB30B79816EC}"/>
              </a:ext>
            </a:extLst>
          </p:cNvPr>
          <p:cNvSpPr txBox="1"/>
          <p:nvPr/>
        </p:nvSpPr>
        <p:spPr>
          <a:xfrm>
            <a:off x="4143122" y="2298138"/>
            <a:ext cx="1238082" cy="369332"/>
          </a:xfrm>
          <a:prstGeom prst="rect">
            <a:avLst/>
          </a:prstGeom>
          <a:noFill/>
        </p:spPr>
        <p:txBody>
          <a:bodyPr wrap="square" rtlCol="0">
            <a:spAutoFit/>
          </a:bodyPr>
          <a:lstStyle/>
          <a:p>
            <a:r>
              <a:rPr lang="en-US" dirty="0"/>
              <a:t>RIGHT EYE</a:t>
            </a:r>
          </a:p>
        </p:txBody>
      </p:sp>
      <p:sp>
        <p:nvSpPr>
          <p:cNvPr id="4" name="TextBox 3">
            <a:extLst>
              <a:ext uri="{FF2B5EF4-FFF2-40B4-BE49-F238E27FC236}">
                <a16:creationId xmlns:a16="http://schemas.microsoft.com/office/drawing/2014/main" id="{1CAF9DBA-F231-4520-B141-AB36F4574273}"/>
              </a:ext>
            </a:extLst>
          </p:cNvPr>
          <p:cNvSpPr txBox="1"/>
          <p:nvPr/>
        </p:nvSpPr>
        <p:spPr>
          <a:xfrm>
            <a:off x="4199766" y="4774301"/>
            <a:ext cx="1238082" cy="369332"/>
          </a:xfrm>
          <a:prstGeom prst="rect">
            <a:avLst/>
          </a:prstGeom>
          <a:noFill/>
        </p:spPr>
        <p:txBody>
          <a:bodyPr wrap="square" rtlCol="0">
            <a:spAutoFit/>
          </a:bodyPr>
          <a:lstStyle/>
          <a:p>
            <a:r>
              <a:rPr lang="en-US" dirty="0"/>
              <a:t>LEFT EYE</a:t>
            </a:r>
          </a:p>
        </p:txBody>
      </p:sp>
      <p:sp>
        <p:nvSpPr>
          <p:cNvPr id="8" name="Slide Number Placeholder 1">
            <a:extLst>
              <a:ext uri="{FF2B5EF4-FFF2-40B4-BE49-F238E27FC236}">
                <a16:creationId xmlns:a16="http://schemas.microsoft.com/office/drawing/2014/main" id="{9949C49B-ACAB-0B4F-A0B8-95F95903F630}"/>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C86733-290F-284F-A769-EF0A47507B7A}" type="slidenum">
              <a:rPr lang="en-US" smtClean="0"/>
              <a:pPr/>
              <a:t>10</a:t>
            </a:fld>
            <a:endParaRPr lang="en-US" dirty="0"/>
          </a:p>
        </p:txBody>
      </p:sp>
      <p:pic>
        <p:nvPicPr>
          <p:cNvPr id="5" name="Audio 4">
            <a:hlinkClick r:id="" action="ppaction://media"/>
            <a:extLst>
              <a:ext uri="{FF2B5EF4-FFF2-40B4-BE49-F238E27FC236}">
                <a16:creationId xmlns:a16="http://schemas.microsoft.com/office/drawing/2014/main" id="{BACC8923-265C-4D61-A4F6-38A65A2F5F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62295406"/>
      </p:ext>
    </p:extLst>
  </p:cSld>
  <p:clrMapOvr>
    <a:masterClrMapping/>
  </p:clrMapOvr>
  <mc:AlternateContent xmlns:mc="http://schemas.openxmlformats.org/markup-compatibility/2006" xmlns:p14="http://schemas.microsoft.com/office/powerpoint/2010/main">
    <mc:Choice Requires="p14">
      <p:transition spd="slow" p14:dur="2000" advTm="20071"/>
    </mc:Choice>
    <mc:Fallback xmlns="">
      <p:transition spd="slow" advTm="20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0E51E8-4516-1440-B17F-72419154D800}"/>
              </a:ext>
            </a:extLst>
          </p:cNvPr>
          <p:cNvSpPr txBox="1">
            <a:spLocks/>
          </p:cNvSpPr>
          <p:nvPr/>
        </p:nvSpPr>
        <p:spPr>
          <a:xfrm>
            <a:off x="299048" y="96445"/>
            <a:ext cx="11593902" cy="17444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algn="ctr"/>
            <a:r>
              <a:rPr lang="en-US" sz="4000" dirty="0">
                <a:latin typeface="Segoe UI"/>
              </a:rPr>
              <a:t>Scotoma Localization Considerations</a:t>
            </a:r>
            <a:endParaRPr lang="en-US" sz="2200" dirty="0">
              <a:latin typeface="Segoe UI"/>
            </a:endParaRPr>
          </a:p>
        </p:txBody>
      </p:sp>
      <p:pic>
        <p:nvPicPr>
          <p:cNvPr id="10" name="Content Placeholder 9" descr="A picture containing athletic game, vector graphics&#10;&#10;Description automatically generated">
            <a:extLst>
              <a:ext uri="{FF2B5EF4-FFF2-40B4-BE49-F238E27FC236}">
                <a16:creationId xmlns:a16="http://schemas.microsoft.com/office/drawing/2014/main" id="{B53517A2-5D23-F848-A293-BF5BDB40760E}"/>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514239" y="1583933"/>
            <a:ext cx="4504764" cy="5128832"/>
          </a:xfrm>
        </p:spPr>
      </p:pic>
      <p:sp>
        <p:nvSpPr>
          <p:cNvPr id="22" name="Content Placeholder 2">
            <a:extLst>
              <a:ext uri="{FF2B5EF4-FFF2-40B4-BE49-F238E27FC236}">
                <a16:creationId xmlns:a16="http://schemas.microsoft.com/office/drawing/2014/main" id="{9406C01D-260D-B84A-8BAA-4BBA147BFF95}"/>
              </a:ext>
            </a:extLst>
          </p:cNvPr>
          <p:cNvSpPr txBox="1">
            <a:spLocks/>
          </p:cNvSpPr>
          <p:nvPr/>
        </p:nvSpPr>
        <p:spPr>
          <a:xfrm>
            <a:off x="339306" y="1878001"/>
            <a:ext cx="6827613" cy="4040885"/>
          </a:xfrm>
          <a:prstGeom prst="rect">
            <a:avLst/>
          </a:prstGeom>
        </p:spPr>
        <p:txBody>
          <a:bodyPr vert="horz" lIns="91440" tIns="45720" rIns="91440" bIns="45720" numCol="1"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baseline="0">
                <a:solidFill>
                  <a:srgbClr val="0066F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baseline="0">
                <a:solidFill>
                  <a:srgbClr val="0066F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baseline="0">
                <a:solidFill>
                  <a:srgbClr val="0066F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baseline="0">
                <a:solidFill>
                  <a:srgbClr val="0066F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baseline="0">
                <a:solidFill>
                  <a:srgbClr val="0066F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u="sng" dirty="0"/>
              <a:t>Retinal:</a:t>
            </a:r>
          </a:p>
          <a:p>
            <a:r>
              <a:rPr lang="en-US" sz="2200" dirty="0"/>
              <a:t>Degenerative</a:t>
            </a:r>
          </a:p>
          <a:p>
            <a:pPr lvl="1"/>
            <a:r>
              <a:rPr lang="en-US" sz="1800" dirty="0"/>
              <a:t>Age-related Macular Degeneration</a:t>
            </a:r>
          </a:p>
          <a:p>
            <a:pPr lvl="1"/>
            <a:r>
              <a:rPr lang="en-US" sz="1800" dirty="0" err="1"/>
              <a:t>Angioid</a:t>
            </a:r>
            <a:r>
              <a:rPr lang="en-US" sz="1800" dirty="0"/>
              <a:t> Streaks | Solar retinopathy | Macular Dystrophies</a:t>
            </a:r>
          </a:p>
          <a:p>
            <a:r>
              <a:rPr lang="en-US" sz="2200" dirty="0"/>
              <a:t>Vascular</a:t>
            </a:r>
          </a:p>
          <a:p>
            <a:pPr lvl="1"/>
            <a:r>
              <a:rPr lang="en-US" sz="1800" dirty="0"/>
              <a:t>Diabetic Macular Edema | Sickle Cell Retinopathy</a:t>
            </a:r>
          </a:p>
          <a:p>
            <a:r>
              <a:rPr lang="en-US" sz="2200" dirty="0"/>
              <a:t>Infectious</a:t>
            </a:r>
          </a:p>
          <a:p>
            <a:pPr lvl="1"/>
            <a:r>
              <a:rPr lang="en-US" sz="1800" dirty="0"/>
              <a:t>Ocular Histoplasmosis | Toxoplasmosis | Toxocariasis </a:t>
            </a:r>
          </a:p>
          <a:p>
            <a:r>
              <a:rPr lang="en-US" sz="2200" dirty="0"/>
              <a:t>Inflammatory </a:t>
            </a:r>
          </a:p>
          <a:p>
            <a:pPr lvl="1"/>
            <a:r>
              <a:rPr lang="en-US" sz="1800" dirty="0"/>
              <a:t>Acute Macular </a:t>
            </a:r>
            <a:r>
              <a:rPr lang="en-US" sz="1800" dirty="0" err="1"/>
              <a:t>Neuroretinopathy</a:t>
            </a:r>
            <a:endParaRPr lang="en-US" sz="1800" dirty="0"/>
          </a:p>
          <a:p>
            <a:pPr lvl="1"/>
            <a:r>
              <a:rPr lang="en-US" sz="1800" dirty="0"/>
              <a:t>Acute Idiopathic Maculopathy</a:t>
            </a:r>
          </a:p>
          <a:p>
            <a:pPr lvl="1"/>
            <a:r>
              <a:rPr lang="en-US" sz="1800" dirty="0"/>
              <a:t>Acute Posterior Multifocal Placoid Pigmentary Epitheliopathy</a:t>
            </a:r>
          </a:p>
          <a:p>
            <a:r>
              <a:rPr lang="en-US" sz="2200" dirty="0"/>
              <a:t>Toxic</a:t>
            </a:r>
          </a:p>
          <a:p>
            <a:pPr lvl="1"/>
            <a:r>
              <a:rPr lang="en-US" sz="1800" dirty="0"/>
              <a:t>Hydroxychloroquine | Tamoxifen</a:t>
            </a:r>
          </a:p>
        </p:txBody>
      </p:sp>
      <p:cxnSp>
        <p:nvCxnSpPr>
          <p:cNvPr id="25" name="Elbow Connector 24">
            <a:extLst>
              <a:ext uri="{FF2B5EF4-FFF2-40B4-BE49-F238E27FC236}">
                <a16:creationId xmlns:a16="http://schemas.microsoft.com/office/drawing/2014/main" id="{A16488BD-527F-C24F-9CB6-272C2D1050ED}"/>
              </a:ext>
            </a:extLst>
          </p:cNvPr>
          <p:cNvCxnSpPr>
            <a:cxnSpLocks/>
          </p:cNvCxnSpPr>
          <p:nvPr/>
        </p:nvCxnSpPr>
        <p:spPr>
          <a:xfrm>
            <a:off x="1495168" y="2011680"/>
            <a:ext cx="6289589" cy="296562"/>
          </a:xfrm>
          <a:prstGeom prst="bentConnector3">
            <a:avLst>
              <a:gd name="adj1" fmla="val 91257"/>
            </a:avLst>
          </a:prstGeom>
          <a:ln w="57150" cap="sq">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AD44EC4B-A5D4-46E3-8A52-E707FD49CEC0}"/>
              </a:ext>
            </a:extLst>
          </p:cNvPr>
          <p:cNvSpPr>
            <a:spLocks noGrp="1"/>
          </p:cNvSpPr>
          <p:nvPr>
            <p:ph type="sldNum" sz="quarter" idx="12"/>
          </p:nvPr>
        </p:nvSpPr>
        <p:spPr/>
        <p:txBody>
          <a:bodyPr/>
          <a:lstStyle/>
          <a:p>
            <a:fld id="{7CC86733-290F-284F-A769-EF0A47507B7A}" type="slidenum">
              <a:rPr lang="en-US" smtClean="0"/>
              <a:t>11</a:t>
            </a:fld>
            <a:endParaRPr lang="en-US" dirty="0"/>
          </a:p>
        </p:txBody>
      </p:sp>
      <p:pic>
        <p:nvPicPr>
          <p:cNvPr id="3" name="Audio 2">
            <a:hlinkClick r:id="" action="ppaction://media"/>
            <a:extLst>
              <a:ext uri="{FF2B5EF4-FFF2-40B4-BE49-F238E27FC236}">
                <a16:creationId xmlns:a16="http://schemas.microsoft.com/office/drawing/2014/main" id="{A73C1EEB-E1D0-4952-BAF3-F6C4B39563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59270161"/>
      </p:ext>
    </p:extLst>
  </p:cSld>
  <p:clrMapOvr>
    <a:masterClrMapping/>
  </p:clrMapOvr>
  <mc:AlternateContent xmlns:mc="http://schemas.openxmlformats.org/markup-compatibility/2006" xmlns:p14="http://schemas.microsoft.com/office/powerpoint/2010/main">
    <mc:Choice Requires="p14">
      <p:transition spd="slow" p14:dur="2000" advTm="33265"/>
    </mc:Choice>
    <mc:Fallback xmlns="">
      <p:transition spd="slow" advTm="33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athletic game, vector graphics&#10;&#10;Description automatically generated">
            <a:extLst>
              <a:ext uri="{FF2B5EF4-FFF2-40B4-BE49-F238E27FC236}">
                <a16:creationId xmlns:a16="http://schemas.microsoft.com/office/drawing/2014/main" id="{B53517A2-5D23-F848-A293-BF5BDB40760E}"/>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514239" y="1583933"/>
            <a:ext cx="4504764" cy="5128832"/>
          </a:xfrm>
        </p:spPr>
      </p:pic>
      <p:sp>
        <p:nvSpPr>
          <p:cNvPr id="22" name="Content Placeholder 2">
            <a:extLst>
              <a:ext uri="{FF2B5EF4-FFF2-40B4-BE49-F238E27FC236}">
                <a16:creationId xmlns:a16="http://schemas.microsoft.com/office/drawing/2014/main" id="{9406C01D-260D-B84A-8BAA-4BBA147BFF95}"/>
              </a:ext>
            </a:extLst>
          </p:cNvPr>
          <p:cNvSpPr txBox="1">
            <a:spLocks/>
          </p:cNvSpPr>
          <p:nvPr/>
        </p:nvSpPr>
        <p:spPr>
          <a:xfrm>
            <a:off x="339306" y="1840928"/>
            <a:ext cx="6568121" cy="4152099"/>
          </a:xfrm>
          <a:prstGeom prst="rect">
            <a:avLst/>
          </a:prstGeom>
        </p:spPr>
        <p:txBody>
          <a:bodyPr vert="horz" lIns="91440" tIns="45720" rIns="91440" bIns="45720" numCol="1"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baseline="0">
                <a:solidFill>
                  <a:srgbClr val="0066F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baseline="0">
                <a:solidFill>
                  <a:srgbClr val="0066F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baseline="0">
                <a:solidFill>
                  <a:srgbClr val="0066F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baseline="0">
                <a:solidFill>
                  <a:srgbClr val="0066F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baseline="0">
                <a:solidFill>
                  <a:srgbClr val="0066F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u="sng" dirty="0"/>
              <a:t>Optic Nerve:</a:t>
            </a:r>
          </a:p>
          <a:p>
            <a:r>
              <a:rPr lang="en-US" sz="2200" dirty="0"/>
              <a:t>Glaucoma</a:t>
            </a:r>
            <a:endParaRPr lang="en-US" sz="1800" dirty="0"/>
          </a:p>
          <a:p>
            <a:pPr lvl="1"/>
            <a:r>
              <a:rPr lang="en-US" sz="1800" dirty="0"/>
              <a:t>Normal Tension Glaucoma</a:t>
            </a:r>
          </a:p>
          <a:p>
            <a:r>
              <a:rPr lang="en-US" sz="2200" dirty="0"/>
              <a:t>Papilledema with maculopathy </a:t>
            </a:r>
          </a:p>
          <a:p>
            <a:r>
              <a:rPr lang="en-US" sz="2200" dirty="0"/>
              <a:t>Inflammatory </a:t>
            </a:r>
          </a:p>
          <a:p>
            <a:pPr lvl="1"/>
            <a:r>
              <a:rPr lang="en-US" sz="1800" dirty="0"/>
              <a:t>Optic Neuritis</a:t>
            </a:r>
          </a:p>
          <a:p>
            <a:r>
              <a:rPr lang="en-US" sz="2200" dirty="0"/>
              <a:t>Vascular (</a:t>
            </a:r>
            <a:r>
              <a:rPr lang="en-US" sz="2200" dirty="0" err="1"/>
              <a:t>ie</a:t>
            </a:r>
            <a:r>
              <a:rPr lang="en-US" sz="2200" dirty="0"/>
              <a:t>. Ischemic)</a:t>
            </a:r>
          </a:p>
          <a:p>
            <a:pPr lvl="1"/>
            <a:r>
              <a:rPr lang="en-US" sz="1800" dirty="0"/>
              <a:t>Anterior/Posterior | </a:t>
            </a:r>
            <a:r>
              <a:rPr lang="en-US" sz="1800" dirty="0" err="1"/>
              <a:t>Arteritic</a:t>
            </a:r>
            <a:r>
              <a:rPr lang="en-US" sz="1800" dirty="0"/>
              <a:t>/</a:t>
            </a:r>
            <a:r>
              <a:rPr lang="en-US" sz="1800" dirty="0" err="1"/>
              <a:t>nonarteritic</a:t>
            </a:r>
            <a:endParaRPr lang="en-US" sz="1800" dirty="0"/>
          </a:p>
          <a:p>
            <a:r>
              <a:rPr lang="en-US" sz="2200" dirty="0"/>
              <a:t>Compressive/Infiltrative </a:t>
            </a:r>
          </a:p>
          <a:p>
            <a:pPr lvl="1"/>
            <a:r>
              <a:rPr lang="en-US" sz="1800" dirty="0"/>
              <a:t>Neoplastic | Thyroid Orbitopathy</a:t>
            </a:r>
          </a:p>
          <a:p>
            <a:r>
              <a:rPr lang="en-US" sz="2200" dirty="0"/>
              <a:t>Toxic/Nutritional </a:t>
            </a:r>
          </a:p>
          <a:p>
            <a:pPr lvl="1"/>
            <a:r>
              <a:rPr lang="en-US" sz="1800" dirty="0"/>
              <a:t>Alcohol | Vitamin deficiency</a:t>
            </a:r>
          </a:p>
          <a:p>
            <a:pPr lvl="1"/>
            <a:r>
              <a:rPr lang="en-US" sz="1800" dirty="0"/>
              <a:t>Heavy Metals</a:t>
            </a:r>
          </a:p>
          <a:p>
            <a:pPr lvl="1"/>
            <a:r>
              <a:rPr lang="en-US" sz="1800" dirty="0"/>
              <a:t>Medications (</a:t>
            </a:r>
            <a:r>
              <a:rPr lang="en-US" sz="1800" dirty="0" err="1"/>
              <a:t>eg.</a:t>
            </a:r>
            <a:r>
              <a:rPr lang="en-US" sz="1800" dirty="0"/>
              <a:t> Ethambutol, Amiodarone, PDE inhibitors)</a:t>
            </a:r>
          </a:p>
          <a:p>
            <a:r>
              <a:rPr lang="en-US" sz="2200" dirty="0"/>
              <a:t>Genetic/</a:t>
            </a:r>
            <a:r>
              <a:rPr lang="en-US" sz="2200" dirty="0" err="1"/>
              <a:t>Leber’s</a:t>
            </a:r>
            <a:endParaRPr lang="en-US" sz="2200" dirty="0"/>
          </a:p>
          <a:p>
            <a:pPr lvl="1"/>
            <a:endParaRPr lang="en-US" sz="1800" dirty="0"/>
          </a:p>
          <a:p>
            <a:pPr lvl="1"/>
            <a:endParaRPr lang="en-US" sz="1800" dirty="0"/>
          </a:p>
          <a:p>
            <a:pPr lvl="1"/>
            <a:endParaRPr lang="en-US" sz="1800" dirty="0"/>
          </a:p>
        </p:txBody>
      </p:sp>
      <p:cxnSp>
        <p:nvCxnSpPr>
          <p:cNvPr id="25" name="Elbow Connector 24">
            <a:extLst>
              <a:ext uri="{FF2B5EF4-FFF2-40B4-BE49-F238E27FC236}">
                <a16:creationId xmlns:a16="http://schemas.microsoft.com/office/drawing/2014/main" id="{A16488BD-527F-C24F-9CB6-272C2D1050ED}"/>
              </a:ext>
            </a:extLst>
          </p:cNvPr>
          <p:cNvCxnSpPr>
            <a:cxnSpLocks/>
          </p:cNvCxnSpPr>
          <p:nvPr/>
        </p:nvCxnSpPr>
        <p:spPr>
          <a:xfrm>
            <a:off x="2011680" y="2011680"/>
            <a:ext cx="6793962" cy="1006100"/>
          </a:xfrm>
          <a:prstGeom prst="bentConnector3">
            <a:avLst>
              <a:gd name="adj1" fmla="val 77154"/>
            </a:avLst>
          </a:prstGeom>
          <a:ln w="57150" cap="sq">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23" name="Title 1">
            <a:extLst>
              <a:ext uri="{FF2B5EF4-FFF2-40B4-BE49-F238E27FC236}">
                <a16:creationId xmlns:a16="http://schemas.microsoft.com/office/drawing/2014/main" id="{5377A18C-C1E7-1740-818C-630CC9126A25}"/>
              </a:ext>
            </a:extLst>
          </p:cNvPr>
          <p:cNvSpPr txBox="1">
            <a:spLocks/>
          </p:cNvSpPr>
          <p:nvPr/>
        </p:nvSpPr>
        <p:spPr>
          <a:xfrm>
            <a:off x="299048" y="96445"/>
            <a:ext cx="11593902" cy="17444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algn="ctr"/>
            <a:r>
              <a:rPr lang="en-US" sz="4000" dirty="0">
                <a:latin typeface="Segoe UI"/>
              </a:rPr>
              <a:t>Scotoma Localization Considerations</a:t>
            </a:r>
            <a:endParaRPr lang="en-US" sz="2200" dirty="0">
              <a:latin typeface="Segoe UI"/>
            </a:endParaRPr>
          </a:p>
        </p:txBody>
      </p:sp>
      <p:sp>
        <p:nvSpPr>
          <p:cNvPr id="2" name="Slide Number Placeholder 1">
            <a:extLst>
              <a:ext uri="{FF2B5EF4-FFF2-40B4-BE49-F238E27FC236}">
                <a16:creationId xmlns:a16="http://schemas.microsoft.com/office/drawing/2014/main" id="{6C2F3893-11CB-402D-B7DF-B03D9F915A64}"/>
              </a:ext>
            </a:extLst>
          </p:cNvPr>
          <p:cNvSpPr>
            <a:spLocks noGrp="1"/>
          </p:cNvSpPr>
          <p:nvPr>
            <p:ph type="sldNum" sz="quarter" idx="12"/>
          </p:nvPr>
        </p:nvSpPr>
        <p:spPr/>
        <p:txBody>
          <a:bodyPr/>
          <a:lstStyle/>
          <a:p>
            <a:fld id="{7CC86733-290F-284F-A769-EF0A47507B7A}" type="slidenum">
              <a:rPr lang="en-US" smtClean="0"/>
              <a:t>12</a:t>
            </a:fld>
            <a:endParaRPr lang="en-US"/>
          </a:p>
        </p:txBody>
      </p:sp>
      <p:pic>
        <p:nvPicPr>
          <p:cNvPr id="3" name="Audio 2">
            <a:hlinkClick r:id="" action="ppaction://media"/>
            <a:extLst>
              <a:ext uri="{FF2B5EF4-FFF2-40B4-BE49-F238E27FC236}">
                <a16:creationId xmlns:a16="http://schemas.microsoft.com/office/drawing/2014/main" id="{CCBC70B5-7286-4267-B1BA-25B260F71B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86527892"/>
      </p:ext>
    </p:extLst>
  </p:cSld>
  <p:clrMapOvr>
    <a:masterClrMapping/>
  </p:clrMapOvr>
  <mc:AlternateContent xmlns:mc="http://schemas.openxmlformats.org/markup-compatibility/2006" xmlns:p14="http://schemas.microsoft.com/office/powerpoint/2010/main">
    <mc:Choice Requires="p14">
      <p:transition spd="slow" p14:dur="2000" advTm="33185"/>
    </mc:Choice>
    <mc:Fallback xmlns="">
      <p:transition spd="slow" advTm="33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athletic game, vector graphics&#10;&#10;Description automatically generated">
            <a:extLst>
              <a:ext uri="{FF2B5EF4-FFF2-40B4-BE49-F238E27FC236}">
                <a16:creationId xmlns:a16="http://schemas.microsoft.com/office/drawing/2014/main" id="{B53517A2-5D23-F848-A293-BF5BDB40760E}"/>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514239" y="1583933"/>
            <a:ext cx="4504764" cy="5128832"/>
          </a:xfrm>
        </p:spPr>
      </p:pic>
      <p:sp>
        <p:nvSpPr>
          <p:cNvPr id="22" name="Content Placeholder 2">
            <a:extLst>
              <a:ext uri="{FF2B5EF4-FFF2-40B4-BE49-F238E27FC236}">
                <a16:creationId xmlns:a16="http://schemas.microsoft.com/office/drawing/2014/main" id="{9406C01D-260D-B84A-8BAA-4BBA147BFF95}"/>
              </a:ext>
            </a:extLst>
          </p:cNvPr>
          <p:cNvSpPr txBox="1">
            <a:spLocks/>
          </p:cNvSpPr>
          <p:nvPr/>
        </p:nvSpPr>
        <p:spPr>
          <a:xfrm>
            <a:off x="339306" y="1840928"/>
            <a:ext cx="6568121" cy="4152099"/>
          </a:xfrm>
          <a:prstGeom prst="rect">
            <a:avLst/>
          </a:prstGeom>
        </p:spPr>
        <p:txBody>
          <a:bodyPr vert="horz" lIns="91440" tIns="45720" rIns="91440" bIns="45720" numCol="1"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baseline="0">
                <a:solidFill>
                  <a:srgbClr val="0066F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baseline="0">
                <a:solidFill>
                  <a:srgbClr val="0066F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baseline="0">
                <a:solidFill>
                  <a:srgbClr val="0066F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baseline="0">
                <a:solidFill>
                  <a:srgbClr val="0066F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baseline="0">
                <a:solidFill>
                  <a:srgbClr val="0066F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sng"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Chiasmal: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Compressive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Pituitary adenoma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srgbClr val="0066FF"/>
                </a:solidFill>
                <a:effectLst/>
                <a:uLnTx/>
                <a:uFillTx/>
                <a:latin typeface="Arial" panose="020B0604020202020204" pitchFamily="34" charset="0"/>
                <a:ea typeface="+mn-ea"/>
                <a:cs typeface="Arial" panose="020B0604020202020204" pitchFamily="34" charset="0"/>
              </a:rPr>
              <a:t>Parasellar</a:t>
            </a:r>
            <a:r>
              <a:rPr kumimoji="0" lang="en-US" sz="1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 meningioma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Craniopharyngioma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srgbClr val="0066FF"/>
                </a:solidFill>
                <a:effectLst/>
                <a:uLnTx/>
                <a:uFillTx/>
                <a:latin typeface="Arial" panose="020B0604020202020204" pitchFamily="34" charset="0"/>
                <a:ea typeface="+mn-ea"/>
                <a:cs typeface="Arial" panose="020B0604020202020204" pitchFamily="34" charset="0"/>
              </a:rPr>
              <a:t>Parasellar</a:t>
            </a:r>
            <a:r>
              <a:rPr kumimoji="0" lang="en-US" sz="1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 internal carotid aneurysm </a:t>
            </a:r>
            <a:endParaRPr kumimoji="0" lang="en-US" sz="22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Pituitary apoplexy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Inflammatory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Sarcoidosis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Multiple sclerosis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Infectious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Tuberculosis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Lyme disease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endParaRPr>
          </a:p>
        </p:txBody>
      </p:sp>
      <p:cxnSp>
        <p:nvCxnSpPr>
          <p:cNvPr id="25" name="Elbow Connector 24">
            <a:extLst>
              <a:ext uri="{FF2B5EF4-FFF2-40B4-BE49-F238E27FC236}">
                <a16:creationId xmlns:a16="http://schemas.microsoft.com/office/drawing/2014/main" id="{A16488BD-527F-C24F-9CB6-272C2D1050ED}"/>
              </a:ext>
            </a:extLst>
          </p:cNvPr>
          <p:cNvCxnSpPr>
            <a:cxnSpLocks/>
          </p:cNvCxnSpPr>
          <p:nvPr/>
        </p:nvCxnSpPr>
        <p:spPr>
          <a:xfrm>
            <a:off x="1816443" y="2075935"/>
            <a:ext cx="7536104" cy="1407608"/>
          </a:xfrm>
          <a:prstGeom prst="bentConnector3">
            <a:avLst>
              <a:gd name="adj1" fmla="val 71480"/>
            </a:avLst>
          </a:prstGeom>
          <a:ln w="57150" cap="sq">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19" name="Title 1">
            <a:extLst>
              <a:ext uri="{FF2B5EF4-FFF2-40B4-BE49-F238E27FC236}">
                <a16:creationId xmlns:a16="http://schemas.microsoft.com/office/drawing/2014/main" id="{BEE9F662-DC1F-324F-9FA6-55DA47DBC61B}"/>
              </a:ext>
            </a:extLst>
          </p:cNvPr>
          <p:cNvSpPr txBox="1">
            <a:spLocks/>
          </p:cNvSpPr>
          <p:nvPr/>
        </p:nvSpPr>
        <p:spPr>
          <a:xfrm>
            <a:off x="299048" y="96445"/>
            <a:ext cx="11593902" cy="17444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Segoe UI"/>
                <a:ea typeface="+mj-ea"/>
                <a:cs typeface="Arial" panose="020B0604020202020204" pitchFamily="34" charset="0"/>
              </a:rPr>
              <a:t>Scotoma Localization Considerations</a:t>
            </a:r>
            <a:endParaRPr kumimoji="0" lang="en-US" sz="2200" b="1" i="0" u="none" strike="noStrike" kern="1200" cap="none" spc="0" normalizeH="0" baseline="0" noProof="0" dirty="0">
              <a:ln>
                <a:noFill/>
              </a:ln>
              <a:solidFill>
                <a:srgbClr val="C00000"/>
              </a:solidFill>
              <a:effectLst/>
              <a:uLnTx/>
              <a:uFillTx/>
              <a:latin typeface="Segoe UI"/>
              <a:ea typeface="+mj-ea"/>
              <a:cs typeface="Arial" panose="020B0604020202020204" pitchFamily="34" charset="0"/>
            </a:endParaRPr>
          </a:p>
        </p:txBody>
      </p:sp>
      <p:sp>
        <p:nvSpPr>
          <p:cNvPr id="2" name="Slide Number Placeholder 1">
            <a:extLst>
              <a:ext uri="{FF2B5EF4-FFF2-40B4-BE49-F238E27FC236}">
                <a16:creationId xmlns:a16="http://schemas.microsoft.com/office/drawing/2014/main" id="{2F247123-1266-48D8-A0C9-4E1EBEC75E1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C86733-290F-284F-A769-EF0A47507B7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Audio 2">
            <a:hlinkClick r:id="" action="ppaction://media"/>
            <a:extLst>
              <a:ext uri="{FF2B5EF4-FFF2-40B4-BE49-F238E27FC236}">
                <a16:creationId xmlns:a16="http://schemas.microsoft.com/office/drawing/2014/main" id="{1E109F85-4833-49E9-A85E-5610A16A14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56879750"/>
      </p:ext>
    </p:extLst>
  </p:cSld>
  <p:clrMapOvr>
    <a:masterClrMapping/>
  </p:clrMapOvr>
  <mc:AlternateContent xmlns:mc="http://schemas.openxmlformats.org/markup-compatibility/2006" xmlns:p14="http://schemas.microsoft.com/office/powerpoint/2010/main">
    <mc:Choice Requires="p14">
      <p:transition spd="slow" p14:dur="2000" advTm="38306"/>
    </mc:Choice>
    <mc:Fallback xmlns="">
      <p:transition spd="slow" advTm="38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athletic game, vector graphics&#10;&#10;Description automatically generated">
            <a:extLst>
              <a:ext uri="{FF2B5EF4-FFF2-40B4-BE49-F238E27FC236}">
                <a16:creationId xmlns:a16="http://schemas.microsoft.com/office/drawing/2014/main" id="{B53517A2-5D23-F848-A293-BF5BDB40760E}"/>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514239" y="1583933"/>
            <a:ext cx="4504764" cy="5128832"/>
          </a:xfrm>
        </p:spPr>
      </p:pic>
      <p:sp>
        <p:nvSpPr>
          <p:cNvPr id="22" name="Content Placeholder 2">
            <a:extLst>
              <a:ext uri="{FF2B5EF4-FFF2-40B4-BE49-F238E27FC236}">
                <a16:creationId xmlns:a16="http://schemas.microsoft.com/office/drawing/2014/main" id="{9406C01D-260D-B84A-8BAA-4BBA147BFF95}"/>
              </a:ext>
            </a:extLst>
          </p:cNvPr>
          <p:cNvSpPr txBox="1">
            <a:spLocks/>
          </p:cNvSpPr>
          <p:nvPr/>
        </p:nvSpPr>
        <p:spPr>
          <a:xfrm>
            <a:off x="339306" y="1840928"/>
            <a:ext cx="6568121" cy="4152099"/>
          </a:xfrm>
          <a:prstGeom prst="rect">
            <a:avLst/>
          </a:prstGeom>
        </p:spPr>
        <p:txBody>
          <a:bodyPr vert="horz" lIns="91440" tIns="45720" rIns="91440" bIns="45720" numCol="1"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baseline="0">
                <a:solidFill>
                  <a:srgbClr val="0066F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baseline="0">
                <a:solidFill>
                  <a:srgbClr val="0066F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baseline="0">
                <a:solidFill>
                  <a:srgbClr val="0066F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baseline="0">
                <a:solidFill>
                  <a:srgbClr val="0066F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baseline="0">
                <a:solidFill>
                  <a:srgbClr val="0066F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sng"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Post-Chiasmal (typically homonymous hemianopsia):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Neurologic</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Seizure disorders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Migraine auras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Vascular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Strokes (ischemic/hemorrhagic)</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Systemic hypoperfusion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Compressive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Neoplastic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Inflammatory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Iatrogenic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Lobectomy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endParaRPr>
          </a:p>
        </p:txBody>
      </p:sp>
      <p:cxnSp>
        <p:nvCxnSpPr>
          <p:cNvPr id="25" name="Elbow Connector 24">
            <a:extLst>
              <a:ext uri="{FF2B5EF4-FFF2-40B4-BE49-F238E27FC236}">
                <a16:creationId xmlns:a16="http://schemas.microsoft.com/office/drawing/2014/main" id="{A16488BD-527F-C24F-9CB6-272C2D1050ED}"/>
              </a:ext>
            </a:extLst>
          </p:cNvPr>
          <p:cNvCxnSpPr>
            <a:cxnSpLocks/>
          </p:cNvCxnSpPr>
          <p:nvPr/>
        </p:nvCxnSpPr>
        <p:spPr>
          <a:xfrm>
            <a:off x="2342798" y="2269958"/>
            <a:ext cx="5454316" cy="2630905"/>
          </a:xfrm>
          <a:prstGeom prst="bentConnector3">
            <a:avLst>
              <a:gd name="adj1" fmla="val 91471"/>
            </a:avLst>
          </a:prstGeom>
          <a:ln w="57150" cap="sq">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D880DA6-9C36-4249-8C0D-25601502318F}"/>
              </a:ext>
            </a:extLst>
          </p:cNvPr>
          <p:cNvCxnSpPr/>
          <p:nvPr/>
        </p:nvCxnSpPr>
        <p:spPr>
          <a:xfrm>
            <a:off x="7797114" y="3725562"/>
            <a:ext cx="0" cy="2762918"/>
          </a:xfrm>
          <a:prstGeom prst="line">
            <a:avLst/>
          </a:prstGeom>
          <a:ln w="571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81032BC3-DE0E-994A-A988-5DB142A0FBA0}"/>
              </a:ext>
            </a:extLst>
          </p:cNvPr>
          <p:cNvSpPr txBox="1">
            <a:spLocks/>
          </p:cNvSpPr>
          <p:nvPr/>
        </p:nvSpPr>
        <p:spPr>
          <a:xfrm>
            <a:off x="299048" y="96445"/>
            <a:ext cx="11593902" cy="17444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Segoe UI"/>
                <a:ea typeface="+mj-ea"/>
                <a:cs typeface="Arial" panose="020B0604020202020204" pitchFamily="34" charset="0"/>
              </a:rPr>
              <a:t>Scotoma Localization Considerations</a:t>
            </a:r>
            <a:endParaRPr kumimoji="0" lang="en-US" sz="2200" b="1" i="0" u="none" strike="noStrike" kern="1200" cap="none" spc="0" normalizeH="0" baseline="0" noProof="0" dirty="0">
              <a:ln>
                <a:noFill/>
              </a:ln>
              <a:solidFill>
                <a:srgbClr val="C00000"/>
              </a:solidFill>
              <a:effectLst/>
              <a:uLnTx/>
              <a:uFillTx/>
              <a:latin typeface="Segoe UI"/>
              <a:ea typeface="+mj-ea"/>
              <a:cs typeface="Arial" panose="020B0604020202020204" pitchFamily="34" charset="0"/>
            </a:endParaRPr>
          </a:p>
        </p:txBody>
      </p:sp>
      <p:sp>
        <p:nvSpPr>
          <p:cNvPr id="2" name="Slide Number Placeholder 1">
            <a:extLst>
              <a:ext uri="{FF2B5EF4-FFF2-40B4-BE49-F238E27FC236}">
                <a16:creationId xmlns:a16="http://schemas.microsoft.com/office/drawing/2014/main" id="{2383FE93-FE60-438D-AF4A-F54B4C033DA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C86733-290F-284F-A769-EF0A47507B7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8AD502CD-5AAE-4A1F-9435-CC261F5D37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6535759"/>
      </p:ext>
    </p:extLst>
  </p:cSld>
  <p:clrMapOvr>
    <a:masterClrMapping/>
  </p:clrMapOvr>
  <mc:AlternateContent xmlns:mc="http://schemas.openxmlformats.org/markup-compatibility/2006" xmlns:p14="http://schemas.microsoft.com/office/powerpoint/2010/main">
    <mc:Choice Requires="p14">
      <p:transition spd="slow" p14:dur="2000" advTm="29020"/>
    </mc:Choice>
    <mc:Fallback xmlns="">
      <p:transition spd="slow" advTm="29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048" y="1652338"/>
            <a:ext cx="11593902" cy="4331368"/>
          </a:xfrm>
        </p:spPr>
        <p:txBody>
          <a:bodyPr vert="horz" lIns="91440" tIns="45720" rIns="91440" bIns="45720" numCol="2" rtlCol="0" anchor="t">
            <a:normAutofit/>
          </a:bodyPr>
          <a:lstStyle/>
          <a:p>
            <a:r>
              <a:rPr lang="en-US" sz="2200" dirty="0"/>
              <a:t>Toxic or Nutritional Optic Neuropathy </a:t>
            </a:r>
          </a:p>
          <a:p>
            <a:pPr lvl="1"/>
            <a:r>
              <a:rPr lang="en-US" sz="1800" dirty="0"/>
              <a:t>Medications – Ethambutol, Amiodarone</a:t>
            </a:r>
          </a:p>
          <a:p>
            <a:pPr lvl="1"/>
            <a:r>
              <a:rPr lang="en-US" sz="1800" dirty="0"/>
              <a:t>Alcohol consumption </a:t>
            </a:r>
          </a:p>
          <a:p>
            <a:pPr lvl="1"/>
            <a:r>
              <a:rPr lang="en-US" sz="1800" dirty="0"/>
              <a:t>Heavy metals – Lead, mercury </a:t>
            </a:r>
          </a:p>
          <a:p>
            <a:pPr lvl="1"/>
            <a:r>
              <a:rPr lang="en-US" sz="1800" dirty="0"/>
              <a:t>Nutritional deficiency – Vitamin B12, folate </a:t>
            </a:r>
          </a:p>
          <a:p>
            <a:r>
              <a:rPr lang="en-US" sz="2200" dirty="0" err="1"/>
              <a:t>Leber's</a:t>
            </a:r>
            <a:r>
              <a:rPr lang="en-US" sz="2200" dirty="0"/>
              <a:t> Hereditary Optic Neuropathy</a:t>
            </a:r>
          </a:p>
          <a:p>
            <a:pPr lvl="1"/>
            <a:r>
              <a:rPr lang="en-US" sz="1800" dirty="0"/>
              <a:t>Defect in mitochondrial NADH-ubiquinone </a:t>
            </a:r>
            <a:r>
              <a:rPr lang="en-US" sz="1800" dirty="0" err="1"/>
              <a:t>oxireductase</a:t>
            </a:r>
            <a:r>
              <a:rPr lang="en-US" sz="1800" dirty="0"/>
              <a:t> chains</a:t>
            </a:r>
          </a:p>
          <a:p>
            <a:pPr lvl="1"/>
            <a:r>
              <a:rPr lang="en-US" sz="1800" dirty="0"/>
              <a:t>Typically young males, tobacco is risk factor</a:t>
            </a:r>
          </a:p>
          <a:p>
            <a:pPr lvl="1"/>
            <a:r>
              <a:rPr lang="en-US" sz="1800" dirty="0"/>
              <a:t>Reports of environmentally triggered Type II variant (rather than purely genetic Type I)</a:t>
            </a:r>
          </a:p>
          <a:p>
            <a:pPr lvl="1"/>
            <a:r>
              <a:rPr lang="en-US" sz="1800" dirty="0"/>
              <a:t>On exam: hyperemia, ”</a:t>
            </a:r>
            <a:r>
              <a:rPr lang="en-US" sz="1800" dirty="0" err="1"/>
              <a:t>pseudoedema</a:t>
            </a:r>
            <a:r>
              <a:rPr lang="en-US" sz="1800" dirty="0"/>
              <a:t>,” peripapillary telangiectatic vessels</a:t>
            </a:r>
          </a:p>
          <a:p>
            <a:pPr lvl="1"/>
            <a:endParaRPr lang="en-US" sz="1800" dirty="0"/>
          </a:p>
          <a:p>
            <a:pPr lvl="1"/>
            <a:endParaRPr lang="en-US" sz="1800" dirty="0"/>
          </a:p>
          <a:p>
            <a:r>
              <a:rPr lang="en-US" sz="2200" dirty="0"/>
              <a:t>Compressive/infiltrative Process</a:t>
            </a:r>
          </a:p>
          <a:p>
            <a:pPr lvl="1"/>
            <a:r>
              <a:rPr lang="en-US" sz="1800" dirty="0"/>
              <a:t>Pituitary lesions &gt;&gt; meningioma, glioma</a:t>
            </a:r>
          </a:p>
          <a:p>
            <a:pPr lvl="1"/>
            <a:r>
              <a:rPr lang="en-US" sz="1800" dirty="0"/>
              <a:t>On testing: Typically bitemporal visual field loss</a:t>
            </a:r>
          </a:p>
          <a:p>
            <a:pPr lvl="1"/>
            <a:r>
              <a:rPr lang="en-US" sz="1800" dirty="0"/>
              <a:t>Neuroimaging will show mass lesions compressing chiasm.</a:t>
            </a:r>
          </a:p>
        </p:txBody>
      </p:sp>
      <p:sp>
        <p:nvSpPr>
          <p:cNvPr id="7" name="Title 1">
            <a:extLst>
              <a:ext uri="{FF2B5EF4-FFF2-40B4-BE49-F238E27FC236}">
                <a16:creationId xmlns:a16="http://schemas.microsoft.com/office/drawing/2014/main" id="{0B0E51E8-4516-1440-B17F-72419154D800}"/>
              </a:ext>
            </a:extLst>
          </p:cNvPr>
          <p:cNvSpPr txBox="1">
            <a:spLocks/>
          </p:cNvSpPr>
          <p:nvPr/>
        </p:nvSpPr>
        <p:spPr>
          <a:xfrm>
            <a:off x="299048" y="96445"/>
            <a:ext cx="11593902" cy="17444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Potential Neuro-Ophthalmic Differential</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200" b="1" i="0" u="none" strike="noStrike" kern="1200" cap="none" spc="0" normalizeH="0" baseline="0" noProof="0" dirty="0">
              <a:ln>
                <a:noFill/>
              </a:ln>
              <a:solidFill>
                <a:srgbClr val="C00000"/>
              </a:solidFill>
              <a:effectLst/>
              <a:uLnTx/>
              <a:uFillTx/>
              <a:latin typeface="Segoe UI"/>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Segoe UI"/>
                <a:ea typeface="+mj-ea"/>
                <a:cs typeface="Arial" panose="020B0604020202020204" pitchFamily="34" charset="0"/>
              </a:rPr>
              <a:t>Painless, bilateral, central vision loss</a:t>
            </a:r>
          </a:p>
        </p:txBody>
      </p:sp>
      <p:sp>
        <p:nvSpPr>
          <p:cNvPr id="2" name="Slide Number Placeholder 1">
            <a:extLst>
              <a:ext uri="{FF2B5EF4-FFF2-40B4-BE49-F238E27FC236}">
                <a16:creationId xmlns:a16="http://schemas.microsoft.com/office/drawing/2014/main" id="{3BE9B172-CC2A-4415-AFC2-D74E4348B6A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C86733-290F-284F-A769-EF0A47507B7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Audio 5">
            <a:hlinkClick r:id="" action="ppaction://media"/>
            <a:extLst>
              <a:ext uri="{FF2B5EF4-FFF2-40B4-BE49-F238E27FC236}">
                <a16:creationId xmlns:a16="http://schemas.microsoft.com/office/drawing/2014/main" id="{EEB7D62A-7EC7-4B71-A92B-2AF4DFEED9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67697477"/>
      </p:ext>
    </p:extLst>
  </p:cSld>
  <p:clrMapOvr>
    <a:masterClrMapping/>
  </p:clrMapOvr>
  <mc:AlternateContent xmlns:mc="http://schemas.openxmlformats.org/markup-compatibility/2006" xmlns:p14="http://schemas.microsoft.com/office/powerpoint/2010/main">
    <mc:Choice Requires="p14">
      <p:transition spd="slow" p14:dur="2000" advTm="77864"/>
    </mc:Choice>
    <mc:Fallback xmlns="">
      <p:transition spd="slow" advTm="77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9306" y="1840928"/>
            <a:ext cx="11513387" cy="3991461"/>
          </a:xfrm>
        </p:spPr>
        <p:txBody>
          <a:bodyPr vert="horz" lIns="91440" tIns="45720" rIns="91440" bIns="45720" numCol="2" rtlCol="0" anchor="t">
            <a:normAutofit lnSpcReduction="10000"/>
          </a:bodyPr>
          <a:lstStyle/>
          <a:p>
            <a:r>
              <a:rPr lang="en-US" sz="2200" dirty="0"/>
              <a:t>Autosomal Dominant Optic Atrophy (DOA)</a:t>
            </a:r>
          </a:p>
          <a:p>
            <a:pPr lvl="1"/>
            <a:r>
              <a:rPr lang="en-US" sz="1800" dirty="0"/>
              <a:t>OPA1 gene – responsible for mitochondrial membrane stabilization</a:t>
            </a:r>
          </a:p>
          <a:p>
            <a:pPr lvl="1"/>
            <a:r>
              <a:rPr lang="en-US" sz="1800" dirty="0"/>
              <a:t>Typically younger presentation with family history</a:t>
            </a:r>
          </a:p>
          <a:p>
            <a:pPr lvl="1"/>
            <a:r>
              <a:rPr lang="en-US" sz="1800" dirty="0"/>
              <a:t>On exam: temporal or diffuse pallor</a:t>
            </a:r>
            <a:endParaRPr lang="en-US" sz="2200" dirty="0"/>
          </a:p>
          <a:p>
            <a:r>
              <a:rPr lang="en-US" sz="2200" dirty="0"/>
              <a:t>Thyroid Associated Orbitopathy</a:t>
            </a:r>
          </a:p>
          <a:p>
            <a:pPr marL="628650" lvl="1" indent="-171450"/>
            <a:r>
              <a:rPr lang="en-US" sz="1800" dirty="0"/>
              <a:t>Proptosis, lid retraction, restricted EOMs</a:t>
            </a:r>
          </a:p>
          <a:p>
            <a:pPr marL="628650" lvl="1" indent="-171450"/>
            <a:r>
              <a:rPr lang="en-US" sz="1800" dirty="0"/>
              <a:t>Optic nerve stretching or compression by EOMs</a:t>
            </a:r>
          </a:p>
          <a:p>
            <a:pPr marL="628650" lvl="1" indent="-171450"/>
            <a:r>
              <a:rPr lang="en-US" sz="1800" dirty="0"/>
              <a:t>Progressive, bilateral – optic disc normal or edema, atrophy (chronic)</a:t>
            </a:r>
          </a:p>
          <a:p>
            <a:pPr marL="457200" lvl="1" indent="0">
              <a:buNone/>
            </a:pPr>
            <a:endParaRPr lang="en-US" sz="1800" dirty="0"/>
          </a:p>
          <a:p>
            <a:r>
              <a:rPr lang="en-US" sz="2200" dirty="0"/>
              <a:t>Demyelinating Optic Neuritis</a:t>
            </a:r>
          </a:p>
          <a:p>
            <a:pPr marL="628650" lvl="1" indent="-171450"/>
            <a:r>
              <a:rPr lang="en-US" sz="1800" dirty="0"/>
              <a:t>Typically younger females, unilateral, painful (92%), normal disc in 2/3 (retrobulbar)</a:t>
            </a:r>
          </a:p>
          <a:p>
            <a:pPr marL="628650" lvl="1" indent="-171450"/>
            <a:r>
              <a:rPr lang="en-US" sz="1800" dirty="0"/>
              <a:t>Neuromyelitis Optica Spectrum Disorders, often bilateral</a:t>
            </a:r>
          </a:p>
          <a:p>
            <a:pPr marL="628650" lvl="1" indent="-171450"/>
            <a:r>
              <a:rPr lang="en-US" sz="1800" dirty="0"/>
              <a:t>Anti-MOG (myelin oligodendrocyte glycoprotein)</a:t>
            </a:r>
          </a:p>
          <a:p>
            <a:r>
              <a:rPr lang="en-US" sz="2200" dirty="0"/>
              <a:t>Optic </a:t>
            </a:r>
            <a:r>
              <a:rPr lang="en-US" sz="2200" dirty="0" err="1"/>
              <a:t>Perineuritis</a:t>
            </a:r>
            <a:endParaRPr lang="en-US" sz="2200" dirty="0"/>
          </a:p>
          <a:p>
            <a:pPr marL="628650" lvl="1" indent="-171450"/>
            <a:r>
              <a:rPr lang="en-US" sz="1800" dirty="0"/>
              <a:t>Older (36% &gt; 50), pain until treated</a:t>
            </a:r>
          </a:p>
          <a:p>
            <a:pPr marL="628650" lvl="1" indent="-171450"/>
            <a:r>
              <a:rPr lang="en-US" sz="1800" dirty="0"/>
              <a:t>Optic nerve sheath enhancement</a:t>
            </a:r>
          </a:p>
          <a:p>
            <a:pPr marL="628650" lvl="1" indent="-171450"/>
            <a:r>
              <a:rPr lang="en-US" sz="1800" dirty="0"/>
              <a:t>Less commonly involves central vision</a:t>
            </a:r>
          </a:p>
          <a:p>
            <a:endParaRPr lang="en-US" sz="2200" dirty="0"/>
          </a:p>
        </p:txBody>
      </p:sp>
      <p:sp>
        <p:nvSpPr>
          <p:cNvPr id="7" name="Title 1">
            <a:extLst>
              <a:ext uri="{FF2B5EF4-FFF2-40B4-BE49-F238E27FC236}">
                <a16:creationId xmlns:a16="http://schemas.microsoft.com/office/drawing/2014/main" id="{0B0E51E8-4516-1440-B17F-72419154D800}"/>
              </a:ext>
            </a:extLst>
          </p:cNvPr>
          <p:cNvSpPr txBox="1">
            <a:spLocks/>
          </p:cNvSpPr>
          <p:nvPr/>
        </p:nvSpPr>
        <p:spPr>
          <a:xfrm>
            <a:off x="299048" y="96445"/>
            <a:ext cx="11593902" cy="17444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Potential Differential Diagnosis </a:t>
            </a:r>
            <a:r>
              <a:rPr kumimoji="0" lang="en-US" sz="4000" b="1" i="1"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Continued</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200" b="1" i="0" u="none" strike="noStrike" kern="1200" cap="none" spc="0" normalizeH="0" baseline="0" noProof="0" dirty="0">
              <a:ln>
                <a:noFill/>
              </a:ln>
              <a:solidFill>
                <a:srgbClr val="C00000"/>
              </a:solidFill>
              <a:effectLst/>
              <a:uLnTx/>
              <a:uFillTx/>
              <a:latin typeface="Segoe UI"/>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Segoe UI"/>
                <a:ea typeface="+mj-ea"/>
                <a:cs typeface="Arial" panose="020B0604020202020204" pitchFamily="34" charset="0"/>
              </a:rPr>
              <a:t>Painless, bilateral, and central vision loss</a:t>
            </a:r>
          </a:p>
        </p:txBody>
      </p:sp>
      <p:sp>
        <p:nvSpPr>
          <p:cNvPr id="2" name="Slide Number Placeholder 1">
            <a:extLst>
              <a:ext uri="{FF2B5EF4-FFF2-40B4-BE49-F238E27FC236}">
                <a16:creationId xmlns:a16="http://schemas.microsoft.com/office/drawing/2014/main" id="{E1FCBABD-01A5-4E61-A14E-C06997812C4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C86733-290F-284F-A769-EF0A47507B7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Audio 7">
            <a:hlinkClick r:id="" action="ppaction://media"/>
            <a:extLst>
              <a:ext uri="{FF2B5EF4-FFF2-40B4-BE49-F238E27FC236}">
                <a16:creationId xmlns:a16="http://schemas.microsoft.com/office/drawing/2014/main" id="{E889EF18-C6DC-4BFA-A0CD-E1A1AA490E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77786201"/>
      </p:ext>
    </p:extLst>
  </p:cSld>
  <p:clrMapOvr>
    <a:masterClrMapping/>
  </p:clrMapOvr>
  <mc:AlternateContent xmlns:mc="http://schemas.openxmlformats.org/markup-compatibility/2006" xmlns:p14="http://schemas.microsoft.com/office/powerpoint/2010/main">
    <mc:Choice Requires="p14">
      <p:transition spd="slow" p14:dur="2000" advTm="128278"/>
    </mc:Choice>
    <mc:Fallback xmlns="">
      <p:transition spd="slow" advTm="128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048" y="1664208"/>
            <a:ext cx="11513387" cy="4279392"/>
          </a:xfrm>
        </p:spPr>
        <p:txBody>
          <a:bodyPr vert="horz" lIns="91440" tIns="45720" rIns="91440" bIns="45720" numCol="2" rtlCol="0" anchor="t">
            <a:normAutofit/>
          </a:bodyPr>
          <a:lstStyle/>
          <a:p>
            <a:r>
              <a:rPr lang="en-US" sz="2200" dirty="0"/>
              <a:t>Autoimmune-Related Retinopathy and Optic Neuropathy (ARRONS)</a:t>
            </a:r>
          </a:p>
          <a:p>
            <a:pPr marL="628650" lvl="1" indent="-171450"/>
            <a:r>
              <a:rPr lang="en-US" sz="1800" dirty="0"/>
              <a:t>Development of autoantibody that cross-reacts with photoreceptors, optic nerve</a:t>
            </a:r>
          </a:p>
          <a:p>
            <a:pPr marL="628650" lvl="1" indent="-171450"/>
            <a:r>
              <a:rPr lang="en-US" sz="1800" dirty="0"/>
              <a:t>Exam – may be normal early, arteriolar narrowing early, ERG with reduced amp if retinal</a:t>
            </a:r>
          </a:p>
          <a:p>
            <a:r>
              <a:rPr lang="en-US" sz="2200" dirty="0"/>
              <a:t>Cone Dystrophy</a:t>
            </a:r>
          </a:p>
          <a:p>
            <a:pPr marL="628650" lvl="1" indent="-171450"/>
            <a:r>
              <a:rPr lang="en-US" sz="1800" dirty="0"/>
              <a:t>Any age, gradual progressive acuity and color perception decline</a:t>
            </a:r>
          </a:p>
          <a:p>
            <a:pPr lvl="1"/>
            <a:r>
              <a:rPr lang="en-US" sz="1800" dirty="0"/>
              <a:t>Exam – normal initially or blunted foveal light reflex with granular macular pigmentation -&gt; bulls eye depigmentation, early may have arteriolar narrowing   </a:t>
            </a:r>
          </a:p>
          <a:p>
            <a:pPr lvl="1"/>
            <a:endParaRPr lang="en-US" sz="2200" dirty="0"/>
          </a:p>
          <a:p>
            <a:pPr marL="171450" indent="-171450"/>
            <a:r>
              <a:rPr lang="en-US" sz="2200" dirty="0"/>
              <a:t>Paraneoplastic Retinopathy or Optic Neuropathy</a:t>
            </a:r>
          </a:p>
          <a:p>
            <a:pPr marL="628650" lvl="1" indent="-171450"/>
            <a:r>
              <a:rPr lang="en-US" sz="1800" dirty="0"/>
              <a:t>Cancer Associated Retinopathy</a:t>
            </a:r>
          </a:p>
          <a:p>
            <a:pPr marL="628650" lvl="1" indent="-171450"/>
            <a:r>
              <a:rPr lang="en-US" sz="1800" dirty="0"/>
              <a:t>Melanoma Associated retinopathy</a:t>
            </a:r>
          </a:p>
          <a:p>
            <a:pPr marL="628650" lvl="1" indent="-171450"/>
            <a:r>
              <a:rPr lang="en-US" sz="1800" dirty="0"/>
              <a:t>Heightened clinical suspicion needed in most cases as exam can prove to be normal early in course.</a:t>
            </a:r>
          </a:p>
          <a:p>
            <a:pPr marL="1085850" lvl="2" indent="-171450"/>
            <a:r>
              <a:rPr lang="en-US" sz="1400" dirty="0"/>
              <a:t>Look for narrowed arterioles</a:t>
            </a:r>
          </a:p>
          <a:p>
            <a:pPr marL="628650" lvl="1" indent="-171450"/>
            <a:r>
              <a:rPr lang="en-US" sz="1800" dirty="0"/>
              <a:t>Testing:</a:t>
            </a:r>
          </a:p>
          <a:p>
            <a:pPr marL="1085850" lvl="2" indent="-171450"/>
            <a:r>
              <a:rPr lang="en-US" sz="1400" dirty="0"/>
              <a:t>Serum for paraneoplastic-associated antibodies</a:t>
            </a:r>
          </a:p>
          <a:p>
            <a:pPr marL="1085850" lvl="2" indent="-171450"/>
            <a:r>
              <a:rPr lang="en-US" sz="1400" dirty="0"/>
              <a:t>Multifocal ERG</a:t>
            </a:r>
          </a:p>
        </p:txBody>
      </p:sp>
      <p:sp>
        <p:nvSpPr>
          <p:cNvPr id="7" name="Title 1">
            <a:extLst>
              <a:ext uri="{FF2B5EF4-FFF2-40B4-BE49-F238E27FC236}">
                <a16:creationId xmlns:a16="http://schemas.microsoft.com/office/drawing/2014/main" id="{0B0E51E8-4516-1440-B17F-72419154D800}"/>
              </a:ext>
            </a:extLst>
          </p:cNvPr>
          <p:cNvSpPr txBox="1">
            <a:spLocks/>
          </p:cNvSpPr>
          <p:nvPr/>
        </p:nvSpPr>
        <p:spPr>
          <a:xfrm>
            <a:off x="299048" y="96445"/>
            <a:ext cx="11593902" cy="17444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Potential Differential Diagnosis </a:t>
            </a:r>
            <a:r>
              <a:rPr kumimoji="0" lang="en-US" sz="4000" b="1" i="1"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Continued</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200" b="1" i="0" u="none" strike="noStrike" kern="1200" cap="none" spc="0" normalizeH="0" baseline="0" noProof="0" dirty="0">
              <a:ln>
                <a:noFill/>
              </a:ln>
              <a:solidFill>
                <a:srgbClr val="C00000"/>
              </a:solidFill>
              <a:effectLst/>
              <a:uLnTx/>
              <a:uFillTx/>
              <a:latin typeface="Segoe UI"/>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Segoe UI"/>
                <a:ea typeface="+mj-ea"/>
                <a:cs typeface="Arial" panose="020B0604020202020204" pitchFamily="34" charset="0"/>
              </a:rPr>
              <a:t>Painless, bilateral, and central vision loss</a:t>
            </a:r>
          </a:p>
        </p:txBody>
      </p:sp>
      <p:sp>
        <p:nvSpPr>
          <p:cNvPr id="5" name="TextBox 4">
            <a:extLst>
              <a:ext uri="{FF2B5EF4-FFF2-40B4-BE49-F238E27FC236}">
                <a16:creationId xmlns:a16="http://schemas.microsoft.com/office/drawing/2014/main" id="{6CCF706B-5290-E84B-9D8D-496B1BA1C563}"/>
              </a:ext>
            </a:extLst>
          </p:cNvPr>
          <p:cNvSpPr txBox="1"/>
          <p:nvPr/>
        </p:nvSpPr>
        <p:spPr>
          <a:xfrm>
            <a:off x="7241534" y="5677205"/>
            <a:ext cx="4651416" cy="492443"/>
          </a:xfrm>
          <a:prstGeom prst="rect">
            <a:avLst/>
          </a:prstGeom>
          <a:solidFill>
            <a:schemeClr val="bg1"/>
          </a:solidFill>
          <a:ln>
            <a:solidFill>
              <a:srgbClr val="1F939A"/>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What would you do next?</a:t>
            </a:r>
          </a:p>
        </p:txBody>
      </p:sp>
      <p:sp>
        <p:nvSpPr>
          <p:cNvPr id="2" name="Slide Number Placeholder 1">
            <a:extLst>
              <a:ext uri="{FF2B5EF4-FFF2-40B4-BE49-F238E27FC236}">
                <a16:creationId xmlns:a16="http://schemas.microsoft.com/office/drawing/2014/main" id="{936BC9A3-E278-426B-90DD-C585106B58B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C86733-290F-284F-A769-EF0A47507B7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Audio 8">
            <a:hlinkClick r:id="" action="ppaction://media"/>
            <a:extLst>
              <a:ext uri="{FF2B5EF4-FFF2-40B4-BE49-F238E27FC236}">
                <a16:creationId xmlns:a16="http://schemas.microsoft.com/office/drawing/2014/main" id="{308CEEE8-933B-4776-965A-EDB9909BBD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82188584"/>
      </p:ext>
    </p:extLst>
  </p:cSld>
  <p:clrMapOvr>
    <a:masterClrMapping/>
  </p:clrMapOvr>
  <mc:AlternateContent xmlns:mc="http://schemas.openxmlformats.org/markup-compatibility/2006" xmlns:p14="http://schemas.microsoft.com/office/powerpoint/2010/main">
    <mc:Choice Requires="p14">
      <p:transition spd="slow" p14:dur="2000" advTm="114709"/>
    </mc:Choice>
    <mc:Fallback xmlns="">
      <p:transition spd="slow" advTm="114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6FB864-BBF6-694D-B073-6D507171B852}"/>
              </a:ext>
            </a:extLst>
          </p:cNvPr>
          <p:cNvSpPr>
            <a:spLocks noGrp="1"/>
          </p:cNvSpPr>
          <p:nvPr>
            <p:ph type="subTitle" idx="4294967295"/>
          </p:nvPr>
        </p:nvSpPr>
        <p:spPr>
          <a:xfrm>
            <a:off x="339306" y="2606842"/>
            <a:ext cx="11513388" cy="2205790"/>
          </a:xfrm>
        </p:spPr>
        <p:txBody>
          <a:bodyPr numCol="2">
            <a:normAutofit fontScale="92500"/>
          </a:bodyPr>
          <a:lstStyle/>
          <a:p>
            <a:r>
              <a:rPr lang="en-US" sz="2400" dirty="0"/>
              <a:t>CBC – within normal limits</a:t>
            </a:r>
          </a:p>
          <a:p>
            <a:r>
              <a:rPr lang="en-US" sz="2400" dirty="0"/>
              <a:t>FTA-Ab – non-reactive</a:t>
            </a:r>
          </a:p>
          <a:p>
            <a:r>
              <a:rPr lang="en-US" sz="2400" dirty="0"/>
              <a:t>RPR – non-reactive</a:t>
            </a:r>
          </a:p>
          <a:p>
            <a:r>
              <a:rPr lang="en-US" sz="2400" dirty="0"/>
              <a:t>Zinc – 86 (56-134 ug/dL)</a:t>
            </a:r>
          </a:p>
          <a:p>
            <a:r>
              <a:rPr lang="en-US" sz="2400" dirty="0"/>
              <a:t>Copper – 83 (72-166 ug/dL)</a:t>
            </a:r>
          </a:p>
          <a:p>
            <a:r>
              <a:rPr lang="en-US" sz="2400" dirty="0"/>
              <a:t>B12 (cobalamin) – 918 (211-946 </a:t>
            </a:r>
            <a:r>
              <a:rPr lang="en-US" sz="2400" dirty="0" err="1"/>
              <a:t>pg</a:t>
            </a:r>
            <a:r>
              <a:rPr lang="en-US" sz="2400" dirty="0"/>
              <a:t>/mL)</a:t>
            </a:r>
          </a:p>
          <a:p>
            <a:r>
              <a:rPr lang="en-US" sz="2400" dirty="0"/>
              <a:t>B9 (Folic Acid) - &gt;20 (&gt;3 ng/mL)</a:t>
            </a:r>
          </a:p>
          <a:p>
            <a:r>
              <a:rPr lang="en-US" sz="2400" dirty="0"/>
              <a:t>B1 (Thiamine) – 133.4 (66.4-200 nmol/L)</a:t>
            </a:r>
          </a:p>
          <a:p>
            <a:r>
              <a:rPr lang="en-US" sz="2400" dirty="0"/>
              <a:t>Mitochondrial Sequencing - Normal mitochondrial DNA</a:t>
            </a:r>
          </a:p>
          <a:p>
            <a:endParaRPr lang="en-US" sz="2400" dirty="0"/>
          </a:p>
        </p:txBody>
      </p:sp>
      <p:sp>
        <p:nvSpPr>
          <p:cNvPr id="4" name="Title 1">
            <a:extLst>
              <a:ext uri="{FF2B5EF4-FFF2-40B4-BE49-F238E27FC236}">
                <a16:creationId xmlns:a16="http://schemas.microsoft.com/office/drawing/2014/main" id="{4C21FC6D-6648-2E49-862F-7935D29742BB}"/>
              </a:ext>
            </a:extLst>
          </p:cNvPr>
          <p:cNvSpPr txBox="1">
            <a:spLocks/>
          </p:cNvSpPr>
          <p:nvPr/>
        </p:nvSpPr>
        <p:spPr>
          <a:xfrm>
            <a:off x="258792" y="862359"/>
            <a:ext cx="11593902" cy="17444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Laboratory Results</a:t>
            </a:r>
          </a:p>
        </p:txBody>
      </p:sp>
      <p:sp>
        <p:nvSpPr>
          <p:cNvPr id="5" name="TextBox 4">
            <a:extLst>
              <a:ext uri="{FF2B5EF4-FFF2-40B4-BE49-F238E27FC236}">
                <a16:creationId xmlns:a16="http://schemas.microsoft.com/office/drawing/2014/main" id="{296C2D5A-499B-1943-A1D9-258EB77C1F11}"/>
              </a:ext>
            </a:extLst>
          </p:cNvPr>
          <p:cNvSpPr txBox="1"/>
          <p:nvPr/>
        </p:nvSpPr>
        <p:spPr>
          <a:xfrm>
            <a:off x="6200775" y="5630779"/>
            <a:ext cx="5509963" cy="892552"/>
          </a:xfrm>
          <a:prstGeom prst="rect">
            <a:avLst/>
          </a:prstGeom>
          <a:solidFill>
            <a:schemeClr val="bg1"/>
          </a:solidFill>
          <a:ln>
            <a:solidFill>
              <a:srgbClr val="1F939A"/>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Can you eliminate anything from our differential at this point?</a:t>
            </a:r>
          </a:p>
        </p:txBody>
      </p:sp>
      <p:sp>
        <p:nvSpPr>
          <p:cNvPr id="7" name="Slide Number Placeholder 1">
            <a:extLst>
              <a:ext uri="{FF2B5EF4-FFF2-40B4-BE49-F238E27FC236}">
                <a16:creationId xmlns:a16="http://schemas.microsoft.com/office/drawing/2014/main" id="{0D142147-7AE3-BE4D-9677-96679B66ED94}"/>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CC86733-290F-284F-A769-EF0A47507B7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Audio 1">
            <a:hlinkClick r:id="" action="ppaction://media"/>
            <a:extLst>
              <a:ext uri="{FF2B5EF4-FFF2-40B4-BE49-F238E27FC236}">
                <a16:creationId xmlns:a16="http://schemas.microsoft.com/office/drawing/2014/main" id="{34C0BF13-8018-4C31-8553-C3E27EAF78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81097638"/>
      </p:ext>
    </p:extLst>
  </p:cSld>
  <p:clrMapOvr>
    <a:masterClrMapping/>
  </p:clrMapOvr>
  <mc:AlternateContent xmlns:mc="http://schemas.openxmlformats.org/markup-compatibility/2006" xmlns:p14="http://schemas.microsoft.com/office/powerpoint/2010/main">
    <mc:Choice Requires="p14">
      <p:transition spd="slow" p14:dur="2000" advTm="36401"/>
    </mc:Choice>
    <mc:Fallback xmlns="">
      <p:transition spd="slow" advTm="36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81960-3BEA-4B4A-87ED-9A28D343E679}"/>
              </a:ext>
            </a:extLst>
          </p:cNvPr>
          <p:cNvSpPr>
            <a:spLocks noGrp="1"/>
          </p:cNvSpPr>
          <p:nvPr>
            <p:ph type="title"/>
          </p:nvPr>
        </p:nvSpPr>
        <p:spPr>
          <a:xfrm>
            <a:off x="514865" y="365125"/>
            <a:ext cx="11162269" cy="1325563"/>
          </a:xfrm>
        </p:spPr>
        <p:txBody>
          <a:bodyPr/>
          <a:lstStyle/>
          <a:p>
            <a:pPr algn="ctr"/>
            <a:r>
              <a:rPr lang="en-US" dirty="0"/>
              <a:t>Is anything ruled out yet?</a:t>
            </a:r>
          </a:p>
        </p:txBody>
      </p:sp>
      <p:sp>
        <p:nvSpPr>
          <p:cNvPr id="3" name="Content Placeholder 2">
            <a:extLst>
              <a:ext uri="{FF2B5EF4-FFF2-40B4-BE49-F238E27FC236}">
                <a16:creationId xmlns:a16="http://schemas.microsoft.com/office/drawing/2014/main" id="{283516A6-D0EA-5E48-8D08-47FEAC3A5E4C}"/>
              </a:ext>
            </a:extLst>
          </p:cNvPr>
          <p:cNvSpPr>
            <a:spLocks noGrp="1"/>
          </p:cNvSpPr>
          <p:nvPr>
            <p:ph idx="1"/>
          </p:nvPr>
        </p:nvSpPr>
        <p:spPr>
          <a:xfrm>
            <a:off x="407773" y="1685511"/>
            <a:ext cx="11269362" cy="4146877"/>
          </a:xfrm>
        </p:spPr>
        <p:txBody>
          <a:bodyPr>
            <a:normAutofit/>
          </a:bodyPr>
          <a:lstStyle/>
          <a:p>
            <a:r>
              <a:rPr lang="en-US" dirty="0"/>
              <a:t>Hereditary</a:t>
            </a:r>
          </a:p>
          <a:p>
            <a:pPr lvl="1"/>
            <a:r>
              <a:rPr lang="en-US" dirty="0" err="1"/>
              <a:t>Leber's</a:t>
            </a:r>
            <a:r>
              <a:rPr lang="en-US" dirty="0"/>
              <a:t> hereditary optic neuropathy – Mitochondrial DNA did not reveal known or novel mutations</a:t>
            </a:r>
          </a:p>
          <a:p>
            <a:r>
              <a:rPr lang="en-US" dirty="0"/>
              <a:t>Nutritional</a:t>
            </a:r>
          </a:p>
          <a:p>
            <a:pPr lvl="1"/>
            <a:r>
              <a:rPr lang="en-US" dirty="0"/>
              <a:t>No deficiencies in vitamin B1, B9, B12</a:t>
            </a:r>
          </a:p>
          <a:p>
            <a:r>
              <a:rPr lang="en-US" dirty="0"/>
              <a:t>Inflammatory </a:t>
            </a:r>
          </a:p>
          <a:p>
            <a:pPr lvl="1"/>
            <a:r>
              <a:rPr lang="en-US" dirty="0"/>
              <a:t>Neuritis or </a:t>
            </a:r>
            <a:r>
              <a:rPr lang="en-US" dirty="0" err="1"/>
              <a:t>perineuritis</a:t>
            </a:r>
            <a:r>
              <a:rPr lang="en-US" dirty="0"/>
              <a:t> – clinical picture, i.e. lack of pain, time course with slow progression, not in favor</a:t>
            </a:r>
          </a:p>
          <a:p>
            <a:endParaRPr lang="en-US" dirty="0"/>
          </a:p>
        </p:txBody>
      </p:sp>
      <p:sp>
        <p:nvSpPr>
          <p:cNvPr id="4" name="Slide Number Placeholder 3">
            <a:extLst>
              <a:ext uri="{FF2B5EF4-FFF2-40B4-BE49-F238E27FC236}">
                <a16:creationId xmlns:a16="http://schemas.microsoft.com/office/drawing/2014/main" id="{220329DB-B581-4D82-8C76-02B664CA1D0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C86733-290F-284F-A769-EF0A47507B7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C87A50EC-CE46-4EB5-996E-81DA233529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00608670"/>
      </p:ext>
    </p:extLst>
  </p:cSld>
  <p:clrMapOvr>
    <a:masterClrMapping/>
  </p:clrMapOvr>
  <mc:AlternateContent xmlns:mc="http://schemas.openxmlformats.org/markup-compatibility/2006" xmlns:p14="http://schemas.microsoft.com/office/powerpoint/2010/main">
    <mc:Choice Requires="p14">
      <p:transition spd="slow" p14:dur="2000" advTm="29866"/>
    </mc:Choice>
    <mc:Fallback xmlns="">
      <p:transition spd="slow" advTm="29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6FB864-BBF6-694D-B073-6D507171B852}"/>
              </a:ext>
            </a:extLst>
          </p:cNvPr>
          <p:cNvSpPr>
            <a:spLocks noGrp="1"/>
          </p:cNvSpPr>
          <p:nvPr>
            <p:ph type="subTitle" idx="4294967295"/>
          </p:nvPr>
        </p:nvSpPr>
        <p:spPr>
          <a:xfrm>
            <a:off x="258792" y="2185145"/>
            <a:ext cx="11593901" cy="1655762"/>
          </a:xfrm>
        </p:spPr>
        <p:txBody>
          <a:bodyPr>
            <a:normAutofit/>
          </a:bodyPr>
          <a:lstStyle/>
          <a:p>
            <a:r>
              <a:rPr lang="en-US" sz="2400" b="1" dirty="0">
                <a:latin typeface="Arial" panose="020B0604020202020204" pitchFamily="34" charset="0"/>
                <a:cs typeface="Arial" panose="020B0604020202020204" pitchFamily="34" charset="0"/>
              </a:rPr>
              <a:t> Noted 2 week course of visual decline 4 months prior to presentation</a:t>
            </a:r>
          </a:p>
          <a:p>
            <a:r>
              <a:rPr lang="en-US" sz="2400" dirty="0"/>
              <a:t> Visual loss perceived as largely “straight ahead” in both eyes</a:t>
            </a:r>
          </a:p>
          <a:p>
            <a:r>
              <a:rPr lang="en-US" sz="2400" b="1" dirty="0">
                <a:latin typeface="Arial" panose="020B0604020202020204" pitchFamily="34" charset="0"/>
                <a:cs typeface="Arial" panose="020B0604020202020204" pitchFamily="34" charset="0"/>
              </a:rPr>
              <a:t> Denies trauma, ocular pain, diplopia, flashes, floaters, or headache</a:t>
            </a:r>
          </a:p>
        </p:txBody>
      </p:sp>
      <p:sp>
        <p:nvSpPr>
          <p:cNvPr id="5" name="Title 1">
            <a:extLst>
              <a:ext uri="{FF2B5EF4-FFF2-40B4-BE49-F238E27FC236}">
                <a16:creationId xmlns:a16="http://schemas.microsoft.com/office/drawing/2014/main" id="{F51CB610-E21A-4D48-85B8-EAECF7FF579E}"/>
              </a:ext>
            </a:extLst>
          </p:cNvPr>
          <p:cNvSpPr txBox="1">
            <a:spLocks/>
          </p:cNvSpPr>
          <p:nvPr/>
        </p:nvSpPr>
        <p:spPr>
          <a:xfrm>
            <a:off x="258791" y="141467"/>
            <a:ext cx="11593902" cy="165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algn="ctr"/>
            <a:r>
              <a:rPr lang="en-US" sz="4000" dirty="0"/>
              <a:t>54-Year-Old Woman with Bilateral Vision Loss </a:t>
            </a:r>
          </a:p>
        </p:txBody>
      </p:sp>
      <p:sp>
        <p:nvSpPr>
          <p:cNvPr id="4" name="TextBox 3">
            <a:extLst>
              <a:ext uri="{FF2B5EF4-FFF2-40B4-BE49-F238E27FC236}">
                <a16:creationId xmlns:a16="http://schemas.microsoft.com/office/drawing/2014/main" id="{6019FBBD-D603-7B40-A883-03454C5D17C6}"/>
              </a:ext>
            </a:extLst>
          </p:cNvPr>
          <p:cNvSpPr txBox="1"/>
          <p:nvPr/>
        </p:nvSpPr>
        <p:spPr>
          <a:xfrm>
            <a:off x="6586152" y="4552863"/>
            <a:ext cx="5266542" cy="1292662"/>
          </a:xfrm>
          <a:prstGeom prst="rect">
            <a:avLst/>
          </a:prstGeom>
          <a:solidFill>
            <a:schemeClr val="bg1"/>
          </a:solidFill>
          <a:ln>
            <a:solidFill>
              <a:srgbClr val="1F939A"/>
            </a:solidFill>
          </a:ln>
        </p:spPr>
        <p:txBody>
          <a:bodyPr wrap="square" rtlCol="0">
            <a:spAutoFit/>
          </a:bodyPr>
          <a:lstStyle/>
          <a:p>
            <a:r>
              <a:rPr lang="en-US" sz="2600" b="1" dirty="0">
                <a:latin typeface="Comic Sans MS" panose="030F0702030302020204" pitchFamily="66" charset="0"/>
              </a:rPr>
              <a:t>Any considerations in the history that could help identify potential causes of vision loss?</a:t>
            </a:r>
          </a:p>
        </p:txBody>
      </p:sp>
      <p:sp>
        <p:nvSpPr>
          <p:cNvPr id="6" name="Slide Number Placeholder 1">
            <a:extLst>
              <a:ext uri="{FF2B5EF4-FFF2-40B4-BE49-F238E27FC236}">
                <a16:creationId xmlns:a16="http://schemas.microsoft.com/office/drawing/2014/main" id="{DED79BC4-755A-2449-9010-162912B61A4B}"/>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C86733-290F-284F-A769-EF0A47507B7A}" type="slidenum">
              <a:rPr lang="en-US" smtClean="0"/>
              <a:pPr/>
              <a:t>2</a:t>
            </a:fld>
            <a:endParaRPr lang="en-US" dirty="0"/>
          </a:p>
        </p:txBody>
      </p:sp>
      <p:pic>
        <p:nvPicPr>
          <p:cNvPr id="10" name="Audio 9">
            <a:hlinkClick r:id="" action="ppaction://media"/>
            <a:extLst>
              <a:ext uri="{FF2B5EF4-FFF2-40B4-BE49-F238E27FC236}">
                <a16:creationId xmlns:a16="http://schemas.microsoft.com/office/drawing/2014/main" id="{C11725F0-E67D-437D-AB70-1C02253328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62278494"/>
      </p:ext>
    </p:extLst>
  </p:cSld>
  <p:clrMapOvr>
    <a:masterClrMapping/>
  </p:clrMapOvr>
  <mc:AlternateContent xmlns:mc="http://schemas.openxmlformats.org/markup-compatibility/2006" xmlns:p14="http://schemas.microsoft.com/office/powerpoint/2010/main">
    <mc:Choice Requires="p14">
      <p:transition spd="slow" p14:dur="2000" advTm="30018"/>
    </mc:Choice>
    <mc:Fallback xmlns="">
      <p:transition spd="slow" advTm="30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0"/>
                </p:tgtEl>
              </p:cMediaNode>
            </p:audio>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81960-3BEA-4B4A-87ED-9A28D343E679}"/>
              </a:ext>
            </a:extLst>
          </p:cNvPr>
          <p:cNvSpPr>
            <a:spLocks noGrp="1"/>
          </p:cNvSpPr>
          <p:nvPr>
            <p:ph type="title"/>
          </p:nvPr>
        </p:nvSpPr>
        <p:spPr>
          <a:xfrm>
            <a:off x="514865" y="365125"/>
            <a:ext cx="11162269" cy="1325563"/>
          </a:xfrm>
        </p:spPr>
        <p:txBody>
          <a:bodyPr/>
          <a:lstStyle/>
          <a:p>
            <a:pPr algn="ctr"/>
            <a:r>
              <a:rPr lang="en-US" dirty="0"/>
              <a:t>Localizations considered less likely</a:t>
            </a:r>
          </a:p>
        </p:txBody>
      </p:sp>
      <p:sp>
        <p:nvSpPr>
          <p:cNvPr id="3" name="Content Placeholder 2">
            <a:extLst>
              <a:ext uri="{FF2B5EF4-FFF2-40B4-BE49-F238E27FC236}">
                <a16:creationId xmlns:a16="http://schemas.microsoft.com/office/drawing/2014/main" id="{283516A6-D0EA-5E48-8D08-47FEAC3A5E4C}"/>
              </a:ext>
            </a:extLst>
          </p:cNvPr>
          <p:cNvSpPr>
            <a:spLocks noGrp="1"/>
          </p:cNvSpPr>
          <p:nvPr>
            <p:ph idx="1"/>
          </p:nvPr>
        </p:nvSpPr>
        <p:spPr>
          <a:xfrm>
            <a:off x="407773" y="1685511"/>
            <a:ext cx="11269362" cy="4146877"/>
          </a:xfrm>
        </p:spPr>
        <p:txBody>
          <a:bodyPr>
            <a:normAutofit/>
          </a:bodyPr>
          <a:lstStyle/>
          <a:p>
            <a:pPr marL="0" indent="0">
              <a:buNone/>
            </a:pPr>
            <a:r>
              <a:rPr lang="en-US" dirty="0"/>
              <a:t>Clinical context of known toxin exposure and time course of symptoms after exposure made consideration for the following less likely:</a:t>
            </a:r>
          </a:p>
          <a:p>
            <a:pPr marL="0" indent="0">
              <a:buNone/>
            </a:pPr>
            <a:endParaRPr lang="en-US" dirty="0"/>
          </a:p>
          <a:p>
            <a:r>
              <a:rPr lang="en-US" dirty="0"/>
              <a:t>Optic nerve </a:t>
            </a:r>
          </a:p>
          <a:p>
            <a:pPr lvl="1"/>
            <a:r>
              <a:rPr lang="en-US" dirty="0"/>
              <a:t>Thyroid Associated Orbitopathy</a:t>
            </a:r>
          </a:p>
          <a:p>
            <a:r>
              <a:rPr lang="en-US" dirty="0"/>
              <a:t>Chiasmal</a:t>
            </a:r>
          </a:p>
          <a:p>
            <a:pPr lvl="1"/>
            <a:r>
              <a:rPr lang="en-US" dirty="0"/>
              <a:t>Junctional chiasmal compressive lesions (</a:t>
            </a:r>
            <a:r>
              <a:rPr lang="en-US" dirty="0" err="1"/>
              <a:t>eg.</a:t>
            </a:r>
            <a:r>
              <a:rPr lang="en-US" dirty="0"/>
              <a:t> Pituitary mass)</a:t>
            </a:r>
          </a:p>
          <a:p>
            <a:pPr lvl="1"/>
            <a:r>
              <a:rPr lang="en-US" dirty="0"/>
              <a:t>Definitive rule out would require MRI brain</a:t>
            </a:r>
          </a:p>
          <a:p>
            <a:endParaRPr lang="en-US" dirty="0"/>
          </a:p>
        </p:txBody>
      </p:sp>
      <p:sp>
        <p:nvSpPr>
          <p:cNvPr id="4" name="Slide Number Placeholder 3">
            <a:extLst>
              <a:ext uri="{FF2B5EF4-FFF2-40B4-BE49-F238E27FC236}">
                <a16:creationId xmlns:a16="http://schemas.microsoft.com/office/drawing/2014/main" id="{F216EB52-F6D4-4C02-8F91-8F16A16D92A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C86733-290F-284F-A769-EF0A47507B7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19115464-0662-4B85-B6AB-C076FFEA75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30177243"/>
      </p:ext>
    </p:extLst>
  </p:cSld>
  <p:clrMapOvr>
    <a:masterClrMapping/>
  </p:clrMapOvr>
  <mc:AlternateContent xmlns:mc="http://schemas.openxmlformats.org/markup-compatibility/2006" xmlns:p14="http://schemas.microsoft.com/office/powerpoint/2010/main">
    <mc:Choice Requires="p14">
      <p:transition spd="slow" p14:dur="2000" advTm="40317"/>
    </mc:Choice>
    <mc:Fallback xmlns="">
      <p:transition spd="slow" advTm="40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81960-3BEA-4B4A-87ED-9A28D343E679}"/>
              </a:ext>
            </a:extLst>
          </p:cNvPr>
          <p:cNvSpPr>
            <a:spLocks noGrp="1"/>
          </p:cNvSpPr>
          <p:nvPr>
            <p:ph type="title"/>
          </p:nvPr>
        </p:nvSpPr>
        <p:spPr>
          <a:xfrm>
            <a:off x="461318" y="115025"/>
            <a:ext cx="11162269" cy="1325563"/>
          </a:xfrm>
        </p:spPr>
        <p:txBody>
          <a:bodyPr/>
          <a:lstStyle/>
          <a:p>
            <a:pPr algn="ctr"/>
            <a:r>
              <a:rPr lang="en-US" dirty="0"/>
              <a:t>Localization Considerations Explored</a:t>
            </a:r>
            <a:br>
              <a:rPr lang="en-US" dirty="0"/>
            </a:br>
            <a:r>
              <a:rPr lang="en-US" dirty="0"/>
              <a:t>Thyroid Associated Orbitopathy</a:t>
            </a:r>
          </a:p>
        </p:txBody>
      </p:sp>
      <p:pic>
        <p:nvPicPr>
          <p:cNvPr id="7" name="Content Placeholder 6" descr="A picture containing weapon, transport, gun, wheel&#10;&#10;Description automatically generated">
            <a:extLst>
              <a:ext uri="{FF2B5EF4-FFF2-40B4-BE49-F238E27FC236}">
                <a16:creationId xmlns:a16="http://schemas.microsoft.com/office/drawing/2014/main" id="{7F8738DC-537A-0443-82F1-A4DA58F19C1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189086" y="2565847"/>
            <a:ext cx="7458584" cy="3040606"/>
          </a:xfrm>
        </p:spPr>
      </p:pic>
      <p:sp>
        <p:nvSpPr>
          <p:cNvPr id="11" name="Content Placeholder 2">
            <a:extLst>
              <a:ext uri="{FF2B5EF4-FFF2-40B4-BE49-F238E27FC236}">
                <a16:creationId xmlns:a16="http://schemas.microsoft.com/office/drawing/2014/main" id="{817DE4E6-F844-FA47-A563-A6E6CA583318}"/>
              </a:ext>
            </a:extLst>
          </p:cNvPr>
          <p:cNvSpPr txBox="1">
            <a:spLocks/>
          </p:cNvSpPr>
          <p:nvPr/>
        </p:nvSpPr>
        <p:spPr>
          <a:xfrm>
            <a:off x="407771" y="1391843"/>
            <a:ext cx="11269361" cy="9845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baseline="0">
                <a:solidFill>
                  <a:srgbClr val="0066F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baseline="0">
                <a:solidFill>
                  <a:srgbClr val="0066F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baseline="0">
                <a:solidFill>
                  <a:srgbClr val="0066F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baseline="0">
                <a:solidFill>
                  <a:srgbClr val="0066F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baseline="0">
                <a:solidFill>
                  <a:srgbClr val="0066F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Example from another patient of optic nerve compression from EOM enlargement</a:t>
            </a:r>
          </a:p>
        </p:txBody>
      </p:sp>
      <p:grpSp>
        <p:nvGrpSpPr>
          <p:cNvPr id="45" name="Group 44">
            <a:extLst>
              <a:ext uri="{FF2B5EF4-FFF2-40B4-BE49-F238E27FC236}">
                <a16:creationId xmlns:a16="http://schemas.microsoft.com/office/drawing/2014/main" id="{B39B1E12-1680-B54A-BDBC-C610D9D7C022}"/>
              </a:ext>
            </a:extLst>
          </p:cNvPr>
          <p:cNvGrpSpPr/>
          <p:nvPr/>
        </p:nvGrpSpPr>
        <p:grpSpPr>
          <a:xfrm>
            <a:off x="4218550" y="2148480"/>
            <a:ext cx="2986922" cy="2277216"/>
            <a:chOff x="4218550" y="2148480"/>
            <a:chExt cx="2986922" cy="2277216"/>
          </a:xfrm>
        </p:grpSpPr>
        <p:cxnSp>
          <p:nvCxnSpPr>
            <p:cNvPr id="16" name="Straight Arrow Connector 15">
              <a:extLst>
                <a:ext uri="{FF2B5EF4-FFF2-40B4-BE49-F238E27FC236}">
                  <a16:creationId xmlns:a16="http://schemas.microsoft.com/office/drawing/2014/main" id="{B4E69441-3BE9-DB4D-9A10-2C441ED033F8}"/>
                </a:ext>
              </a:extLst>
            </p:cNvPr>
            <p:cNvCxnSpPr>
              <a:cxnSpLocks/>
            </p:cNvCxnSpPr>
            <p:nvPr/>
          </p:nvCxnSpPr>
          <p:spPr>
            <a:xfrm flipH="1">
              <a:off x="4218550" y="2177779"/>
              <a:ext cx="1474396" cy="677431"/>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65290AE5-D8BF-EE49-95A5-46FF592BDC27}"/>
                </a:ext>
              </a:extLst>
            </p:cNvPr>
            <p:cNvCxnSpPr>
              <a:cxnSpLocks/>
            </p:cNvCxnSpPr>
            <p:nvPr/>
          </p:nvCxnSpPr>
          <p:spPr>
            <a:xfrm>
              <a:off x="5918380" y="2177779"/>
              <a:ext cx="1287092" cy="677431"/>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Straight Arrow Connector 26">
              <a:extLst>
                <a:ext uri="{FF2B5EF4-FFF2-40B4-BE49-F238E27FC236}">
                  <a16:creationId xmlns:a16="http://schemas.microsoft.com/office/drawing/2014/main" id="{14BA768B-0EF3-994E-AD5A-5C21DF8D6D6A}"/>
                </a:ext>
              </a:extLst>
            </p:cNvPr>
            <p:cNvCxnSpPr>
              <a:cxnSpLocks/>
            </p:cNvCxnSpPr>
            <p:nvPr/>
          </p:nvCxnSpPr>
          <p:spPr>
            <a:xfrm flipH="1">
              <a:off x="4602451" y="2148480"/>
              <a:ext cx="1090496" cy="1280520"/>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0" name="Straight Arrow Connector 29">
              <a:extLst>
                <a:ext uri="{FF2B5EF4-FFF2-40B4-BE49-F238E27FC236}">
                  <a16:creationId xmlns:a16="http://schemas.microsoft.com/office/drawing/2014/main" id="{5386DBD0-B8E4-A042-8582-8DBBEBF116AB}"/>
                </a:ext>
              </a:extLst>
            </p:cNvPr>
            <p:cNvCxnSpPr>
              <a:cxnSpLocks/>
            </p:cNvCxnSpPr>
            <p:nvPr/>
          </p:nvCxnSpPr>
          <p:spPr>
            <a:xfrm flipH="1">
              <a:off x="4489464" y="2176119"/>
              <a:ext cx="1203482" cy="2249577"/>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4" name="Straight Arrow Connector 33">
              <a:extLst>
                <a:ext uri="{FF2B5EF4-FFF2-40B4-BE49-F238E27FC236}">
                  <a16:creationId xmlns:a16="http://schemas.microsoft.com/office/drawing/2014/main" id="{541C2189-4C02-A940-B49D-E320957FDECD}"/>
                </a:ext>
              </a:extLst>
            </p:cNvPr>
            <p:cNvCxnSpPr>
              <a:cxnSpLocks/>
            </p:cNvCxnSpPr>
            <p:nvPr/>
          </p:nvCxnSpPr>
          <p:spPr>
            <a:xfrm>
              <a:off x="5918378" y="2176119"/>
              <a:ext cx="577401" cy="1124788"/>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Straight Arrow Connector 36">
              <a:extLst>
                <a:ext uri="{FF2B5EF4-FFF2-40B4-BE49-F238E27FC236}">
                  <a16:creationId xmlns:a16="http://schemas.microsoft.com/office/drawing/2014/main" id="{4E8E5F4F-290E-2B44-9457-7AC0CFDF965F}"/>
                </a:ext>
              </a:extLst>
            </p:cNvPr>
            <p:cNvCxnSpPr>
              <a:cxnSpLocks/>
            </p:cNvCxnSpPr>
            <p:nvPr/>
          </p:nvCxnSpPr>
          <p:spPr>
            <a:xfrm>
              <a:off x="5918379" y="2148480"/>
              <a:ext cx="531920" cy="2039473"/>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3" name="Slide Number Placeholder 2">
            <a:extLst>
              <a:ext uri="{FF2B5EF4-FFF2-40B4-BE49-F238E27FC236}">
                <a16:creationId xmlns:a16="http://schemas.microsoft.com/office/drawing/2014/main" id="{F08159C4-80B3-4279-A014-F3243372D6A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C86733-290F-284F-A769-EF0A47507B7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D3A6CC8-23B7-4085-A5F9-1947E7627CBC}"/>
              </a:ext>
            </a:extLst>
          </p:cNvPr>
          <p:cNvSpPr txBox="1"/>
          <p:nvPr/>
        </p:nvSpPr>
        <p:spPr>
          <a:xfrm>
            <a:off x="4218550" y="5924550"/>
            <a:ext cx="35443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Optic nerve</a:t>
            </a:r>
          </a:p>
        </p:txBody>
      </p:sp>
      <p:cxnSp>
        <p:nvCxnSpPr>
          <p:cNvPr id="6" name="Straight Arrow Connector 5">
            <a:extLst>
              <a:ext uri="{FF2B5EF4-FFF2-40B4-BE49-F238E27FC236}">
                <a16:creationId xmlns:a16="http://schemas.microsoft.com/office/drawing/2014/main" id="{36FB2CAD-1AEC-4C9D-BF91-69604831E74C}"/>
              </a:ext>
            </a:extLst>
          </p:cNvPr>
          <p:cNvCxnSpPr/>
          <p:nvPr/>
        </p:nvCxnSpPr>
        <p:spPr>
          <a:xfrm flipH="1" flipV="1">
            <a:off x="4259385" y="4068055"/>
            <a:ext cx="1153550" cy="198465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AF138C8-F0C6-427B-B3CC-31BADB09392A}"/>
              </a:ext>
            </a:extLst>
          </p:cNvPr>
          <p:cNvCxnSpPr>
            <a:cxnSpLocks/>
          </p:cNvCxnSpPr>
          <p:nvPr/>
        </p:nvCxnSpPr>
        <p:spPr>
          <a:xfrm flipV="1">
            <a:off x="6672775" y="4002791"/>
            <a:ext cx="653331" cy="2049916"/>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902217D0-832F-4530-B501-F0629EF3B3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4886733"/>
      </p:ext>
    </p:extLst>
  </p:cSld>
  <p:clrMapOvr>
    <a:masterClrMapping/>
  </p:clrMapOvr>
  <mc:AlternateContent xmlns:mc="http://schemas.openxmlformats.org/markup-compatibility/2006" xmlns:p14="http://schemas.microsoft.com/office/powerpoint/2010/main">
    <mc:Choice Requires="p14">
      <p:transition spd="slow" p14:dur="2000" advTm="42998"/>
    </mc:Choice>
    <mc:Fallback xmlns="">
      <p:transition spd="slow" advTm="42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81960-3BEA-4B4A-87ED-9A28D343E679}"/>
              </a:ext>
            </a:extLst>
          </p:cNvPr>
          <p:cNvSpPr>
            <a:spLocks noGrp="1"/>
          </p:cNvSpPr>
          <p:nvPr>
            <p:ph type="title"/>
          </p:nvPr>
        </p:nvSpPr>
        <p:spPr>
          <a:xfrm>
            <a:off x="514865" y="365125"/>
            <a:ext cx="11162269" cy="1325563"/>
          </a:xfrm>
        </p:spPr>
        <p:txBody>
          <a:bodyPr/>
          <a:lstStyle/>
          <a:p>
            <a:pPr algn="ctr"/>
            <a:r>
              <a:rPr lang="en-US" dirty="0"/>
              <a:t>Localization Considerations Explored</a:t>
            </a:r>
            <a:br>
              <a:rPr lang="en-US" dirty="0"/>
            </a:br>
            <a:r>
              <a:rPr lang="en-US" dirty="0"/>
              <a:t>Pituitary Adenoma</a:t>
            </a:r>
          </a:p>
        </p:txBody>
      </p:sp>
      <p:sp>
        <p:nvSpPr>
          <p:cNvPr id="11" name="Content Placeholder 2">
            <a:extLst>
              <a:ext uri="{FF2B5EF4-FFF2-40B4-BE49-F238E27FC236}">
                <a16:creationId xmlns:a16="http://schemas.microsoft.com/office/drawing/2014/main" id="{817DE4E6-F844-FA47-A563-A6E6CA583318}"/>
              </a:ext>
            </a:extLst>
          </p:cNvPr>
          <p:cNvSpPr txBox="1">
            <a:spLocks/>
          </p:cNvSpPr>
          <p:nvPr/>
        </p:nvSpPr>
        <p:spPr>
          <a:xfrm>
            <a:off x="622205" y="3256771"/>
            <a:ext cx="3597299" cy="266703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baseline="0">
                <a:solidFill>
                  <a:srgbClr val="0066F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baseline="0">
                <a:solidFill>
                  <a:srgbClr val="0066F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baseline="0">
                <a:solidFill>
                  <a:srgbClr val="0066F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baseline="0">
                <a:solidFill>
                  <a:srgbClr val="0066F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baseline="0">
                <a:solidFill>
                  <a:srgbClr val="0066F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Chiasmal compression by pituitary mass</a:t>
            </a:r>
          </a:p>
        </p:txBody>
      </p:sp>
      <p:pic>
        <p:nvPicPr>
          <p:cNvPr id="6" name="Content Placeholder 5">
            <a:extLst>
              <a:ext uri="{FF2B5EF4-FFF2-40B4-BE49-F238E27FC236}">
                <a16:creationId xmlns:a16="http://schemas.microsoft.com/office/drawing/2014/main" id="{E1BF6AE7-1A44-7A4D-978F-C4AAD513486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693409" y="1685511"/>
            <a:ext cx="3366284" cy="4912585"/>
          </a:xfrm>
        </p:spPr>
      </p:pic>
      <p:cxnSp>
        <p:nvCxnSpPr>
          <p:cNvPr id="12" name="Straight Arrow Connector 11">
            <a:extLst>
              <a:ext uri="{FF2B5EF4-FFF2-40B4-BE49-F238E27FC236}">
                <a16:creationId xmlns:a16="http://schemas.microsoft.com/office/drawing/2014/main" id="{6B0C5B94-37A9-3542-B1A9-0763AAF3FE16}"/>
              </a:ext>
            </a:extLst>
          </p:cNvPr>
          <p:cNvCxnSpPr>
            <a:cxnSpLocks/>
          </p:cNvCxnSpPr>
          <p:nvPr/>
        </p:nvCxnSpPr>
        <p:spPr>
          <a:xfrm>
            <a:off x="3945184" y="4590287"/>
            <a:ext cx="3260288"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ED77C89-59C8-46C0-B0F5-7AFEC1809E6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C86733-290F-284F-A769-EF0A47507B7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0D4B8761-DEE7-4FA8-A5A6-57960FA38CEF}"/>
              </a:ext>
            </a:extLst>
          </p:cNvPr>
          <p:cNvCxnSpPr/>
          <p:nvPr/>
        </p:nvCxnSpPr>
        <p:spPr>
          <a:xfrm flipH="1" flipV="1">
            <a:off x="8191500" y="4171950"/>
            <a:ext cx="2114550" cy="1114425"/>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FFCF6F0-61CE-4D1A-9114-BC9BAF337C7C}"/>
              </a:ext>
            </a:extLst>
          </p:cNvPr>
          <p:cNvSpPr txBox="1"/>
          <p:nvPr/>
        </p:nvSpPr>
        <p:spPr>
          <a:xfrm>
            <a:off x="10282093" y="5055542"/>
            <a:ext cx="15220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rPr>
              <a:t>CHIASM</a:t>
            </a:r>
          </a:p>
        </p:txBody>
      </p:sp>
      <p:pic>
        <p:nvPicPr>
          <p:cNvPr id="7" name="Audio 6">
            <a:hlinkClick r:id="" action="ppaction://media"/>
            <a:extLst>
              <a:ext uri="{FF2B5EF4-FFF2-40B4-BE49-F238E27FC236}">
                <a16:creationId xmlns:a16="http://schemas.microsoft.com/office/drawing/2014/main" id="{863E36CF-9434-4EA8-A040-DE45A250A9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87331273"/>
      </p:ext>
    </p:extLst>
  </p:cSld>
  <p:clrMapOvr>
    <a:masterClrMapping/>
  </p:clrMapOvr>
  <mc:AlternateContent xmlns:mc="http://schemas.openxmlformats.org/markup-compatibility/2006" xmlns:p14="http://schemas.microsoft.com/office/powerpoint/2010/main">
    <mc:Choice Requires="p14">
      <p:transition spd="slow" p14:dur="2000" advTm="73822"/>
    </mc:Choice>
    <mc:Fallback xmlns="">
      <p:transition spd="slow" advTm="73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834FDE-63A0-8747-8282-EB4A69950831}"/>
              </a:ext>
            </a:extLst>
          </p:cNvPr>
          <p:cNvSpPr>
            <a:spLocks noGrp="1"/>
          </p:cNvSpPr>
          <p:nvPr>
            <p:ph idx="1"/>
          </p:nvPr>
        </p:nvSpPr>
        <p:spPr>
          <a:xfrm>
            <a:off x="339306" y="2385390"/>
            <a:ext cx="11513387" cy="576471"/>
          </a:xfrm>
        </p:spPr>
        <p:txBody>
          <a:bodyPr>
            <a:normAutofit fontScale="77500" lnSpcReduction="20000"/>
          </a:bodyPr>
          <a:lstStyle/>
          <a:p>
            <a:r>
              <a:rPr lang="en-US"/>
              <a:t>Time course and clinical picture felt to be consistent with ethambutol optic neuropathy</a:t>
            </a:r>
          </a:p>
          <a:p>
            <a:endParaRPr lang="en-US"/>
          </a:p>
        </p:txBody>
      </p:sp>
      <p:sp>
        <p:nvSpPr>
          <p:cNvPr id="5" name="Title 1">
            <a:extLst>
              <a:ext uri="{FF2B5EF4-FFF2-40B4-BE49-F238E27FC236}">
                <a16:creationId xmlns:a16="http://schemas.microsoft.com/office/drawing/2014/main" id="{38E53081-D683-044E-8907-B9A3A91C7D3C}"/>
              </a:ext>
            </a:extLst>
          </p:cNvPr>
          <p:cNvSpPr txBox="1">
            <a:spLocks/>
          </p:cNvSpPr>
          <p:nvPr/>
        </p:nvSpPr>
        <p:spPr>
          <a:xfrm>
            <a:off x="258792" y="846317"/>
            <a:ext cx="11593902" cy="13380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Ethambutol Optic Neuropathy (EON)</a:t>
            </a:r>
          </a:p>
        </p:txBody>
      </p:sp>
      <p:sp>
        <p:nvSpPr>
          <p:cNvPr id="2" name="Slide Number Placeholder 1">
            <a:extLst>
              <a:ext uri="{FF2B5EF4-FFF2-40B4-BE49-F238E27FC236}">
                <a16:creationId xmlns:a16="http://schemas.microsoft.com/office/drawing/2014/main" id="{3A8BC154-5B53-4C46-B180-97C1B57AF77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C86733-290F-284F-A769-EF0A47507B7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Audio 5">
            <a:hlinkClick r:id="" action="ppaction://media"/>
            <a:extLst>
              <a:ext uri="{FF2B5EF4-FFF2-40B4-BE49-F238E27FC236}">
                <a16:creationId xmlns:a16="http://schemas.microsoft.com/office/drawing/2014/main" id="{1C33ED22-8984-41D1-82C8-3E158BFE82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90736383"/>
      </p:ext>
    </p:extLst>
  </p:cSld>
  <p:clrMapOvr>
    <a:masterClrMapping/>
  </p:clrMapOvr>
  <mc:AlternateContent xmlns:mc="http://schemas.openxmlformats.org/markup-compatibility/2006" xmlns:p14="http://schemas.microsoft.com/office/powerpoint/2010/main">
    <mc:Choice Requires="p14">
      <p:transition spd="slow" p14:dur="2000" advTm="11346"/>
    </mc:Choice>
    <mc:Fallback xmlns="">
      <p:transition spd="slow" advTm="11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6FB864-BBF6-694D-B073-6D507171B852}"/>
              </a:ext>
            </a:extLst>
          </p:cNvPr>
          <p:cNvSpPr>
            <a:spLocks noGrp="1"/>
          </p:cNvSpPr>
          <p:nvPr>
            <p:ph type="subTitle" idx="4294967295"/>
          </p:nvPr>
        </p:nvSpPr>
        <p:spPr>
          <a:xfrm>
            <a:off x="339306" y="2184400"/>
            <a:ext cx="11513388" cy="3654926"/>
          </a:xfrm>
        </p:spPr>
        <p:txBody>
          <a:bodyPr>
            <a:normAutofit fontScale="92500" lnSpcReduction="20000"/>
          </a:bodyPr>
          <a:lstStyle/>
          <a:p>
            <a:r>
              <a:rPr lang="en-US" sz="2600" dirty="0"/>
              <a:t>Ethambutol – First line defense against Mycobacterium Tuberculosis (TB) and Mycobacterum Avium Complex (MAC)</a:t>
            </a:r>
          </a:p>
          <a:p>
            <a:pPr lvl="1"/>
            <a:r>
              <a:rPr lang="en-US" dirty="0"/>
              <a:t>Bacteriostatic antimicrobial medication</a:t>
            </a:r>
            <a:endParaRPr lang="en-US" b="1" dirty="0"/>
          </a:p>
          <a:p>
            <a:pPr lvl="1"/>
            <a:r>
              <a:rPr lang="en-US" dirty="0"/>
              <a:t>C</a:t>
            </a:r>
            <a:r>
              <a:rPr lang="en-US" b="1" dirty="0"/>
              <a:t>helating agent, disrupts metal containing </a:t>
            </a:r>
            <a:r>
              <a:rPr lang="en-US" dirty="0" err="1">
                <a:latin typeface="Segoe UI"/>
              </a:rPr>
              <a:t>arabinosyl</a:t>
            </a:r>
            <a:r>
              <a:rPr lang="en-US" dirty="0">
                <a:latin typeface="Segoe UI"/>
              </a:rPr>
              <a:t> transferase – mycobacterial cell wall synthesis</a:t>
            </a:r>
            <a:endParaRPr lang="en-US" b="1" dirty="0"/>
          </a:p>
          <a:p>
            <a:pPr lvl="1"/>
            <a:endParaRPr lang="en-US" sz="2600" b="1" dirty="0"/>
          </a:p>
          <a:p>
            <a:r>
              <a:rPr lang="en-US" sz="2600" b="1" dirty="0"/>
              <a:t>EON prevalence in patients treated for tuberculosis: 1-2%</a:t>
            </a:r>
            <a:r>
              <a:rPr lang="en-US" sz="2600" b="1" baseline="30000" dirty="0"/>
              <a:t>1</a:t>
            </a:r>
          </a:p>
          <a:p>
            <a:pPr lvl="1"/>
            <a:r>
              <a:rPr lang="en-US" dirty="0"/>
              <a:t>9.2 million TB cases per year, 55% receive ethambutol</a:t>
            </a:r>
          </a:p>
          <a:p>
            <a:pPr lvl="1"/>
            <a:r>
              <a:rPr lang="en-US" dirty="0"/>
              <a:t>(9,200,000x0.55x0.01=50,600)</a:t>
            </a:r>
          </a:p>
          <a:p>
            <a:pPr lvl="1"/>
            <a:r>
              <a:rPr lang="en-US" b="1" dirty="0"/>
              <a:t>Most common toxic optic neuropathy</a:t>
            </a:r>
          </a:p>
          <a:p>
            <a:pPr lvl="1"/>
            <a:r>
              <a:rPr lang="en-US" b="1" dirty="0"/>
              <a:t>Risk highly dose dependent</a:t>
            </a:r>
          </a:p>
        </p:txBody>
      </p:sp>
      <p:sp>
        <p:nvSpPr>
          <p:cNvPr id="4" name="Title 1">
            <a:extLst>
              <a:ext uri="{FF2B5EF4-FFF2-40B4-BE49-F238E27FC236}">
                <a16:creationId xmlns:a16="http://schemas.microsoft.com/office/drawing/2014/main" id="{736EA90B-8FB3-CD4B-965D-A6E5AB19339C}"/>
              </a:ext>
            </a:extLst>
          </p:cNvPr>
          <p:cNvSpPr txBox="1">
            <a:spLocks/>
          </p:cNvSpPr>
          <p:nvPr/>
        </p:nvSpPr>
        <p:spPr>
          <a:xfrm>
            <a:off x="258792" y="846317"/>
            <a:ext cx="11593902" cy="13380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Ethambutol Optic Neuropathy (EON)</a:t>
            </a:r>
          </a:p>
        </p:txBody>
      </p:sp>
      <p:sp>
        <p:nvSpPr>
          <p:cNvPr id="5" name="Slide Number Placeholder 1">
            <a:extLst>
              <a:ext uri="{FF2B5EF4-FFF2-40B4-BE49-F238E27FC236}">
                <a16:creationId xmlns:a16="http://schemas.microsoft.com/office/drawing/2014/main" id="{1E404F58-3DA4-1F42-9BB1-C051110CA53C}"/>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CC86733-290F-284F-A769-EF0A47507B7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Audio 1">
            <a:hlinkClick r:id="" action="ppaction://media"/>
            <a:extLst>
              <a:ext uri="{FF2B5EF4-FFF2-40B4-BE49-F238E27FC236}">
                <a16:creationId xmlns:a16="http://schemas.microsoft.com/office/drawing/2014/main" id="{23B72549-8640-46AA-A7F8-4701C9D4C7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64478186"/>
      </p:ext>
    </p:extLst>
  </p:cSld>
  <p:clrMapOvr>
    <a:masterClrMapping/>
  </p:clrMapOvr>
  <mc:AlternateContent xmlns:mc="http://schemas.openxmlformats.org/markup-compatibility/2006" xmlns:p14="http://schemas.microsoft.com/office/powerpoint/2010/main">
    <mc:Choice Requires="p14">
      <p:transition spd="slow" p14:dur="2000" advTm="79912"/>
    </mc:Choice>
    <mc:Fallback xmlns="">
      <p:transition spd="slow" advTm="79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6FB864-BBF6-694D-B073-6D507171B852}"/>
              </a:ext>
            </a:extLst>
          </p:cNvPr>
          <p:cNvSpPr>
            <a:spLocks noGrp="1"/>
          </p:cNvSpPr>
          <p:nvPr>
            <p:ph type="subTitle" idx="4294967295"/>
          </p:nvPr>
        </p:nvSpPr>
        <p:spPr>
          <a:xfrm>
            <a:off x="339306" y="2184400"/>
            <a:ext cx="11513388" cy="3654926"/>
          </a:xfrm>
        </p:spPr>
        <p:txBody>
          <a:bodyPr>
            <a:normAutofit/>
          </a:bodyPr>
          <a:lstStyle/>
          <a:p>
            <a:r>
              <a:rPr lang="en-US" sz="2600" dirty="0"/>
              <a:t>Pathophysiology</a:t>
            </a:r>
          </a:p>
          <a:p>
            <a:pPr lvl="1"/>
            <a:r>
              <a:rPr lang="en-US" dirty="0"/>
              <a:t>Impacts mitochondrial function</a:t>
            </a:r>
          </a:p>
          <a:p>
            <a:pPr lvl="2"/>
            <a:r>
              <a:rPr lang="en-US" sz="2400" dirty="0"/>
              <a:t>Interferes with iron-containing complex I and copper-containing complex IV</a:t>
            </a:r>
          </a:p>
          <a:p>
            <a:endParaRPr lang="en-US" sz="2400" dirty="0"/>
          </a:p>
          <a:p>
            <a:r>
              <a:rPr lang="en-US" sz="2600" dirty="0"/>
              <a:t>Mitochondrial dysfunction has central role in many optic nerve diseases – inherited or acquired</a:t>
            </a:r>
          </a:p>
          <a:p>
            <a:pPr lvl="1"/>
            <a:r>
              <a:rPr lang="en-US" dirty="0"/>
              <a:t>Besides the exam, pearls in the history brings you to source of affected state</a:t>
            </a:r>
          </a:p>
        </p:txBody>
      </p:sp>
      <p:sp>
        <p:nvSpPr>
          <p:cNvPr id="4" name="Title 1">
            <a:extLst>
              <a:ext uri="{FF2B5EF4-FFF2-40B4-BE49-F238E27FC236}">
                <a16:creationId xmlns:a16="http://schemas.microsoft.com/office/drawing/2014/main" id="{736EA90B-8FB3-CD4B-965D-A6E5AB19339C}"/>
              </a:ext>
            </a:extLst>
          </p:cNvPr>
          <p:cNvSpPr txBox="1">
            <a:spLocks/>
          </p:cNvSpPr>
          <p:nvPr/>
        </p:nvSpPr>
        <p:spPr>
          <a:xfrm>
            <a:off x="258792" y="846317"/>
            <a:ext cx="11593902" cy="13380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Ethambutol Optic Neuropathy (EON)</a:t>
            </a:r>
            <a:r>
              <a:rPr kumimoji="0" lang="en-US" sz="4000" b="1" i="0" u="none" strike="noStrike" kern="1200" cap="none" spc="0" normalizeH="0" baseline="30000" noProof="0">
                <a:ln>
                  <a:noFill/>
                </a:ln>
                <a:solidFill>
                  <a:srgbClr val="C00000"/>
                </a:solidFill>
                <a:effectLst/>
                <a:uLnTx/>
                <a:uFillTx/>
                <a:latin typeface="Arial" panose="020B0604020202020204" pitchFamily="34" charset="0"/>
                <a:ea typeface="+mj-ea"/>
                <a:cs typeface="Arial" panose="020B0604020202020204" pitchFamily="34" charset="0"/>
              </a:rPr>
              <a:t>1</a:t>
            </a:r>
            <a:endParaRPr kumimoji="0" lang="en-US" sz="40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endParaRPr>
          </a:p>
        </p:txBody>
      </p:sp>
      <p:sp>
        <p:nvSpPr>
          <p:cNvPr id="5" name="Slide Number Placeholder 1">
            <a:extLst>
              <a:ext uri="{FF2B5EF4-FFF2-40B4-BE49-F238E27FC236}">
                <a16:creationId xmlns:a16="http://schemas.microsoft.com/office/drawing/2014/main" id="{9BEF4369-DE8D-8A42-B81E-F550894FF874}"/>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CC86733-290F-284F-A769-EF0A47507B7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Audio 1">
            <a:hlinkClick r:id="" action="ppaction://media"/>
            <a:extLst>
              <a:ext uri="{FF2B5EF4-FFF2-40B4-BE49-F238E27FC236}">
                <a16:creationId xmlns:a16="http://schemas.microsoft.com/office/drawing/2014/main" id="{FEFD5B2E-73E8-435F-86A3-A01ACD8316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24062578"/>
      </p:ext>
    </p:extLst>
  </p:cSld>
  <p:clrMapOvr>
    <a:masterClrMapping/>
  </p:clrMapOvr>
  <mc:AlternateContent xmlns:mc="http://schemas.openxmlformats.org/markup-compatibility/2006" xmlns:p14="http://schemas.microsoft.com/office/powerpoint/2010/main">
    <mc:Choice Requires="p14">
      <p:transition spd="slow" p14:dur="2000" advTm="31622"/>
    </mc:Choice>
    <mc:Fallback xmlns="">
      <p:transition spd="slow" advTm="31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BDC6187-AB25-CB4C-97B7-5B81A8817BD6}"/>
              </a:ext>
            </a:extLst>
          </p:cNvPr>
          <p:cNvSpPr txBox="1">
            <a:spLocks/>
          </p:cNvSpPr>
          <p:nvPr/>
        </p:nvSpPr>
        <p:spPr>
          <a:xfrm>
            <a:off x="258792" y="846317"/>
            <a:ext cx="11593902" cy="13380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Mitochondrial Optic Neuropathies</a:t>
            </a:r>
            <a:r>
              <a:rPr kumimoji="0" lang="en-US" sz="4000" b="1" i="0" u="none" strike="noStrike" kern="1200" cap="none" spc="0" normalizeH="0" baseline="30000" noProof="0" dirty="0">
                <a:ln>
                  <a:noFill/>
                </a:ln>
                <a:solidFill>
                  <a:srgbClr val="C00000"/>
                </a:solidFill>
                <a:effectLst/>
                <a:uLnTx/>
                <a:uFillTx/>
                <a:latin typeface="Arial" panose="020B0604020202020204" pitchFamily="34" charset="0"/>
                <a:ea typeface="+mj-ea"/>
                <a:cs typeface="Arial" panose="020B0604020202020204" pitchFamily="34" charset="0"/>
              </a:rPr>
              <a:t>1</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p:txBody>
      </p:sp>
      <p:sp>
        <p:nvSpPr>
          <p:cNvPr id="4" name="Slide Number Placeholder 1">
            <a:extLst>
              <a:ext uri="{FF2B5EF4-FFF2-40B4-BE49-F238E27FC236}">
                <a16:creationId xmlns:a16="http://schemas.microsoft.com/office/drawing/2014/main" id="{DF50577E-C698-0A4C-872D-D79E7984215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CC86733-290F-284F-A769-EF0A47507B7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imeline&#10;&#10;Description automatically generated">
            <a:extLst>
              <a:ext uri="{FF2B5EF4-FFF2-40B4-BE49-F238E27FC236}">
                <a16:creationId xmlns:a16="http://schemas.microsoft.com/office/drawing/2014/main" id="{671500E0-C83B-9E47-9072-53053E08E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00" y="2184400"/>
            <a:ext cx="11912600" cy="2413000"/>
          </a:xfrm>
          <a:prstGeom prst="rect">
            <a:avLst/>
          </a:prstGeom>
        </p:spPr>
      </p:pic>
      <p:pic>
        <p:nvPicPr>
          <p:cNvPr id="2" name="Audio 1">
            <a:hlinkClick r:id="" action="ppaction://media"/>
            <a:extLst>
              <a:ext uri="{FF2B5EF4-FFF2-40B4-BE49-F238E27FC236}">
                <a16:creationId xmlns:a16="http://schemas.microsoft.com/office/drawing/2014/main" id="{744CF7D5-0522-48F4-99F8-9792416F47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37567307"/>
      </p:ext>
    </p:extLst>
  </p:cSld>
  <p:clrMapOvr>
    <a:masterClrMapping/>
  </p:clrMapOvr>
  <mc:AlternateContent xmlns:mc="http://schemas.openxmlformats.org/markup-compatibility/2006" xmlns:p14="http://schemas.microsoft.com/office/powerpoint/2010/main">
    <mc:Choice Requires="p14">
      <p:transition spd="slow" p14:dur="2000" advTm="48343"/>
    </mc:Choice>
    <mc:Fallback xmlns="">
      <p:transition spd="slow" advTm="48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6FB864-BBF6-694D-B073-6D507171B852}"/>
              </a:ext>
            </a:extLst>
          </p:cNvPr>
          <p:cNvSpPr>
            <a:spLocks noGrp="1"/>
          </p:cNvSpPr>
          <p:nvPr>
            <p:ph type="subTitle" idx="4294967295"/>
          </p:nvPr>
        </p:nvSpPr>
        <p:spPr>
          <a:xfrm>
            <a:off x="339306" y="2184400"/>
            <a:ext cx="5421702" cy="3654926"/>
          </a:xfrm>
        </p:spPr>
        <p:txBody>
          <a:bodyPr>
            <a:normAutofit lnSpcReduction="10000"/>
          </a:bodyPr>
          <a:lstStyle/>
          <a:p>
            <a:r>
              <a:rPr lang="en-US" sz="2600" dirty="0" err="1"/>
              <a:t>Maculo</a:t>
            </a:r>
            <a:r>
              <a:rPr lang="en-US" sz="2600" dirty="0"/>
              <a:t>-papillary bundle</a:t>
            </a:r>
          </a:p>
          <a:p>
            <a:pPr lvl="1"/>
            <a:r>
              <a:rPr lang="en-US" dirty="0"/>
              <a:t>Most susceptible to injury</a:t>
            </a:r>
          </a:p>
          <a:p>
            <a:pPr lvl="1"/>
            <a:r>
              <a:rPr lang="en-US" dirty="0"/>
              <a:t>Smallest caliber axons (more restriction in mitochondrial transport)</a:t>
            </a:r>
          </a:p>
          <a:p>
            <a:pPr lvl="1"/>
            <a:r>
              <a:rPr lang="en-US" dirty="0"/>
              <a:t>Unmyelinated (high energy demand)</a:t>
            </a:r>
          </a:p>
          <a:p>
            <a:pPr lvl="1"/>
            <a:r>
              <a:rPr lang="en-US" dirty="0"/>
              <a:t>Low volume (energy source) to surface area (energy demand) ratio</a:t>
            </a:r>
          </a:p>
        </p:txBody>
      </p:sp>
      <p:sp>
        <p:nvSpPr>
          <p:cNvPr id="4" name="Title 1">
            <a:extLst>
              <a:ext uri="{FF2B5EF4-FFF2-40B4-BE49-F238E27FC236}">
                <a16:creationId xmlns:a16="http://schemas.microsoft.com/office/drawing/2014/main" id="{736EA90B-8FB3-CD4B-965D-A6E5AB19339C}"/>
              </a:ext>
            </a:extLst>
          </p:cNvPr>
          <p:cNvSpPr txBox="1">
            <a:spLocks/>
          </p:cNvSpPr>
          <p:nvPr/>
        </p:nvSpPr>
        <p:spPr>
          <a:xfrm>
            <a:off x="258792" y="846317"/>
            <a:ext cx="11593902" cy="13380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Mitochondrial Optic Neuropathies</a:t>
            </a:r>
            <a:r>
              <a:rPr kumimoji="0" lang="en-US" sz="4000" b="1" i="0" u="none" strike="noStrike" kern="1200" cap="none" spc="0" normalizeH="0" baseline="30000" noProof="0" dirty="0">
                <a:ln>
                  <a:noFill/>
                </a:ln>
                <a:solidFill>
                  <a:srgbClr val="C00000"/>
                </a:solidFill>
                <a:effectLst/>
                <a:uLnTx/>
                <a:uFillTx/>
                <a:latin typeface="Arial" panose="020B0604020202020204" pitchFamily="34" charset="0"/>
                <a:ea typeface="+mj-ea"/>
                <a:cs typeface="Arial" panose="020B0604020202020204" pitchFamily="34" charset="0"/>
              </a:rPr>
              <a:t>1</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8355F89D-1ACB-E24A-945A-ABA8519096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1008" y="2184400"/>
            <a:ext cx="6172200" cy="3873500"/>
          </a:xfrm>
          <a:prstGeom prst="rect">
            <a:avLst/>
          </a:prstGeom>
        </p:spPr>
      </p:pic>
      <p:sp>
        <p:nvSpPr>
          <p:cNvPr id="6" name="Slide Number Placeholder 1">
            <a:extLst>
              <a:ext uri="{FF2B5EF4-FFF2-40B4-BE49-F238E27FC236}">
                <a16:creationId xmlns:a16="http://schemas.microsoft.com/office/drawing/2014/main" id="{EF99A57C-10B9-DF4F-811E-5E754FF33AF8}"/>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CC86733-290F-284F-A769-EF0A47507B7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Audio 8">
            <a:hlinkClick r:id="" action="ppaction://media"/>
            <a:extLst>
              <a:ext uri="{FF2B5EF4-FFF2-40B4-BE49-F238E27FC236}">
                <a16:creationId xmlns:a16="http://schemas.microsoft.com/office/drawing/2014/main" id="{AC50940A-EDA1-493E-AC06-D675650D98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30304287"/>
      </p:ext>
    </p:extLst>
  </p:cSld>
  <p:clrMapOvr>
    <a:masterClrMapping/>
  </p:clrMapOvr>
  <mc:AlternateContent xmlns:mc="http://schemas.openxmlformats.org/markup-compatibility/2006" xmlns:p14="http://schemas.microsoft.com/office/powerpoint/2010/main">
    <mc:Choice Requires="p14">
      <p:transition spd="slow" p14:dur="2000" advTm="29566"/>
    </mc:Choice>
    <mc:Fallback xmlns="">
      <p:transition spd="slow" advTm="29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6FB864-BBF6-694D-B073-6D507171B852}"/>
              </a:ext>
            </a:extLst>
          </p:cNvPr>
          <p:cNvSpPr>
            <a:spLocks noGrp="1"/>
          </p:cNvSpPr>
          <p:nvPr>
            <p:ph type="subTitle" idx="4294967295"/>
          </p:nvPr>
        </p:nvSpPr>
        <p:spPr>
          <a:xfrm>
            <a:off x="339306" y="2184400"/>
            <a:ext cx="11513388" cy="3654926"/>
          </a:xfrm>
        </p:spPr>
        <p:txBody>
          <a:bodyPr>
            <a:normAutofit fontScale="77500" lnSpcReduction="20000"/>
          </a:bodyPr>
          <a:lstStyle/>
          <a:p>
            <a:r>
              <a:rPr lang="en-US" sz="2600" dirty="0"/>
              <a:t>Symptom onset: 4-12 months after initiation</a:t>
            </a:r>
          </a:p>
          <a:p>
            <a:pPr lvl="1"/>
            <a:r>
              <a:rPr lang="en-US" dirty="0"/>
              <a:t>Sooner in renal dysfunction (decreased excretion) [normal in our patient]</a:t>
            </a:r>
          </a:p>
          <a:p>
            <a:pPr lvl="1"/>
            <a:r>
              <a:rPr lang="en-US" dirty="0"/>
              <a:t>Risk factors: age, race/ethnicity, dose, treatment duration, low zinc levels</a:t>
            </a:r>
            <a:endParaRPr lang="en-US" b="1" dirty="0"/>
          </a:p>
          <a:p>
            <a:r>
              <a:rPr lang="en-US" sz="2600" b="1" dirty="0"/>
              <a:t>Signs: in common with other mitochondrial optic neuropathies</a:t>
            </a:r>
          </a:p>
          <a:p>
            <a:pPr lvl="1"/>
            <a:r>
              <a:rPr lang="en-US" dirty="0"/>
              <a:t>Sluggish pupils</a:t>
            </a:r>
          </a:p>
          <a:p>
            <a:pPr lvl="2"/>
            <a:r>
              <a:rPr lang="en-US" sz="2400" b="1" dirty="0"/>
              <a:t>Relative afferent pupillary defect only if asymmetric</a:t>
            </a:r>
          </a:p>
          <a:p>
            <a:pPr lvl="1"/>
            <a:r>
              <a:rPr lang="en-US" sz="2300" dirty="0"/>
              <a:t>Central or cecocentral scotomas </a:t>
            </a:r>
          </a:p>
          <a:p>
            <a:pPr lvl="2"/>
            <a:r>
              <a:rPr lang="en-US" sz="2300" dirty="0"/>
              <a:t>Can resemble bitemporal hemianopia mimicking pituitary/chiasmal compression</a:t>
            </a:r>
          </a:p>
          <a:p>
            <a:pPr lvl="3"/>
            <a:r>
              <a:rPr lang="en-US" sz="2200" dirty="0"/>
              <a:t>Preferential involvement of </a:t>
            </a:r>
            <a:r>
              <a:rPr lang="en-US" sz="2200" dirty="0" err="1"/>
              <a:t>maculo</a:t>
            </a:r>
            <a:r>
              <a:rPr lang="en-US" sz="2200" dirty="0"/>
              <a:t>-papillary bundle</a:t>
            </a:r>
          </a:p>
          <a:p>
            <a:pPr lvl="1"/>
            <a:r>
              <a:rPr lang="en-US" b="1" dirty="0"/>
              <a:t>Dyschromatopsia</a:t>
            </a:r>
          </a:p>
          <a:p>
            <a:pPr lvl="1"/>
            <a:r>
              <a:rPr lang="en-US" dirty="0"/>
              <a:t>Optic Disc Appearance</a:t>
            </a:r>
          </a:p>
          <a:p>
            <a:pPr lvl="2"/>
            <a:r>
              <a:rPr lang="en-US" sz="2400" b="1" dirty="0"/>
              <a:t>Acutely-normal to hyperemia/edema</a:t>
            </a:r>
          </a:p>
          <a:p>
            <a:pPr lvl="2"/>
            <a:r>
              <a:rPr lang="en-US" sz="2400" b="1" dirty="0"/>
              <a:t>Late- atrophy</a:t>
            </a:r>
            <a:endParaRPr lang="en-US" sz="2000" b="1" dirty="0"/>
          </a:p>
        </p:txBody>
      </p:sp>
      <p:sp>
        <p:nvSpPr>
          <p:cNvPr id="4" name="Title 1">
            <a:extLst>
              <a:ext uri="{FF2B5EF4-FFF2-40B4-BE49-F238E27FC236}">
                <a16:creationId xmlns:a16="http://schemas.microsoft.com/office/drawing/2014/main" id="{736EA90B-8FB3-CD4B-965D-A6E5AB19339C}"/>
              </a:ext>
            </a:extLst>
          </p:cNvPr>
          <p:cNvSpPr txBox="1">
            <a:spLocks/>
          </p:cNvSpPr>
          <p:nvPr/>
        </p:nvSpPr>
        <p:spPr>
          <a:xfrm>
            <a:off x="258792" y="846317"/>
            <a:ext cx="11593902" cy="13380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Ethambutol Optic Neuropathy (EON)</a:t>
            </a:r>
            <a:r>
              <a:rPr kumimoji="0" lang="en-US" sz="4000" b="1" i="0" u="none" strike="noStrike" kern="1200" cap="none" spc="0" normalizeH="0" baseline="30000" noProof="0" dirty="0">
                <a:ln>
                  <a:noFill/>
                </a:ln>
                <a:solidFill>
                  <a:srgbClr val="C00000"/>
                </a:solidFill>
                <a:effectLst/>
                <a:uLnTx/>
                <a:uFillTx/>
                <a:latin typeface="Arial" panose="020B0604020202020204" pitchFamily="34" charset="0"/>
                <a:ea typeface="+mj-ea"/>
                <a:cs typeface="Arial" panose="020B0604020202020204" pitchFamily="34" charset="0"/>
              </a:rPr>
              <a:t>1-5</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p:txBody>
      </p:sp>
      <p:sp>
        <p:nvSpPr>
          <p:cNvPr id="5" name="Slide Number Placeholder 1">
            <a:extLst>
              <a:ext uri="{FF2B5EF4-FFF2-40B4-BE49-F238E27FC236}">
                <a16:creationId xmlns:a16="http://schemas.microsoft.com/office/drawing/2014/main" id="{B642EA39-E694-6249-B05F-8845DC6AFA4C}"/>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CC86733-290F-284F-A769-EF0A47507B7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Audio 5">
            <a:hlinkClick r:id="" action="ppaction://media"/>
            <a:extLst>
              <a:ext uri="{FF2B5EF4-FFF2-40B4-BE49-F238E27FC236}">
                <a16:creationId xmlns:a16="http://schemas.microsoft.com/office/drawing/2014/main" id="{7514D5E2-FD10-4F1E-B446-2AF9897015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88953293"/>
      </p:ext>
    </p:extLst>
  </p:cSld>
  <p:clrMapOvr>
    <a:masterClrMapping/>
  </p:clrMapOvr>
  <mc:AlternateContent xmlns:mc="http://schemas.openxmlformats.org/markup-compatibility/2006" xmlns:p14="http://schemas.microsoft.com/office/powerpoint/2010/main">
    <mc:Choice Requires="p14">
      <p:transition spd="slow" p14:dur="2000" advTm="73567"/>
    </mc:Choice>
    <mc:Fallback xmlns="">
      <p:transition spd="slow" advTm="73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6FB864-BBF6-694D-B073-6D507171B852}"/>
              </a:ext>
            </a:extLst>
          </p:cNvPr>
          <p:cNvSpPr>
            <a:spLocks noGrp="1"/>
          </p:cNvSpPr>
          <p:nvPr>
            <p:ph type="subTitle" idx="4294967295"/>
          </p:nvPr>
        </p:nvSpPr>
        <p:spPr>
          <a:xfrm>
            <a:off x="339306" y="2184400"/>
            <a:ext cx="11513388" cy="3654926"/>
          </a:xfrm>
        </p:spPr>
        <p:txBody>
          <a:bodyPr>
            <a:normAutofit/>
          </a:bodyPr>
          <a:lstStyle/>
          <a:p>
            <a:r>
              <a:rPr lang="en-US" sz="2600"/>
              <a:t>Incidence by dosage reported in literature</a:t>
            </a:r>
          </a:p>
          <a:p>
            <a:pPr lvl="1"/>
            <a:r>
              <a:rPr lang="en-US"/>
              <a:t>50% of patients receiving 60-100 mg/kg/day, 5-6% at 25 mg/kg/day, and 1% at &lt;15 mg/kg/day had vision loss</a:t>
            </a:r>
          </a:p>
          <a:p>
            <a:pPr lvl="1"/>
            <a:r>
              <a:rPr lang="en-US"/>
              <a:t>18% of patients receiving doses &gt; 35 mg/kg/day, whereas only 3.3% of low dose therapy, &lt; 30 mg/kg/day had vision loss</a:t>
            </a:r>
            <a:endParaRPr lang="en-US" baseline="30000"/>
          </a:p>
          <a:p>
            <a:pPr lvl="1"/>
            <a:r>
              <a:rPr lang="en-US"/>
              <a:t>6% of patients receiving doses of 25 mg/kg/day and only 1% of patients on doses of 15 mg/kg/day had vision loss</a:t>
            </a:r>
            <a:endParaRPr lang="en-US" baseline="30000"/>
          </a:p>
        </p:txBody>
      </p:sp>
      <p:sp>
        <p:nvSpPr>
          <p:cNvPr id="4" name="Title 1">
            <a:extLst>
              <a:ext uri="{FF2B5EF4-FFF2-40B4-BE49-F238E27FC236}">
                <a16:creationId xmlns:a16="http://schemas.microsoft.com/office/drawing/2014/main" id="{736EA90B-8FB3-CD4B-965D-A6E5AB19339C}"/>
              </a:ext>
            </a:extLst>
          </p:cNvPr>
          <p:cNvSpPr txBox="1">
            <a:spLocks/>
          </p:cNvSpPr>
          <p:nvPr/>
        </p:nvSpPr>
        <p:spPr>
          <a:xfrm>
            <a:off x="258792" y="846317"/>
            <a:ext cx="11593902" cy="13380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Ethambutol Optic Neuropathy (EON)</a:t>
            </a:r>
            <a:r>
              <a:rPr kumimoji="0" lang="en-US" sz="4000" b="1" i="0" u="none" strike="noStrike" kern="1200" cap="none" spc="0" normalizeH="0" baseline="30000" noProof="0">
                <a:ln>
                  <a:noFill/>
                </a:ln>
                <a:solidFill>
                  <a:srgbClr val="C00000"/>
                </a:solidFill>
                <a:effectLst/>
                <a:uLnTx/>
                <a:uFillTx/>
                <a:latin typeface="Arial" panose="020B0604020202020204" pitchFamily="34" charset="0"/>
                <a:ea typeface="+mj-ea"/>
                <a:cs typeface="Arial" panose="020B0604020202020204" pitchFamily="34" charset="0"/>
              </a:rPr>
              <a:t>1,6-8</a:t>
            </a:r>
            <a:endParaRPr kumimoji="0" lang="en-US" sz="40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endParaRPr>
          </a:p>
        </p:txBody>
      </p:sp>
      <p:sp>
        <p:nvSpPr>
          <p:cNvPr id="5" name="Slide Number Placeholder 1">
            <a:extLst>
              <a:ext uri="{FF2B5EF4-FFF2-40B4-BE49-F238E27FC236}">
                <a16:creationId xmlns:a16="http://schemas.microsoft.com/office/drawing/2014/main" id="{61B09CDC-6EC8-8E4B-A55C-4E463E4D67CC}"/>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CC86733-290F-284F-A769-EF0A47507B7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Audio 5">
            <a:hlinkClick r:id="" action="ppaction://media"/>
            <a:extLst>
              <a:ext uri="{FF2B5EF4-FFF2-40B4-BE49-F238E27FC236}">
                <a16:creationId xmlns:a16="http://schemas.microsoft.com/office/drawing/2014/main" id="{D6E4D04D-2055-4768-B8CF-87BA556FAE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12637114"/>
      </p:ext>
    </p:extLst>
  </p:cSld>
  <p:clrMapOvr>
    <a:masterClrMapping/>
  </p:clrMapOvr>
  <mc:AlternateContent xmlns:mc="http://schemas.openxmlformats.org/markup-compatibility/2006" xmlns:p14="http://schemas.microsoft.com/office/powerpoint/2010/main">
    <mc:Choice Requires="p14">
      <p:transition spd="slow" p14:dur="2000" advTm="62560"/>
    </mc:Choice>
    <mc:Fallback xmlns="">
      <p:transition spd="slow" advTm="62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8B6EEBCC-6752-8141-B3F5-F723ED38989C}"/>
              </a:ext>
            </a:extLst>
          </p:cNvPr>
          <p:cNvSpPr txBox="1">
            <a:spLocks/>
          </p:cNvSpPr>
          <p:nvPr/>
        </p:nvSpPr>
        <p:spPr>
          <a:xfrm>
            <a:off x="481262" y="1816279"/>
            <a:ext cx="11371431" cy="344905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066F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66F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rgbClr val="0066F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66F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rgbClr val="0066F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DM, Chronic kidney disease, thyroid disease </a:t>
            </a:r>
            <a:r>
              <a:rPr lang="en-US" sz="2400" b="0" dirty="0"/>
              <a:t>–</a:t>
            </a:r>
            <a:r>
              <a:rPr lang="en-US" sz="2400" dirty="0"/>
              <a:t> </a:t>
            </a:r>
            <a:r>
              <a:rPr lang="en-US" sz="2400" b="0" dirty="0"/>
              <a:t>metabolic, ischemic, or compressive</a:t>
            </a:r>
          </a:p>
          <a:p>
            <a:r>
              <a:rPr lang="en-US" sz="2400" dirty="0"/>
              <a:t>Peculiar diet habits, GI surgeries </a:t>
            </a:r>
            <a:r>
              <a:rPr lang="en-US" sz="2400" b="0" dirty="0"/>
              <a:t>–</a:t>
            </a:r>
            <a:r>
              <a:rPr lang="en-US" sz="2400" dirty="0"/>
              <a:t> </a:t>
            </a:r>
            <a:r>
              <a:rPr lang="en-US" sz="2400" b="0" dirty="0"/>
              <a:t>nutritional deficiencies</a:t>
            </a:r>
          </a:p>
          <a:p>
            <a:r>
              <a:rPr lang="en-US" sz="2400" dirty="0"/>
              <a:t>Cancer </a:t>
            </a:r>
            <a:r>
              <a:rPr lang="en-US" sz="2400" b="0" dirty="0"/>
              <a:t>–</a:t>
            </a:r>
            <a:r>
              <a:rPr lang="en-US" sz="2400" dirty="0"/>
              <a:t> </a:t>
            </a:r>
            <a:r>
              <a:rPr lang="en-US" sz="2400" b="0" dirty="0"/>
              <a:t>infiltrative disease</a:t>
            </a:r>
          </a:p>
          <a:p>
            <a:r>
              <a:rPr lang="en-US" sz="2400" dirty="0"/>
              <a:t>Systemic medication side effect</a:t>
            </a:r>
          </a:p>
          <a:p>
            <a:r>
              <a:rPr lang="en-US" sz="2400" dirty="0"/>
              <a:t>Workplace </a:t>
            </a:r>
            <a:r>
              <a:rPr lang="en-US" sz="2400" b="0" dirty="0"/>
              <a:t>– toxin exposure</a:t>
            </a:r>
          </a:p>
          <a:p>
            <a:r>
              <a:rPr lang="en-US" sz="2400" dirty="0"/>
              <a:t>Alcohol or tobacco abuse </a:t>
            </a:r>
          </a:p>
          <a:p>
            <a:r>
              <a:rPr lang="en-US" sz="2400" dirty="0"/>
              <a:t>Family Hx </a:t>
            </a:r>
            <a:r>
              <a:rPr lang="en-US" sz="2400" b="0" dirty="0"/>
              <a:t>–</a:t>
            </a:r>
            <a:r>
              <a:rPr lang="en-US" sz="2400" dirty="0"/>
              <a:t> </a:t>
            </a:r>
            <a:r>
              <a:rPr lang="en-US" sz="2400" b="0" dirty="0"/>
              <a:t>hereditary optic nerve disorders</a:t>
            </a:r>
          </a:p>
          <a:p>
            <a:r>
              <a:rPr lang="en-US" sz="2400" dirty="0"/>
              <a:t>ROS </a:t>
            </a:r>
            <a:r>
              <a:rPr lang="en-US" sz="2400" b="0" dirty="0"/>
              <a:t>–</a:t>
            </a:r>
            <a:r>
              <a:rPr lang="en-US" sz="2400" dirty="0"/>
              <a:t> </a:t>
            </a:r>
            <a:r>
              <a:rPr lang="en-US" sz="2400" b="0" dirty="0"/>
              <a:t>sensory or gait abnormalities indicating peripheral neuropathy</a:t>
            </a:r>
          </a:p>
        </p:txBody>
      </p:sp>
      <p:sp>
        <p:nvSpPr>
          <p:cNvPr id="9" name="Title 1">
            <a:extLst>
              <a:ext uri="{FF2B5EF4-FFF2-40B4-BE49-F238E27FC236}">
                <a16:creationId xmlns:a16="http://schemas.microsoft.com/office/drawing/2014/main" id="{8BB0171C-AAE3-0543-95B1-DDE193B56064}"/>
              </a:ext>
            </a:extLst>
          </p:cNvPr>
          <p:cNvSpPr txBox="1">
            <a:spLocks/>
          </p:cNvSpPr>
          <p:nvPr/>
        </p:nvSpPr>
        <p:spPr>
          <a:xfrm>
            <a:off x="258791" y="141467"/>
            <a:ext cx="11593902" cy="165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algn="ctr"/>
            <a:r>
              <a:rPr lang="en-US" sz="4000" dirty="0"/>
              <a:t>Historical Considerations for Bilateral Progressive Visual Loss</a:t>
            </a:r>
          </a:p>
        </p:txBody>
      </p:sp>
      <p:sp>
        <p:nvSpPr>
          <p:cNvPr id="5" name="Slide Number Placeholder 1">
            <a:extLst>
              <a:ext uri="{FF2B5EF4-FFF2-40B4-BE49-F238E27FC236}">
                <a16:creationId xmlns:a16="http://schemas.microsoft.com/office/drawing/2014/main" id="{F86E6224-54FC-BF48-B040-A6BDC34E6E9E}"/>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C86733-290F-284F-A769-EF0A47507B7A}" type="slidenum">
              <a:rPr lang="en-US" smtClean="0"/>
              <a:pPr/>
              <a:t>3</a:t>
            </a:fld>
            <a:endParaRPr lang="en-US" dirty="0"/>
          </a:p>
        </p:txBody>
      </p:sp>
      <p:pic>
        <p:nvPicPr>
          <p:cNvPr id="2" name="Audio 1">
            <a:hlinkClick r:id="" action="ppaction://media"/>
            <a:extLst>
              <a:ext uri="{FF2B5EF4-FFF2-40B4-BE49-F238E27FC236}">
                <a16:creationId xmlns:a16="http://schemas.microsoft.com/office/drawing/2014/main" id="{ED569E0E-8672-4E0E-ABBB-41CB83624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71157499"/>
      </p:ext>
    </p:extLst>
  </p:cSld>
  <p:clrMapOvr>
    <a:masterClrMapping/>
  </p:clrMapOvr>
  <mc:AlternateContent xmlns:mc="http://schemas.openxmlformats.org/markup-compatibility/2006" xmlns:p14="http://schemas.microsoft.com/office/powerpoint/2010/main">
    <mc:Choice Requires="p14">
      <p:transition spd="slow" p14:dur="2000" advTm="33641"/>
    </mc:Choice>
    <mc:Fallback xmlns="">
      <p:transition spd="slow" advTm="33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6FB864-BBF6-694D-B073-6D507171B852}"/>
              </a:ext>
            </a:extLst>
          </p:cNvPr>
          <p:cNvSpPr>
            <a:spLocks noGrp="1"/>
          </p:cNvSpPr>
          <p:nvPr>
            <p:ph type="subTitle" idx="4294967295"/>
          </p:nvPr>
        </p:nvSpPr>
        <p:spPr>
          <a:xfrm>
            <a:off x="339306" y="1975104"/>
            <a:ext cx="11513388" cy="3864222"/>
          </a:xfrm>
        </p:spPr>
        <p:txBody>
          <a:bodyPr>
            <a:normAutofit fontScale="92500" lnSpcReduction="20000"/>
          </a:bodyPr>
          <a:lstStyle/>
          <a:p>
            <a:r>
              <a:rPr lang="en-US" sz="2600" dirty="0"/>
              <a:t>Management</a:t>
            </a:r>
          </a:p>
          <a:p>
            <a:pPr lvl="1"/>
            <a:r>
              <a:rPr lang="en-US" dirty="0"/>
              <a:t>No consensus on standard of treatment</a:t>
            </a:r>
          </a:p>
          <a:p>
            <a:pPr lvl="1"/>
            <a:r>
              <a:rPr lang="en-US" dirty="0"/>
              <a:t>After discontinuation – vision recovers slowly over several months (up to 2 years)</a:t>
            </a:r>
          </a:p>
          <a:p>
            <a:pPr lvl="1"/>
            <a:r>
              <a:rPr lang="en-US" dirty="0"/>
              <a:t>Numerous case reports of non-reversible vision loss after ethambutol use - 50% improved</a:t>
            </a:r>
          </a:p>
          <a:p>
            <a:pPr lvl="1"/>
            <a:r>
              <a:rPr lang="en-US" dirty="0"/>
              <a:t>Window of reversibility as mitochondrial impairment does not lead to immediate axonal death</a:t>
            </a:r>
          </a:p>
          <a:p>
            <a:pPr lvl="1"/>
            <a:r>
              <a:rPr lang="en-US" dirty="0"/>
              <a:t>Consider zinc/copper supplementation</a:t>
            </a:r>
          </a:p>
          <a:p>
            <a:pPr lvl="2"/>
            <a:r>
              <a:rPr lang="en-US" sz="2400" dirty="0"/>
              <a:t>No consensus on dosages</a:t>
            </a:r>
          </a:p>
          <a:p>
            <a:pPr lvl="2"/>
            <a:r>
              <a:rPr lang="en-US" sz="2400" dirty="0"/>
              <a:t>AREDS 2 multivitamin formulation is a convenient source for this</a:t>
            </a:r>
          </a:p>
          <a:p>
            <a:pPr lvl="3"/>
            <a:r>
              <a:rPr lang="en-US" sz="2200" dirty="0"/>
              <a:t>Clinical pearl: AREDS formulation contains beta carotene which may increase risk for lung cancer.</a:t>
            </a:r>
          </a:p>
        </p:txBody>
      </p:sp>
      <p:sp>
        <p:nvSpPr>
          <p:cNvPr id="4" name="Title 1">
            <a:extLst>
              <a:ext uri="{FF2B5EF4-FFF2-40B4-BE49-F238E27FC236}">
                <a16:creationId xmlns:a16="http://schemas.microsoft.com/office/drawing/2014/main" id="{736EA90B-8FB3-CD4B-965D-A6E5AB19339C}"/>
              </a:ext>
            </a:extLst>
          </p:cNvPr>
          <p:cNvSpPr txBox="1">
            <a:spLocks/>
          </p:cNvSpPr>
          <p:nvPr/>
        </p:nvSpPr>
        <p:spPr>
          <a:xfrm>
            <a:off x="258792" y="846317"/>
            <a:ext cx="11593902" cy="13380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Ethambutol Optic Neuropathy (EON)</a:t>
            </a:r>
            <a:r>
              <a:rPr kumimoji="0" lang="en-US" sz="4000" b="1" i="0" u="none" strike="noStrike" kern="1200" cap="none" spc="0" normalizeH="0" baseline="30000" noProof="0">
                <a:ln>
                  <a:noFill/>
                </a:ln>
                <a:solidFill>
                  <a:srgbClr val="C00000"/>
                </a:solidFill>
                <a:effectLst/>
                <a:uLnTx/>
                <a:uFillTx/>
                <a:latin typeface="Arial" panose="020B0604020202020204" pitchFamily="34" charset="0"/>
                <a:ea typeface="+mj-ea"/>
                <a:cs typeface="Arial" panose="020B0604020202020204" pitchFamily="34" charset="0"/>
              </a:rPr>
              <a:t>1,9</a:t>
            </a:r>
            <a:endParaRPr kumimoji="0" lang="en-US" sz="40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61831171-160D-0E4C-8BCC-77CED7F838E7}"/>
              </a:ext>
            </a:extLst>
          </p:cNvPr>
          <p:cNvSpPr txBox="1"/>
          <p:nvPr/>
        </p:nvSpPr>
        <p:spPr>
          <a:xfrm>
            <a:off x="7563386" y="5839326"/>
            <a:ext cx="4289308" cy="4801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Why Zinc and Copper?</a:t>
            </a:r>
          </a:p>
        </p:txBody>
      </p:sp>
      <p:sp>
        <p:nvSpPr>
          <p:cNvPr id="6" name="Slide Number Placeholder 1">
            <a:extLst>
              <a:ext uri="{FF2B5EF4-FFF2-40B4-BE49-F238E27FC236}">
                <a16:creationId xmlns:a16="http://schemas.microsoft.com/office/drawing/2014/main" id="{92A3B2F8-CD01-D34F-BDEF-1218F01CBD04}"/>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CC86733-290F-284F-A769-EF0A47507B7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Audio 11">
            <a:hlinkClick r:id="" action="ppaction://media"/>
            <a:extLst>
              <a:ext uri="{FF2B5EF4-FFF2-40B4-BE49-F238E27FC236}">
                <a16:creationId xmlns:a16="http://schemas.microsoft.com/office/drawing/2014/main" id="{8115038C-E382-4019-822E-5CF2BAAF06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97119745"/>
      </p:ext>
    </p:extLst>
  </p:cSld>
  <p:clrMapOvr>
    <a:masterClrMapping/>
  </p:clrMapOvr>
  <mc:AlternateContent xmlns:mc="http://schemas.openxmlformats.org/markup-compatibility/2006" xmlns:p14="http://schemas.microsoft.com/office/powerpoint/2010/main">
    <mc:Choice Requires="p14">
      <p:transition spd="slow" p14:dur="2000" advTm="71597"/>
    </mc:Choice>
    <mc:Fallback xmlns="">
      <p:transition spd="slow" advTm="71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2"/>
                </p:tgtEl>
              </p:cMediaNode>
            </p:audio>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6FB864-BBF6-694D-B073-6D507171B852}"/>
              </a:ext>
            </a:extLst>
          </p:cNvPr>
          <p:cNvSpPr>
            <a:spLocks noGrp="1"/>
          </p:cNvSpPr>
          <p:nvPr>
            <p:ph type="subTitle" idx="4294967295"/>
          </p:nvPr>
        </p:nvSpPr>
        <p:spPr>
          <a:xfrm>
            <a:off x="339306" y="2184400"/>
            <a:ext cx="11513388" cy="3654926"/>
          </a:xfrm>
        </p:spPr>
        <p:txBody>
          <a:bodyPr>
            <a:normAutofit/>
          </a:bodyPr>
          <a:lstStyle/>
          <a:p>
            <a:r>
              <a:rPr lang="en-US" sz="2400" dirty="0"/>
              <a:t>Rationale for multivitamin treatment</a:t>
            </a:r>
          </a:p>
          <a:p>
            <a:pPr lvl="1"/>
            <a:r>
              <a:rPr lang="en-US" dirty="0"/>
              <a:t>Ethambutol is considered a zinc and copper chelator</a:t>
            </a:r>
          </a:p>
          <a:p>
            <a:pPr lvl="1"/>
            <a:r>
              <a:rPr lang="en-US" dirty="0"/>
              <a:t>This disrupts mitochondrial oxidative phosphorylation by interfering with the iron-containing complex I and copper containing complex IV.</a:t>
            </a:r>
          </a:p>
          <a:p>
            <a:pPr lvl="1"/>
            <a:r>
              <a:rPr lang="en-US" dirty="0"/>
              <a:t>Leads to reactive oxygen species and a cascade of events resulting in tissue injury and cellular apoptosis.</a:t>
            </a:r>
          </a:p>
          <a:p>
            <a:pPr lvl="1"/>
            <a:r>
              <a:rPr lang="en-US" dirty="0"/>
              <a:t>Increasing plasma levels has potential protective effect against optic neuropathy.</a:t>
            </a:r>
          </a:p>
          <a:p>
            <a:pPr lvl="1"/>
            <a:endParaRPr lang="en-US" dirty="0"/>
          </a:p>
          <a:p>
            <a:endParaRPr lang="en-US" b="0" dirty="0"/>
          </a:p>
          <a:p>
            <a:endParaRPr lang="en-US" dirty="0"/>
          </a:p>
        </p:txBody>
      </p:sp>
      <p:sp>
        <p:nvSpPr>
          <p:cNvPr id="4" name="Title 1">
            <a:extLst>
              <a:ext uri="{FF2B5EF4-FFF2-40B4-BE49-F238E27FC236}">
                <a16:creationId xmlns:a16="http://schemas.microsoft.com/office/drawing/2014/main" id="{736EA90B-8FB3-CD4B-965D-A6E5AB19339C}"/>
              </a:ext>
            </a:extLst>
          </p:cNvPr>
          <p:cNvSpPr txBox="1">
            <a:spLocks/>
          </p:cNvSpPr>
          <p:nvPr/>
        </p:nvSpPr>
        <p:spPr>
          <a:xfrm>
            <a:off x="258792" y="846317"/>
            <a:ext cx="11593902" cy="13380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Ethambutol Optic Neuropathy (EON)</a:t>
            </a:r>
            <a:r>
              <a:rPr kumimoji="0" lang="en-US" sz="4000" b="1" i="0" u="none" strike="noStrike" kern="1200" cap="none" spc="0" normalizeH="0" baseline="30000" noProof="0" dirty="0">
                <a:ln>
                  <a:noFill/>
                </a:ln>
                <a:solidFill>
                  <a:srgbClr val="C00000"/>
                </a:solidFill>
                <a:effectLst/>
                <a:uLnTx/>
                <a:uFillTx/>
                <a:latin typeface="Arial" panose="020B0604020202020204" pitchFamily="34" charset="0"/>
                <a:ea typeface="+mj-ea"/>
                <a:cs typeface="Arial" panose="020B0604020202020204" pitchFamily="34" charset="0"/>
              </a:rPr>
              <a:t>1,9,10</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p:txBody>
      </p:sp>
      <p:sp>
        <p:nvSpPr>
          <p:cNvPr id="5" name="Slide Number Placeholder 1">
            <a:extLst>
              <a:ext uri="{FF2B5EF4-FFF2-40B4-BE49-F238E27FC236}">
                <a16:creationId xmlns:a16="http://schemas.microsoft.com/office/drawing/2014/main" id="{64F2E80C-682D-7948-AC03-688B27716BFC}"/>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CC86733-290F-284F-A769-EF0A47507B7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Audio 1">
            <a:hlinkClick r:id="" action="ppaction://media"/>
            <a:extLst>
              <a:ext uri="{FF2B5EF4-FFF2-40B4-BE49-F238E27FC236}">
                <a16:creationId xmlns:a16="http://schemas.microsoft.com/office/drawing/2014/main" id="{280FC313-B23D-41E8-B129-D374973EC2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65441562"/>
      </p:ext>
    </p:extLst>
  </p:cSld>
  <p:clrMapOvr>
    <a:masterClrMapping/>
  </p:clrMapOvr>
  <mc:AlternateContent xmlns:mc="http://schemas.openxmlformats.org/markup-compatibility/2006" xmlns:p14="http://schemas.microsoft.com/office/powerpoint/2010/main">
    <mc:Choice Requires="p14">
      <p:transition spd="slow" p14:dur="2000" advTm="35815"/>
    </mc:Choice>
    <mc:Fallback xmlns="">
      <p:transition spd="slow" advTm="35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6FB864-BBF6-694D-B073-6D507171B852}"/>
              </a:ext>
            </a:extLst>
          </p:cNvPr>
          <p:cNvSpPr>
            <a:spLocks noGrp="1"/>
          </p:cNvSpPr>
          <p:nvPr>
            <p:ph type="subTitle" idx="4294967295"/>
          </p:nvPr>
        </p:nvSpPr>
        <p:spPr>
          <a:xfrm>
            <a:off x="339306" y="2184400"/>
            <a:ext cx="11513388" cy="3654926"/>
          </a:xfrm>
        </p:spPr>
        <p:txBody>
          <a:bodyPr>
            <a:normAutofit/>
          </a:bodyPr>
          <a:lstStyle/>
          <a:p>
            <a:r>
              <a:rPr lang="en-US" sz="2400" dirty="0"/>
              <a:t>Visual acuity: </a:t>
            </a:r>
            <a:r>
              <a:rPr lang="en-US" sz="2400" b="0" dirty="0"/>
              <a:t>20/25 in both eyes</a:t>
            </a:r>
          </a:p>
          <a:p>
            <a:r>
              <a:rPr lang="en-US" sz="2400" dirty="0"/>
              <a:t>Color plates: </a:t>
            </a:r>
            <a:r>
              <a:rPr lang="en-US" sz="2400" b="0" dirty="0"/>
              <a:t>Identifies control plates and 7/7 test plates in both eyes</a:t>
            </a:r>
          </a:p>
          <a:p>
            <a:r>
              <a:rPr lang="en-US" sz="2400" dirty="0"/>
              <a:t>Fundus examination:  </a:t>
            </a:r>
            <a:r>
              <a:rPr lang="en-US" sz="2400" b="0" dirty="0"/>
              <a:t>Temporal pallor in both eyes</a:t>
            </a:r>
          </a:p>
        </p:txBody>
      </p:sp>
      <p:sp>
        <p:nvSpPr>
          <p:cNvPr id="4" name="Title 1">
            <a:extLst>
              <a:ext uri="{FF2B5EF4-FFF2-40B4-BE49-F238E27FC236}">
                <a16:creationId xmlns:a16="http://schemas.microsoft.com/office/drawing/2014/main" id="{736EA90B-8FB3-CD4B-965D-A6E5AB19339C}"/>
              </a:ext>
            </a:extLst>
          </p:cNvPr>
          <p:cNvSpPr txBox="1">
            <a:spLocks/>
          </p:cNvSpPr>
          <p:nvPr/>
        </p:nvSpPr>
        <p:spPr>
          <a:xfrm>
            <a:off x="258792" y="846317"/>
            <a:ext cx="11593902" cy="133808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Back to Case: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9 Month Follow Up with Neuro-Ophthalmology</a:t>
            </a:r>
            <a:r>
              <a:rPr kumimoji="0" lang="en-US" sz="4000" b="1" i="0" u="none" strike="noStrike" kern="1200" cap="none" spc="0" normalizeH="0" baseline="30000" noProof="0" dirty="0">
                <a:ln>
                  <a:noFill/>
                </a:ln>
                <a:solidFill>
                  <a:srgbClr val="C00000"/>
                </a:solidFill>
                <a:effectLst/>
                <a:uLnTx/>
                <a:uFillTx/>
                <a:latin typeface="Arial" panose="020B0604020202020204" pitchFamily="34" charset="0"/>
                <a:ea typeface="+mj-ea"/>
                <a:cs typeface="Arial" panose="020B0604020202020204" pitchFamily="34" charset="0"/>
              </a:rPr>
              <a:t>11</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p:txBody>
      </p:sp>
      <p:sp>
        <p:nvSpPr>
          <p:cNvPr id="5" name="Slide Number Placeholder 1">
            <a:extLst>
              <a:ext uri="{FF2B5EF4-FFF2-40B4-BE49-F238E27FC236}">
                <a16:creationId xmlns:a16="http://schemas.microsoft.com/office/drawing/2014/main" id="{A3F1603F-672A-B94F-A24A-F765995CD29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CC86733-290F-284F-A769-EF0A47507B7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Audio 1">
            <a:hlinkClick r:id="" action="ppaction://media"/>
            <a:extLst>
              <a:ext uri="{FF2B5EF4-FFF2-40B4-BE49-F238E27FC236}">
                <a16:creationId xmlns:a16="http://schemas.microsoft.com/office/drawing/2014/main" id="{302282B6-337C-412B-BA55-A811663274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67790829"/>
      </p:ext>
    </p:extLst>
  </p:cSld>
  <p:clrMapOvr>
    <a:masterClrMapping/>
  </p:clrMapOvr>
  <mc:AlternateContent xmlns:mc="http://schemas.openxmlformats.org/markup-compatibility/2006" xmlns:p14="http://schemas.microsoft.com/office/powerpoint/2010/main">
    <mc:Choice Requires="p14">
      <p:transition spd="slow" p14:dur="2000" advTm="28429"/>
    </mc:Choice>
    <mc:Fallback xmlns="">
      <p:transition spd="slow" advTm="28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36EA90B-8FB3-CD4B-965D-A6E5AB19339C}"/>
              </a:ext>
            </a:extLst>
          </p:cNvPr>
          <p:cNvSpPr txBox="1">
            <a:spLocks/>
          </p:cNvSpPr>
          <p:nvPr/>
        </p:nvSpPr>
        <p:spPr>
          <a:xfrm>
            <a:off x="258791" y="110453"/>
            <a:ext cx="11593902" cy="13380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10-2 Humphrey Visual Field Analysis</a:t>
            </a:r>
          </a:p>
        </p:txBody>
      </p:sp>
      <p:pic>
        <p:nvPicPr>
          <p:cNvPr id="7" name="Picture 6" descr="A close up of text on a white surface&#10;&#10;Description automatically generated">
            <a:extLst>
              <a:ext uri="{FF2B5EF4-FFF2-40B4-BE49-F238E27FC236}">
                <a16:creationId xmlns:a16="http://schemas.microsoft.com/office/drawing/2014/main" id="{DD014EC6-A6E2-E14A-9484-AE278D2A66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505" y="1170505"/>
            <a:ext cx="3843619" cy="4040008"/>
          </a:xfrm>
          <a:prstGeom prst="rect">
            <a:avLst/>
          </a:prstGeom>
        </p:spPr>
      </p:pic>
      <p:pic>
        <p:nvPicPr>
          <p:cNvPr id="9" name="Picture 8" descr="A close up of text on a white surface&#10;&#10;Description automatically generated">
            <a:extLst>
              <a:ext uri="{FF2B5EF4-FFF2-40B4-BE49-F238E27FC236}">
                <a16:creationId xmlns:a16="http://schemas.microsoft.com/office/drawing/2014/main" id="{6EB8E5D8-B036-374C-A971-BA447A865B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2163" y="1243333"/>
            <a:ext cx="3889332" cy="4040008"/>
          </a:xfrm>
          <a:prstGeom prst="rect">
            <a:avLst/>
          </a:prstGeom>
        </p:spPr>
      </p:pic>
      <p:sp>
        <p:nvSpPr>
          <p:cNvPr id="10" name="TextBox 9">
            <a:extLst>
              <a:ext uri="{FF2B5EF4-FFF2-40B4-BE49-F238E27FC236}">
                <a16:creationId xmlns:a16="http://schemas.microsoft.com/office/drawing/2014/main" id="{59AFBF79-6910-5442-B98B-D6253B36DCF2}"/>
              </a:ext>
            </a:extLst>
          </p:cNvPr>
          <p:cNvSpPr txBox="1"/>
          <p:nvPr/>
        </p:nvSpPr>
        <p:spPr>
          <a:xfrm>
            <a:off x="4673334" y="2582614"/>
            <a:ext cx="2764817" cy="2893100"/>
          </a:xfrm>
          <a:prstGeom prst="rect">
            <a:avLst/>
          </a:prstGeom>
          <a:solidFill>
            <a:schemeClr val="bg1"/>
          </a:solidFill>
          <a:ln>
            <a:solidFill>
              <a:srgbClr val="1F939A"/>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Favorable functional result.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Resolution of </a:t>
            </a:r>
            <a:r>
              <a:rPr kumimoji="0" lang="en-US" sz="26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ceco</a:t>
            </a: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-central scotomas.</a:t>
            </a:r>
          </a:p>
        </p:txBody>
      </p:sp>
      <p:sp>
        <p:nvSpPr>
          <p:cNvPr id="2" name="TextBox 1">
            <a:extLst>
              <a:ext uri="{FF2B5EF4-FFF2-40B4-BE49-F238E27FC236}">
                <a16:creationId xmlns:a16="http://schemas.microsoft.com/office/drawing/2014/main" id="{E6547414-2427-48F1-8E7D-3782F464F309}"/>
              </a:ext>
            </a:extLst>
          </p:cNvPr>
          <p:cNvSpPr txBox="1"/>
          <p:nvPr/>
        </p:nvSpPr>
        <p:spPr>
          <a:xfrm>
            <a:off x="2330506" y="5136156"/>
            <a:ext cx="13351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LEFT</a:t>
            </a:r>
          </a:p>
        </p:txBody>
      </p:sp>
      <p:sp>
        <p:nvSpPr>
          <p:cNvPr id="3" name="TextBox 2">
            <a:extLst>
              <a:ext uri="{FF2B5EF4-FFF2-40B4-BE49-F238E27FC236}">
                <a16:creationId xmlns:a16="http://schemas.microsoft.com/office/drawing/2014/main" id="{E37AD856-0A49-433F-9297-3541EBD463AB}"/>
              </a:ext>
            </a:extLst>
          </p:cNvPr>
          <p:cNvSpPr txBox="1"/>
          <p:nvPr/>
        </p:nvSpPr>
        <p:spPr>
          <a:xfrm>
            <a:off x="9254591" y="5210513"/>
            <a:ext cx="16669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RIGHT</a:t>
            </a:r>
          </a:p>
        </p:txBody>
      </p:sp>
      <p:sp>
        <p:nvSpPr>
          <p:cNvPr id="8" name="Slide Number Placeholder 1">
            <a:extLst>
              <a:ext uri="{FF2B5EF4-FFF2-40B4-BE49-F238E27FC236}">
                <a16:creationId xmlns:a16="http://schemas.microsoft.com/office/drawing/2014/main" id="{208B322C-B33A-B547-A972-9FF8F0641D7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CC86733-290F-284F-A769-EF0A47507B7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DA1BA027-77D8-4820-AB1D-C5630EF8ED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58203780"/>
      </p:ext>
    </p:extLst>
  </p:cSld>
  <p:clrMapOvr>
    <a:masterClrMapping/>
  </p:clrMapOvr>
  <mc:AlternateContent xmlns:mc="http://schemas.openxmlformats.org/markup-compatibility/2006" xmlns:p14="http://schemas.microsoft.com/office/powerpoint/2010/main">
    <mc:Choice Requires="p14">
      <p:transition spd="slow" p14:dur="2000" advTm="18293"/>
    </mc:Choice>
    <mc:Fallback xmlns="">
      <p:transition spd="slow" advTm="18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F939A">
                <a:lumMod val="62000"/>
              </a:srgbClr>
            </a:gs>
            <a:gs pos="11000">
              <a:srgbClr val="62B5BB"/>
            </a:gs>
            <a:gs pos="90000">
              <a:schemeClr val="bg1"/>
            </a:gs>
          </a:gsLst>
          <a:lin ang="16200000" scaled="1"/>
          <a:tileRect/>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36EA90B-8FB3-CD4B-965D-A6E5AB19339C}"/>
              </a:ext>
            </a:extLst>
          </p:cNvPr>
          <p:cNvSpPr txBox="1">
            <a:spLocks/>
          </p:cNvSpPr>
          <p:nvPr/>
        </p:nvSpPr>
        <p:spPr>
          <a:xfrm>
            <a:off x="258792" y="448270"/>
            <a:ext cx="11593902" cy="13380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Optical Coherence Tomography</a:t>
            </a:r>
          </a:p>
        </p:txBody>
      </p:sp>
      <p:sp>
        <p:nvSpPr>
          <p:cNvPr id="10" name="TextBox 9">
            <a:extLst>
              <a:ext uri="{FF2B5EF4-FFF2-40B4-BE49-F238E27FC236}">
                <a16:creationId xmlns:a16="http://schemas.microsoft.com/office/drawing/2014/main" id="{59AFBF79-6910-5442-B98B-D6253B36DCF2}"/>
              </a:ext>
            </a:extLst>
          </p:cNvPr>
          <p:cNvSpPr txBox="1"/>
          <p:nvPr/>
        </p:nvSpPr>
        <p:spPr>
          <a:xfrm>
            <a:off x="9087877" y="2011114"/>
            <a:ext cx="2764817" cy="4093428"/>
          </a:xfrm>
          <a:prstGeom prst="rect">
            <a:avLst/>
          </a:prstGeom>
          <a:solidFill>
            <a:schemeClr val="bg1"/>
          </a:solidFill>
          <a:ln>
            <a:solidFill>
              <a:srgbClr val="1F939A"/>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Evidence of temporal optic nerve atrophy L&gt;R. (arrows)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Consistent with loss of fibers in </a:t>
            </a:r>
            <a:r>
              <a:rPr kumimoji="0" lang="en-US" sz="26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maculo</a:t>
            </a:r>
            <a:r>
              <a:rPr kumimoji="0" lang="en-US" sz="2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-papillary bundle.</a:t>
            </a:r>
          </a:p>
        </p:txBody>
      </p:sp>
      <p:pic>
        <p:nvPicPr>
          <p:cNvPr id="3" name="Picture 2" descr="A screenshot of a computer&#10;&#10;Description automatically generated">
            <a:extLst>
              <a:ext uri="{FF2B5EF4-FFF2-40B4-BE49-F238E27FC236}">
                <a16:creationId xmlns:a16="http://schemas.microsoft.com/office/drawing/2014/main" id="{A110049C-BD7C-F946-891D-F4B9785DF5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6833" y="3792821"/>
            <a:ext cx="6220003" cy="2184060"/>
          </a:xfrm>
          <a:prstGeom prst="rect">
            <a:avLst/>
          </a:prstGeom>
        </p:spPr>
      </p:pic>
      <p:pic>
        <p:nvPicPr>
          <p:cNvPr id="6" name="Picture 5" descr="A picture containing text, computer, clock&#10;&#10;Description automatically generated">
            <a:extLst>
              <a:ext uri="{FF2B5EF4-FFF2-40B4-BE49-F238E27FC236}">
                <a16:creationId xmlns:a16="http://schemas.microsoft.com/office/drawing/2014/main" id="{1867762F-AD8D-AD4F-AA43-F9BF811DA9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6834" y="1530550"/>
            <a:ext cx="6220003" cy="2098214"/>
          </a:xfrm>
          <a:prstGeom prst="rect">
            <a:avLst/>
          </a:prstGeom>
        </p:spPr>
      </p:pic>
      <p:sp>
        <p:nvSpPr>
          <p:cNvPr id="2" name="TextBox 1">
            <a:extLst>
              <a:ext uri="{FF2B5EF4-FFF2-40B4-BE49-F238E27FC236}">
                <a16:creationId xmlns:a16="http://schemas.microsoft.com/office/drawing/2014/main" id="{A3B2238C-B67D-45E0-BF3E-BA639196ADCD}"/>
              </a:ext>
            </a:extLst>
          </p:cNvPr>
          <p:cNvSpPr txBox="1"/>
          <p:nvPr/>
        </p:nvSpPr>
        <p:spPr>
          <a:xfrm>
            <a:off x="1488935" y="2683967"/>
            <a:ext cx="15617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RIGHT EYE</a:t>
            </a:r>
          </a:p>
        </p:txBody>
      </p:sp>
      <p:sp>
        <p:nvSpPr>
          <p:cNvPr id="5" name="TextBox 4">
            <a:extLst>
              <a:ext uri="{FF2B5EF4-FFF2-40B4-BE49-F238E27FC236}">
                <a16:creationId xmlns:a16="http://schemas.microsoft.com/office/drawing/2014/main" id="{BBB43B8C-EE9E-4E26-9B68-88E2A79A79E6}"/>
              </a:ext>
            </a:extLst>
          </p:cNvPr>
          <p:cNvSpPr txBox="1"/>
          <p:nvPr/>
        </p:nvSpPr>
        <p:spPr>
          <a:xfrm>
            <a:off x="1488935" y="4766209"/>
            <a:ext cx="11768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LEFT EYE</a:t>
            </a:r>
          </a:p>
        </p:txBody>
      </p:sp>
      <p:cxnSp>
        <p:nvCxnSpPr>
          <p:cNvPr id="8" name="Straight Arrow Connector 7">
            <a:extLst>
              <a:ext uri="{FF2B5EF4-FFF2-40B4-BE49-F238E27FC236}">
                <a16:creationId xmlns:a16="http://schemas.microsoft.com/office/drawing/2014/main" id="{BA588B68-834A-44F9-B5F7-26D90B211520}"/>
              </a:ext>
            </a:extLst>
          </p:cNvPr>
          <p:cNvCxnSpPr>
            <a:cxnSpLocks/>
          </p:cNvCxnSpPr>
          <p:nvPr/>
        </p:nvCxnSpPr>
        <p:spPr>
          <a:xfrm>
            <a:off x="2766833" y="3184989"/>
            <a:ext cx="47980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D618EDD-31AC-4A1C-99AF-98CEECCA4AF5}"/>
              </a:ext>
            </a:extLst>
          </p:cNvPr>
          <p:cNvCxnSpPr>
            <a:cxnSpLocks/>
          </p:cNvCxnSpPr>
          <p:nvPr/>
        </p:nvCxnSpPr>
        <p:spPr>
          <a:xfrm flipH="1" flipV="1">
            <a:off x="4141858" y="5548045"/>
            <a:ext cx="132191" cy="42883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Slide Number Placeholder 1">
            <a:extLst>
              <a:ext uri="{FF2B5EF4-FFF2-40B4-BE49-F238E27FC236}">
                <a16:creationId xmlns:a16="http://schemas.microsoft.com/office/drawing/2014/main" id="{3457209B-2025-C243-B1D6-627BA116EF3B}"/>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CC86733-290F-284F-A769-EF0A47507B7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Audio 8">
            <a:hlinkClick r:id="" action="ppaction://media"/>
            <a:extLst>
              <a:ext uri="{FF2B5EF4-FFF2-40B4-BE49-F238E27FC236}">
                <a16:creationId xmlns:a16="http://schemas.microsoft.com/office/drawing/2014/main" id="{7755BDDA-7DD8-4913-B9C9-8266A674BE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87873548"/>
      </p:ext>
    </p:extLst>
  </p:cSld>
  <p:clrMapOvr>
    <a:masterClrMapping/>
  </p:clrMapOvr>
  <mc:AlternateContent xmlns:mc="http://schemas.openxmlformats.org/markup-compatibility/2006" xmlns:p14="http://schemas.microsoft.com/office/powerpoint/2010/main">
    <mc:Choice Requires="p14">
      <p:transition spd="slow" p14:dur="2000" advTm="41290"/>
    </mc:Choice>
    <mc:Fallback xmlns="">
      <p:transition spd="slow" advTm="41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6FB864-BBF6-694D-B073-6D507171B852}"/>
              </a:ext>
            </a:extLst>
          </p:cNvPr>
          <p:cNvSpPr>
            <a:spLocks noGrp="1"/>
          </p:cNvSpPr>
          <p:nvPr>
            <p:ph type="subTitle" idx="4294967295"/>
          </p:nvPr>
        </p:nvSpPr>
        <p:spPr>
          <a:xfrm>
            <a:off x="339306" y="1338083"/>
            <a:ext cx="11513388" cy="4672973"/>
          </a:xfrm>
        </p:spPr>
        <p:txBody>
          <a:bodyPr anchor="ctr">
            <a:normAutofit fontScale="70000" lnSpcReduction="20000"/>
          </a:bodyPr>
          <a:lstStyle/>
          <a:p>
            <a:pPr marL="514338" indent="-514338">
              <a:buFont typeface="+mj-lt"/>
              <a:buAutoNum type="arabicPeriod"/>
            </a:pPr>
            <a:r>
              <a:rPr lang="en-US" sz="2000" dirty="0"/>
              <a:t>Wang MY, </a:t>
            </a:r>
            <a:r>
              <a:rPr lang="en-US" sz="2000" dirty="0" err="1"/>
              <a:t>Sadun</a:t>
            </a:r>
            <a:r>
              <a:rPr lang="en-US" sz="2000" dirty="0"/>
              <a:t> AA. Drug-related mitochondrial optic neuropathies. J </a:t>
            </a:r>
            <a:r>
              <a:rPr lang="en-US" sz="2000" dirty="0" err="1"/>
              <a:t>Neuroophthalmol</a:t>
            </a:r>
            <a:r>
              <a:rPr lang="en-US" sz="2000" dirty="0"/>
              <a:t>. 2013 Jun;33(2):172-8. </a:t>
            </a:r>
          </a:p>
          <a:p>
            <a:pPr marL="514338" indent="-514338">
              <a:buFont typeface="+mj-lt"/>
              <a:buAutoNum type="arabicPeriod"/>
            </a:pPr>
            <a:r>
              <a:rPr lang="en-US" sz="2000" dirty="0" err="1"/>
              <a:t>Leibold</a:t>
            </a:r>
            <a:r>
              <a:rPr lang="en-US" sz="2000" dirty="0"/>
              <a:t> JE. The ocular toxicity of ethambutol and its relation to dose. Ann N Y </a:t>
            </a:r>
            <a:r>
              <a:rPr lang="en-US" sz="2000" dirty="0" err="1"/>
              <a:t>Acad</a:t>
            </a:r>
            <a:r>
              <a:rPr lang="en-US" sz="2000" dirty="0"/>
              <a:t> Sci. 1966 Apr 20;135(2):904-9.</a:t>
            </a:r>
          </a:p>
          <a:p>
            <a:pPr marL="514338" indent="-514338">
              <a:buFont typeface="+mj-lt"/>
              <a:buAutoNum type="arabicPeriod"/>
            </a:pPr>
            <a:r>
              <a:rPr lang="en-US" sz="2000" dirty="0" err="1"/>
              <a:t>Grzybowski</a:t>
            </a:r>
            <a:r>
              <a:rPr lang="en-US" sz="2000" dirty="0"/>
              <a:t> A, </a:t>
            </a:r>
            <a:r>
              <a:rPr lang="en-US" sz="2000" dirty="0" err="1"/>
              <a:t>Zülsdorff</a:t>
            </a:r>
            <a:r>
              <a:rPr lang="en-US" sz="2000" dirty="0"/>
              <a:t> M, Wilhelm H, </a:t>
            </a:r>
            <a:r>
              <a:rPr lang="en-US" sz="2000" dirty="0" err="1"/>
              <a:t>Tonagel</a:t>
            </a:r>
            <a:r>
              <a:rPr lang="en-US" sz="2000" dirty="0"/>
              <a:t> F. Toxic optic neuropathies: an updated review. Acta </a:t>
            </a:r>
            <a:r>
              <a:rPr lang="en-US" sz="2000" dirty="0" err="1"/>
              <a:t>Ophthalmol</a:t>
            </a:r>
            <a:r>
              <a:rPr lang="en-US" sz="2000" dirty="0"/>
              <a:t>. 2015 Aug;93(5):402-10.</a:t>
            </a:r>
          </a:p>
          <a:p>
            <a:pPr marL="514338" indent="-514338">
              <a:buFont typeface="+mj-lt"/>
              <a:buAutoNum type="arabicPeriod"/>
            </a:pPr>
            <a:r>
              <a:rPr lang="en-US" sz="2000" dirty="0"/>
              <a:t>Chen SC, Lin MC, </a:t>
            </a:r>
            <a:r>
              <a:rPr lang="en-US" sz="2000" dirty="0" err="1"/>
              <a:t>Sheu</a:t>
            </a:r>
            <a:r>
              <a:rPr lang="en-US" sz="2000" dirty="0"/>
              <a:t> SJ. Incidence and prognostic factor of ethambutol-related optic neuropathy: 10-year experience in southern Taiwan. Kaohsiung J Med Sci. 2015 Jul;31(7):358-62.</a:t>
            </a:r>
          </a:p>
          <a:p>
            <a:pPr marL="514338" indent="-514338">
              <a:buFont typeface="+mj-lt"/>
              <a:buAutoNum type="arabicPeriod"/>
            </a:pPr>
            <a:r>
              <a:rPr lang="en-US" sz="2000" dirty="0"/>
              <a:t>De Palma P, Franco F, </a:t>
            </a:r>
            <a:r>
              <a:rPr lang="en-US" sz="2000" dirty="0" err="1"/>
              <a:t>Bragliani</a:t>
            </a:r>
            <a:r>
              <a:rPr lang="en-US" sz="2000" dirty="0"/>
              <a:t> G, </a:t>
            </a:r>
            <a:r>
              <a:rPr lang="en-US" sz="2000" dirty="0" err="1"/>
              <a:t>Michetti</a:t>
            </a:r>
            <a:r>
              <a:rPr lang="en-US" sz="2000" dirty="0"/>
              <a:t> L, </a:t>
            </a:r>
            <a:r>
              <a:rPr lang="en-US" sz="2000" dirty="0" err="1"/>
              <a:t>Marescotti</a:t>
            </a:r>
            <a:r>
              <a:rPr lang="en-US" sz="2000" dirty="0"/>
              <a:t> A, </a:t>
            </a:r>
            <a:r>
              <a:rPr lang="en-US" sz="2000" dirty="0" err="1"/>
              <a:t>Pirazzoli</a:t>
            </a:r>
            <a:r>
              <a:rPr lang="en-US" sz="2000" dirty="0"/>
              <a:t> G, </a:t>
            </a:r>
            <a:r>
              <a:rPr lang="en-US" sz="2000" dirty="0" err="1"/>
              <a:t>Fiorenza</a:t>
            </a:r>
            <a:r>
              <a:rPr lang="en-US" sz="2000" dirty="0"/>
              <a:t> M. The incidence of optic neuropathy in 84 patients treated with ethambutol. </a:t>
            </a:r>
            <a:r>
              <a:rPr lang="en-US" sz="2000" dirty="0" err="1"/>
              <a:t>Metab</a:t>
            </a:r>
            <a:r>
              <a:rPr lang="en-US" sz="2000" dirty="0"/>
              <a:t> </a:t>
            </a:r>
            <a:r>
              <a:rPr lang="en-US" sz="2000" dirty="0" err="1"/>
              <a:t>Pediatr</a:t>
            </a:r>
            <a:r>
              <a:rPr lang="en-US" sz="2000" dirty="0"/>
              <a:t> Syst </a:t>
            </a:r>
            <a:r>
              <a:rPr lang="en-US" sz="2000" dirty="0" err="1"/>
              <a:t>Ophthalmol</a:t>
            </a:r>
            <a:r>
              <a:rPr lang="en-US" sz="2000" dirty="0"/>
              <a:t> (1985). 1989;12(1-3):80-2.</a:t>
            </a:r>
          </a:p>
          <a:p>
            <a:pPr marL="514338" indent="-514338">
              <a:buFont typeface="+mj-lt"/>
              <a:buAutoNum type="arabicPeriod"/>
            </a:pPr>
            <a:r>
              <a:rPr lang="en-US" sz="2000" dirty="0"/>
              <a:t>Citron KM, Thomas GO. Ocular toxicity from ethambutol. Thorax. 1986 Oct;41(10):737-9.</a:t>
            </a:r>
          </a:p>
          <a:p>
            <a:pPr marL="514338" indent="-514338">
              <a:buFont typeface="+mj-lt"/>
              <a:buAutoNum type="arabicPeriod"/>
            </a:pPr>
            <a:r>
              <a:rPr lang="en-US" sz="2000" dirty="0" err="1"/>
              <a:t>Leibold</a:t>
            </a:r>
            <a:r>
              <a:rPr lang="en-US" sz="2000" dirty="0"/>
              <a:t> JE. The ocular toxicity of ethambutol and its relation to dose. Ann N Y </a:t>
            </a:r>
            <a:r>
              <a:rPr lang="en-US" sz="2000" dirty="0" err="1"/>
              <a:t>Acad</a:t>
            </a:r>
            <a:r>
              <a:rPr lang="en-US" sz="2000" dirty="0"/>
              <a:t> Sci. 1966 Apr 20;135(2):904-9.</a:t>
            </a:r>
          </a:p>
          <a:p>
            <a:pPr marL="514338" indent="-514338">
              <a:buFont typeface="+mj-lt"/>
              <a:buAutoNum type="arabicPeriod"/>
            </a:pPr>
            <a:r>
              <a:rPr lang="en-US" sz="2000" dirty="0"/>
              <a:t>Yang HK, Park MJ, Lee JH, Lee CT, Park JS, Hwang JM. Incidence of toxic optic neuropathy with low-dose ethambutol. Int J </a:t>
            </a:r>
            <a:r>
              <a:rPr lang="en-US" sz="2000" dirty="0" err="1"/>
              <a:t>Tuberc</a:t>
            </a:r>
            <a:r>
              <a:rPr lang="en-US" sz="2000" dirty="0"/>
              <a:t> Lung Dis. 2016 Feb;20(2):261-4.</a:t>
            </a:r>
          </a:p>
          <a:p>
            <a:pPr marL="514338" indent="-514338">
              <a:buFont typeface="+mj-lt"/>
              <a:buAutoNum type="arabicPeriod"/>
            </a:pPr>
            <a:r>
              <a:rPr lang="en-US" sz="2000" dirty="0" err="1"/>
              <a:t>Sadun</a:t>
            </a:r>
            <a:r>
              <a:rPr lang="en-US" sz="2000" dirty="0"/>
              <a:t> AA, Wang MY. Ethambutol optic neuropathy: how we can prevent 100,000 new cases of blindness each year. J </a:t>
            </a:r>
            <a:r>
              <a:rPr lang="en-US" sz="2000" dirty="0" err="1"/>
              <a:t>Neuroophthalmol</a:t>
            </a:r>
            <a:r>
              <a:rPr lang="en-US" sz="2000" dirty="0"/>
              <a:t>. 2008 Dec;28(4):265-8.</a:t>
            </a:r>
          </a:p>
          <a:p>
            <a:pPr marL="514338" indent="-514338">
              <a:buFont typeface="+mj-lt"/>
              <a:buAutoNum type="arabicPeriod"/>
            </a:pPr>
            <a:r>
              <a:rPr lang="en-US" sz="2000" dirty="0"/>
              <a:t>De Palma P, Franco F, </a:t>
            </a:r>
            <a:r>
              <a:rPr lang="en-US" sz="2000" dirty="0" err="1"/>
              <a:t>Bragliani</a:t>
            </a:r>
            <a:r>
              <a:rPr lang="en-US" sz="2000" dirty="0"/>
              <a:t> G, </a:t>
            </a:r>
            <a:r>
              <a:rPr lang="en-US" sz="2000" dirty="0" err="1"/>
              <a:t>Michetti</a:t>
            </a:r>
            <a:r>
              <a:rPr lang="en-US" sz="2000" dirty="0"/>
              <a:t> L, </a:t>
            </a:r>
            <a:r>
              <a:rPr lang="en-US" sz="2000" dirty="0" err="1"/>
              <a:t>Marescotti</a:t>
            </a:r>
            <a:r>
              <a:rPr lang="en-US" sz="2000" dirty="0"/>
              <a:t> A, </a:t>
            </a:r>
            <a:r>
              <a:rPr lang="en-US" sz="2000" dirty="0" err="1"/>
              <a:t>Pirazzoli</a:t>
            </a:r>
            <a:r>
              <a:rPr lang="en-US" sz="2000" dirty="0"/>
              <a:t> G, </a:t>
            </a:r>
            <a:r>
              <a:rPr lang="en-US" sz="2000" dirty="0" err="1"/>
              <a:t>Fiorenza</a:t>
            </a:r>
            <a:r>
              <a:rPr lang="en-US" sz="2000" dirty="0"/>
              <a:t> M. The incidence of optic neuropathy in 84 patients treated with ethambutol. </a:t>
            </a:r>
            <a:r>
              <a:rPr lang="en-US" sz="2000" dirty="0" err="1"/>
              <a:t>Metab</a:t>
            </a:r>
            <a:r>
              <a:rPr lang="en-US" sz="2000" dirty="0"/>
              <a:t> </a:t>
            </a:r>
            <a:r>
              <a:rPr lang="en-US" sz="2000" dirty="0" err="1"/>
              <a:t>Pediatr</a:t>
            </a:r>
            <a:r>
              <a:rPr lang="en-US" sz="2000" dirty="0"/>
              <a:t> Syst </a:t>
            </a:r>
            <a:r>
              <a:rPr lang="en-US" sz="2000" dirty="0" err="1"/>
              <a:t>Ophthalmol</a:t>
            </a:r>
            <a:r>
              <a:rPr lang="en-US" sz="2000" dirty="0"/>
              <a:t> (1985). 1989;12(1-3):80-2.</a:t>
            </a:r>
          </a:p>
          <a:p>
            <a:pPr marL="514338" indent="-514338">
              <a:buFont typeface="+mj-lt"/>
              <a:buAutoNum type="arabicPeriod"/>
            </a:pPr>
            <a:r>
              <a:rPr lang="en-US" sz="2000" dirty="0" err="1"/>
              <a:t>Woung</a:t>
            </a:r>
            <a:r>
              <a:rPr lang="en-US" sz="2000" dirty="0"/>
              <a:t> LC, </a:t>
            </a:r>
            <a:r>
              <a:rPr lang="en-US" sz="2000" dirty="0" err="1"/>
              <a:t>Jou</a:t>
            </a:r>
            <a:r>
              <a:rPr lang="en-US" sz="2000" dirty="0"/>
              <a:t> JR, </a:t>
            </a:r>
            <a:r>
              <a:rPr lang="en-US" sz="2000" dirty="0" err="1"/>
              <a:t>Liaw</a:t>
            </a:r>
            <a:r>
              <a:rPr lang="en-US" sz="2000" dirty="0"/>
              <a:t> SL. Visual function in recovered ethambutol optic neuropathy. J </a:t>
            </a:r>
            <a:r>
              <a:rPr lang="en-US" sz="2000" dirty="0" err="1"/>
              <a:t>Ocul</a:t>
            </a:r>
            <a:r>
              <a:rPr lang="en-US" sz="2000" dirty="0"/>
              <a:t> </a:t>
            </a:r>
            <a:r>
              <a:rPr lang="en-US" sz="2000" dirty="0" err="1"/>
              <a:t>Pharmacol</a:t>
            </a:r>
            <a:r>
              <a:rPr lang="en-US" sz="2000" dirty="0"/>
              <a:t> </a:t>
            </a:r>
            <a:r>
              <a:rPr lang="en-US" sz="2000" dirty="0" err="1"/>
              <a:t>Ther</a:t>
            </a:r>
            <a:r>
              <a:rPr lang="en-US" sz="2000" dirty="0"/>
              <a:t>. 1995 Fall;11(3):411-9. </a:t>
            </a:r>
          </a:p>
        </p:txBody>
      </p:sp>
      <p:sp>
        <p:nvSpPr>
          <p:cNvPr id="4" name="Title 1">
            <a:extLst>
              <a:ext uri="{FF2B5EF4-FFF2-40B4-BE49-F238E27FC236}">
                <a16:creationId xmlns:a16="http://schemas.microsoft.com/office/drawing/2014/main" id="{736EA90B-8FB3-CD4B-965D-A6E5AB19339C}"/>
              </a:ext>
            </a:extLst>
          </p:cNvPr>
          <p:cNvSpPr txBox="1">
            <a:spLocks/>
          </p:cNvSpPr>
          <p:nvPr/>
        </p:nvSpPr>
        <p:spPr>
          <a:xfrm>
            <a:off x="258792" y="0"/>
            <a:ext cx="11593902" cy="13380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References:</a:t>
            </a:r>
          </a:p>
        </p:txBody>
      </p:sp>
      <p:sp>
        <p:nvSpPr>
          <p:cNvPr id="5" name="Slide Number Placeholder 1">
            <a:extLst>
              <a:ext uri="{FF2B5EF4-FFF2-40B4-BE49-F238E27FC236}">
                <a16:creationId xmlns:a16="http://schemas.microsoft.com/office/drawing/2014/main" id="{9E8071ED-BA9C-784C-AFA3-0BC85EA5AAD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CC86733-290F-284F-A769-EF0A47507B7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Audio 1">
            <a:hlinkClick r:id="" action="ppaction://media"/>
            <a:extLst>
              <a:ext uri="{FF2B5EF4-FFF2-40B4-BE49-F238E27FC236}">
                <a16:creationId xmlns:a16="http://schemas.microsoft.com/office/drawing/2014/main" id="{110A9421-BD56-4398-8E9B-F47C941695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73195084"/>
      </p:ext>
    </p:extLst>
  </p:cSld>
  <p:clrMapOvr>
    <a:masterClrMapping/>
  </p:clrMapOvr>
  <mc:AlternateContent xmlns:mc="http://schemas.openxmlformats.org/markup-compatibility/2006" xmlns:p14="http://schemas.microsoft.com/office/powerpoint/2010/main">
    <mc:Choice Requires="p14">
      <p:transition spd="slow" p14:dur="2000" advTm="19832"/>
    </mc:Choice>
    <mc:Fallback xmlns="">
      <p:transition spd="slow" advTm="19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6FB864-BBF6-694D-B073-6D507171B852}"/>
              </a:ext>
            </a:extLst>
          </p:cNvPr>
          <p:cNvSpPr>
            <a:spLocks noGrp="1"/>
          </p:cNvSpPr>
          <p:nvPr>
            <p:ph type="subTitle" idx="4294967295"/>
          </p:nvPr>
        </p:nvSpPr>
        <p:spPr>
          <a:xfrm>
            <a:off x="1593069" y="2526866"/>
            <a:ext cx="11593902" cy="1655762"/>
          </a:xfrm>
        </p:spPr>
        <p:txBody>
          <a:bodyPr>
            <a:normAutofit/>
          </a:bodyPr>
          <a:lstStyle/>
          <a:p>
            <a:r>
              <a:rPr lang="en-US" dirty="0"/>
              <a:t>PMH (+) for tuberculosis (pulmonary)</a:t>
            </a:r>
            <a:endParaRPr lang="en-US" b="1" dirty="0"/>
          </a:p>
          <a:p>
            <a:r>
              <a:rPr lang="en-US" dirty="0"/>
              <a:t>Denies smoking, alcohol, or drug abuse</a:t>
            </a:r>
          </a:p>
          <a:p>
            <a:r>
              <a:rPr lang="en-US" b="1" dirty="0"/>
              <a:t>No abnormal diet or nutritional habits</a:t>
            </a:r>
          </a:p>
          <a:p>
            <a:endParaRPr lang="en-US" sz="2400" b="1"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4740708-CC87-AD41-8E73-A4E59D98F27A}"/>
              </a:ext>
            </a:extLst>
          </p:cNvPr>
          <p:cNvSpPr txBox="1">
            <a:spLocks/>
          </p:cNvSpPr>
          <p:nvPr/>
        </p:nvSpPr>
        <p:spPr>
          <a:xfrm>
            <a:off x="258791" y="141467"/>
            <a:ext cx="11593902" cy="165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algn="ctr"/>
            <a:r>
              <a:rPr lang="en-US" sz="4000" dirty="0"/>
              <a:t>54-Year-Old Woman with Bilateral Vision Loss</a:t>
            </a:r>
          </a:p>
          <a:p>
            <a:pPr algn="ctr"/>
            <a:r>
              <a:rPr lang="en-US" sz="4000" dirty="0"/>
              <a:t>Past Medical History </a:t>
            </a:r>
          </a:p>
        </p:txBody>
      </p:sp>
      <p:sp>
        <p:nvSpPr>
          <p:cNvPr id="4" name="Slide Number Placeholder 1">
            <a:extLst>
              <a:ext uri="{FF2B5EF4-FFF2-40B4-BE49-F238E27FC236}">
                <a16:creationId xmlns:a16="http://schemas.microsoft.com/office/drawing/2014/main" id="{1647BA37-486C-104F-8966-8E255F8F2AD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C86733-290F-284F-A769-EF0A47507B7A}" type="slidenum">
              <a:rPr lang="en-US" smtClean="0"/>
              <a:pPr/>
              <a:t>4</a:t>
            </a:fld>
            <a:endParaRPr lang="en-US" dirty="0"/>
          </a:p>
        </p:txBody>
      </p:sp>
      <p:pic>
        <p:nvPicPr>
          <p:cNvPr id="2" name="Audio 1">
            <a:hlinkClick r:id="" action="ppaction://media"/>
            <a:extLst>
              <a:ext uri="{FF2B5EF4-FFF2-40B4-BE49-F238E27FC236}">
                <a16:creationId xmlns:a16="http://schemas.microsoft.com/office/drawing/2014/main" id="{96897480-2F59-446F-90C3-1D2B74BF0A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71230788"/>
      </p:ext>
    </p:extLst>
  </p:cSld>
  <p:clrMapOvr>
    <a:masterClrMapping/>
  </p:clrMapOvr>
  <mc:AlternateContent xmlns:mc="http://schemas.openxmlformats.org/markup-compatibility/2006" xmlns:p14="http://schemas.microsoft.com/office/powerpoint/2010/main">
    <mc:Choice Requires="p14">
      <p:transition spd="slow" p14:dur="2000" advTm="19612"/>
    </mc:Choice>
    <mc:Fallback xmlns="">
      <p:transition spd="slow" advTm="19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6FB864-BBF6-694D-B073-6D507171B852}"/>
              </a:ext>
            </a:extLst>
          </p:cNvPr>
          <p:cNvSpPr>
            <a:spLocks noGrp="1"/>
          </p:cNvSpPr>
          <p:nvPr>
            <p:ph type="subTitle" idx="4294967295"/>
          </p:nvPr>
        </p:nvSpPr>
        <p:spPr>
          <a:xfrm>
            <a:off x="258791" y="2587651"/>
            <a:ext cx="11593901" cy="2072865"/>
          </a:xfrm>
        </p:spPr>
        <p:txBody>
          <a:bodyPr>
            <a:normAutofit/>
          </a:bodyPr>
          <a:lstStyle/>
          <a:p>
            <a:r>
              <a:rPr lang="en-US" sz="2400" dirty="0"/>
              <a:t>Has been taking for</a:t>
            </a:r>
            <a:r>
              <a:rPr lang="en-US" sz="2400" b="1" dirty="0">
                <a:latin typeface="Arial" panose="020B0604020202020204" pitchFamily="34" charset="0"/>
                <a:cs typeface="Arial" panose="020B0604020202020204" pitchFamily="34" charset="0"/>
              </a:rPr>
              <a:t> tuberculosis: Started 1 year prior to presentation</a:t>
            </a:r>
          </a:p>
          <a:p>
            <a:pPr lvl="1"/>
            <a:r>
              <a:rPr lang="en-US" sz="2000" dirty="0"/>
              <a:t>Ethambutol 1,200mg daily</a:t>
            </a:r>
          </a:p>
          <a:p>
            <a:pPr lvl="1"/>
            <a:r>
              <a:rPr lang="en-US" sz="2000" b="1" dirty="0">
                <a:latin typeface="Arial" panose="020B0604020202020204" pitchFamily="34" charset="0"/>
                <a:cs typeface="Arial" panose="020B0604020202020204" pitchFamily="34" charset="0"/>
              </a:rPr>
              <a:t>Rifampin 600mg daily</a:t>
            </a:r>
          </a:p>
          <a:p>
            <a:pPr lvl="1"/>
            <a:r>
              <a:rPr lang="en-US" sz="2000" b="1" dirty="0">
                <a:latin typeface="Arial" panose="020B0604020202020204" pitchFamily="34" charset="0"/>
                <a:cs typeface="Arial" panose="020B0604020202020204" pitchFamily="34" charset="0"/>
              </a:rPr>
              <a:t>Levaquin 500mg daily</a:t>
            </a:r>
          </a:p>
          <a:p>
            <a:r>
              <a:rPr lang="en-US" sz="2400" dirty="0"/>
              <a:t>Ethambutol discontinued once visual loss occurred 4 months prior</a:t>
            </a:r>
            <a:endParaRPr lang="en-US" sz="2400" b="1"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DF8CCD37-E462-DB46-A79D-9458C14F389E}"/>
              </a:ext>
            </a:extLst>
          </p:cNvPr>
          <p:cNvSpPr txBox="1">
            <a:spLocks/>
          </p:cNvSpPr>
          <p:nvPr/>
        </p:nvSpPr>
        <p:spPr>
          <a:xfrm>
            <a:off x="258791" y="141467"/>
            <a:ext cx="11593902" cy="165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algn="ctr"/>
            <a:r>
              <a:rPr lang="en-US" sz="4000" dirty="0"/>
              <a:t>54-Year-Old Woman with Bilateral Vision Loss </a:t>
            </a:r>
          </a:p>
        </p:txBody>
      </p:sp>
      <p:sp>
        <p:nvSpPr>
          <p:cNvPr id="4" name="Slide Number Placeholder 1">
            <a:extLst>
              <a:ext uri="{FF2B5EF4-FFF2-40B4-BE49-F238E27FC236}">
                <a16:creationId xmlns:a16="http://schemas.microsoft.com/office/drawing/2014/main" id="{41AAFBDC-F9C1-0741-B033-284B6302167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C86733-290F-284F-A769-EF0A47507B7A}" type="slidenum">
              <a:rPr lang="en-US" smtClean="0"/>
              <a:pPr/>
              <a:t>5</a:t>
            </a:fld>
            <a:endParaRPr lang="en-US" dirty="0"/>
          </a:p>
        </p:txBody>
      </p:sp>
      <p:pic>
        <p:nvPicPr>
          <p:cNvPr id="2" name="Audio 1">
            <a:hlinkClick r:id="" action="ppaction://media"/>
            <a:extLst>
              <a:ext uri="{FF2B5EF4-FFF2-40B4-BE49-F238E27FC236}">
                <a16:creationId xmlns:a16="http://schemas.microsoft.com/office/drawing/2014/main" id="{FF94804A-0D16-46C5-A6BE-BA132B11D7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68184934"/>
      </p:ext>
    </p:extLst>
  </p:cSld>
  <p:clrMapOvr>
    <a:masterClrMapping/>
  </p:clrMapOvr>
  <mc:AlternateContent xmlns:mc="http://schemas.openxmlformats.org/markup-compatibility/2006" xmlns:p14="http://schemas.microsoft.com/office/powerpoint/2010/main">
    <mc:Choice Requires="p14">
      <p:transition spd="slow" p14:dur="2000" advTm="27876"/>
    </mc:Choice>
    <mc:Fallback xmlns="">
      <p:transition spd="slow" advTm="27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6FB864-BBF6-694D-B073-6D507171B852}"/>
              </a:ext>
            </a:extLst>
          </p:cNvPr>
          <p:cNvSpPr>
            <a:spLocks noGrp="1"/>
          </p:cNvSpPr>
          <p:nvPr>
            <p:ph type="subTitle" idx="4294967295"/>
          </p:nvPr>
        </p:nvSpPr>
        <p:spPr>
          <a:xfrm>
            <a:off x="339306" y="1990814"/>
            <a:ext cx="11513387" cy="3866289"/>
          </a:xfrm>
        </p:spPr>
        <p:txBody>
          <a:bodyPr>
            <a:normAutofit/>
          </a:bodyPr>
          <a:lstStyle/>
          <a:p>
            <a:pPr>
              <a:lnSpc>
                <a:spcPct val="150000"/>
              </a:lnSpc>
            </a:pPr>
            <a:r>
              <a:rPr lang="en-US" sz="2400" b="1" dirty="0">
                <a:latin typeface="Arial" panose="020B0604020202020204" pitchFamily="34" charset="0"/>
                <a:cs typeface="Arial" panose="020B0604020202020204" pitchFamily="34" charset="0"/>
              </a:rPr>
              <a:t>Best-corrected visual acuity: </a:t>
            </a:r>
            <a:r>
              <a:rPr lang="en-US" sz="2000" b="0" dirty="0">
                <a:latin typeface="Arial" panose="020B0604020202020204" pitchFamily="34" charset="0"/>
                <a:cs typeface="Arial" panose="020B0604020202020204" pitchFamily="34" charset="0"/>
              </a:rPr>
              <a:t>20/400 right eye &amp; counting fingers at 2 feet left eye</a:t>
            </a:r>
          </a:p>
          <a:p>
            <a:pPr>
              <a:lnSpc>
                <a:spcPct val="150000"/>
              </a:lnSpc>
            </a:pPr>
            <a:r>
              <a:rPr lang="en-US" sz="2400" dirty="0"/>
              <a:t>Pupillary reactivity: </a:t>
            </a:r>
            <a:r>
              <a:rPr lang="en-US" sz="2000" b="0" dirty="0">
                <a:latin typeface="Arial" panose="020B0604020202020204" pitchFamily="34" charset="0"/>
                <a:cs typeface="Arial" panose="020B0604020202020204" pitchFamily="34" charset="0"/>
              </a:rPr>
              <a:t>4mm in dark &amp; 2mm in light, no relative afferent pupillary defect</a:t>
            </a:r>
          </a:p>
          <a:p>
            <a:pPr>
              <a:lnSpc>
                <a:spcPct val="150000"/>
              </a:lnSpc>
            </a:pPr>
            <a:r>
              <a:rPr lang="en-US" sz="2400" dirty="0"/>
              <a:t>Ishihara color plates: </a:t>
            </a:r>
            <a:r>
              <a:rPr lang="en-US" sz="2000" b="0" dirty="0"/>
              <a:t>+ Control, 0/7 test plates right; - Control, 0/7 test plates</a:t>
            </a:r>
          </a:p>
          <a:p>
            <a:pPr>
              <a:lnSpc>
                <a:spcPct val="150000"/>
              </a:lnSpc>
            </a:pPr>
            <a:r>
              <a:rPr lang="en-US" sz="2400" dirty="0"/>
              <a:t>Optic Nerve exam: </a:t>
            </a:r>
            <a:r>
              <a:rPr lang="en-US" sz="2400" b="0" dirty="0"/>
              <a:t>Pink, sharp, flat</a:t>
            </a:r>
          </a:p>
          <a:p>
            <a:pPr marL="457200" lvl="1" indent="0">
              <a:buNone/>
            </a:pPr>
            <a:endParaRPr lang="en-US" sz="2200" b="0" dirty="0"/>
          </a:p>
        </p:txBody>
      </p:sp>
      <p:sp>
        <p:nvSpPr>
          <p:cNvPr id="4" name="TextBox 3">
            <a:extLst>
              <a:ext uri="{FF2B5EF4-FFF2-40B4-BE49-F238E27FC236}">
                <a16:creationId xmlns:a16="http://schemas.microsoft.com/office/drawing/2014/main" id="{6E7DD46D-9868-A640-B54F-4E33408AE041}"/>
              </a:ext>
            </a:extLst>
          </p:cNvPr>
          <p:cNvSpPr txBox="1"/>
          <p:nvPr/>
        </p:nvSpPr>
        <p:spPr>
          <a:xfrm>
            <a:off x="3575620" y="5965713"/>
            <a:ext cx="8277073" cy="492443"/>
          </a:xfrm>
          <a:prstGeom prst="rect">
            <a:avLst/>
          </a:prstGeom>
          <a:solidFill>
            <a:schemeClr val="bg1"/>
          </a:solidFill>
          <a:ln>
            <a:solidFill>
              <a:srgbClr val="1F939A"/>
            </a:solidFill>
          </a:ln>
        </p:spPr>
        <p:txBody>
          <a:bodyPr wrap="square" rtlCol="0">
            <a:spAutoFit/>
          </a:bodyPr>
          <a:lstStyle/>
          <a:p>
            <a:r>
              <a:rPr lang="en-US" sz="2600" b="1" dirty="0">
                <a:latin typeface="Comic Sans MS" panose="030F0702030302020204" pitchFamily="66" charset="0"/>
              </a:rPr>
              <a:t>What ophthalmic testing would you order now?</a:t>
            </a:r>
          </a:p>
        </p:txBody>
      </p:sp>
      <p:sp>
        <p:nvSpPr>
          <p:cNvPr id="5" name="Title 1">
            <a:extLst>
              <a:ext uri="{FF2B5EF4-FFF2-40B4-BE49-F238E27FC236}">
                <a16:creationId xmlns:a16="http://schemas.microsoft.com/office/drawing/2014/main" id="{756172B6-ADBB-1246-90B2-9C98B3089D47}"/>
              </a:ext>
            </a:extLst>
          </p:cNvPr>
          <p:cNvSpPr txBox="1">
            <a:spLocks/>
          </p:cNvSpPr>
          <p:nvPr/>
        </p:nvSpPr>
        <p:spPr>
          <a:xfrm>
            <a:off x="258791" y="141467"/>
            <a:ext cx="11593902" cy="165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algn="ctr"/>
            <a:r>
              <a:rPr lang="en-US" sz="4000" dirty="0"/>
              <a:t>Relevant Neuro-Ophthalmic Examination</a:t>
            </a:r>
          </a:p>
        </p:txBody>
      </p:sp>
      <p:sp>
        <p:nvSpPr>
          <p:cNvPr id="6" name="Slide Number Placeholder 1">
            <a:extLst>
              <a:ext uri="{FF2B5EF4-FFF2-40B4-BE49-F238E27FC236}">
                <a16:creationId xmlns:a16="http://schemas.microsoft.com/office/drawing/2014/main" id="{F0EFAC47-C8AA-9B41-A0F8-7FE43DB3C1E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C86733-290F-284F-A769-EF0A47507B7A}" type="slidenum">
              <a:rPr lang="en-US" smtClean="0"/>
              <a:pPr/>
              <a:t>6</a:t>
            </a:fld>
            <a:endParaRPr lang="en-US" dirty="0"/>
          </a:p>
        </p:txBody>
      </p:sp>
      <p:pic>
        <p:nvPicPr>
          <p:cNvPr id="17" name="Audio 16">
            <a:hlinkClick r:id="" action="ppaction://media"/>
            <a:extLst>
              <a:ext uri="{FF2B5EF4-FFF2-40B4-BE49-F238E27FC236}">
                <a16:creationId xmlns:a16="http://schemas.microsoft.com/office/drawing/2014/main" id="{7A0CC7B3-736F-48DF-8B1A-23E1049479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30759347"/>
      </p:ext>
    </p:extLst>
  </p:cSld>
  <p:clrMapOvr>
    <a:masterClrMapping/>
  </p:clrMapOvr>
  <mc:AlternateContent xmlns:mc="http://schemas.openxmlformats.org/markup-compatibility/2006" xmlns:p14="http://schemas.microsoft.com/office/powerpoint/2010/main">
    <mc:Choice Requires="p14">
      <p:transition spd="slow" p14:dur="2000" advTm="83333"/>
    </mc:Choice>
    <mc:Fallback xmlns="">
      <p:transition spd="slow" advTm="83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7"/>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57AD1F9-568A-8A42-BA7F-FE16AC80D75A}"/>
              </a:ext>
            </a:extLst>
          </p:cNvPr>
          <p:cNvSpPr txBox="1"/>
          <p:nvPr/>
        </p:nvSpPr>
        <p:spPr>
          <a:xfrm>
            <a:off x="4713591" y="2776379"/>
            <a:ext cx="2764817" cy="1692771"/>
          </a:xfrm>
          <a:prstGeom prst="rect">
            <a:avLst/>
          </a:prstGeom>
          <a:solidFill>
            <a:schemeClr val="bg1"/>
          </a:solidFill>
          <a:ln>
            <a:solidFill>
              <a:srgbClr val="1F939A"/>
            </a:solidFill>
          </a:ln>
        </p:spPr>
        <p:txBody>
          <a:bodyPr wrap="square" rtlCol="0">
            <a:spAutoFit/>
          </a:bodyPr>
          <a:lstStyle/>
          <a:p>
            <a:r>
              <a:rPr lang="en-US" sz="2600" b="1" dirty="0">
                <a:latin typeface="Comic Sans MS" panose="030F0702030302020204" pitchFamily="66" charset="0"/>
              </a:rPr>
              <a:t>What visual field abnormality do you see? </a:t>
            </a:r>
          </a:p>
        </p:txBody>
      </p:sp>
      <p:sp>
        <p:nvSpPr>
          <p:cNvPr id="12" name="Title 1">
            <a:extLst>
              <a:ext uri="{FF2B5EF4-FFF2-40B4-BE49-F238E27FC236}">
                <a16:creationId xmlns:a16="http://schemas.microsoft.com/office/drawing/2014/main" id="{9B900D2A-209F-B142-9224-DECACC41D4C1}"/>
              </a:ext>
            </a:extLst>
          </p:cNvPr>
          <p:cNvSpPr txBox="1">
            <a:spLocks/>
          </p:cNvSpPr>
          <p:nvPr/>
        </p:nvSpPr>
        <p:spPr>
          <a:xfrm>
            <a:off x="258791" y="141467"/>
            <a:ext cx="11593902" cy="165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algn="ctr"/>
            <a:r>
              <a:rPr lang="en-US" sz="4000" dirty="0"/>
              <a:t>24-2 Automated Visual Field Analysis</a:t>
            </a:r>
          </a:p>
        </p:txBody>
      </p:sp>
      <p:pic>
        <p:nvPicPr>
          <p:cNvPr id="3" name="Picture 2" descr="A close up of text on a white surface&#10;&#10;Description automatically generated">
            <a:extLst>
              <a:ext uri="{FF2B5EF4-FFF2-40B4-BE49-F238E27FC236}">
                <a16:creationId xmlns:a16="http://schemas.microsoft.com/office/drawing/2014/main" id="{755DFD28-ACC1-E341-B959-40BE588AC9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789" y="1423024"/>
            <a:ext cx="4075116" cy="4037797"/>
          </a:xfrm>
          <a:prstGeom prst="rect">
            <a:avLst/>
          </a:prstGeom>
        </p:spPr>
      </p:pic>
      <p:pic>
        <p:nvPicPr>
          <p:cNvPr id="5" name="Picture 4" descr="A screenshot of text&#10;&#10;Description automatically generated">
            <a:extLst>
              <a:ext uri="{FF2B5EF4-FFF2-40B4-BE49-F238E27FC236}">
                <a16:creationId xmlns:a16="http://schemas.microsoft.com/office/drawing/2014/main" id="{936EB769-0286-6F46-8139-24B82AC634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7957" y="1410504"/>
            <a:ext cx="4075253" cy="4037797"/>
          </a:xfrm>
          <a:prstGeom prst="rect">
            <a:avLst/>
          </a:prstGeom>
        </p:spPr>
      </p:pic>
      <p:sp>
        <p:nvSpPr>
          <p:cNvPr id="2" name="TextBox 1">
            <a:extLst>
              <a:ext uri="{FF2B5EF4-FFF2-40B4-BE49-F238E27FC236}">
                <a16:creationId xmlns:a16="http://schemas.microsoft.com/office/drawing/2014/main" id="{B97A04B3-B7DC-46F4-A228-A46B29BD5EE3}"/>
              </a:ext>
            </a:extLst>
          </p:cNvPr>
          <p:cNvSpPr txBox="1"/>
          <p:nvPr/>
        </p:nvSpPr>
        <p:spPr>
          <a:xfrm>
            <a:off x="1990641" y="5460821"/>
            <a:ext cx="1553671" cy="369332"/>
          </a:xfrm>
          <a:prstGeom prst="rect">
            <a:avLst/>
          </a:prstGeom>
          <a:noFill/>
        </p:spPr>
        <p:txBody>
          <a:bodyPr wrap="square" rtlCol="0">
            <a:spAutoFit/>
          </a:bodyPr>
          <a:lstStyle/>
          <a:p>
            <a:r>
              <a:rPr lang="en-US" dirty="0"/>
              <a:t>LEFT</a:t>
            </a:r>
          </a:p>
        </p:txBody>
      </p:sp>
      <p:sp>
        <p:nvSpPr>
          <p:cNvPr id="4" name="TextBox 3">
            <a:extLst>
              <a:ext uri="{FF2B5EF4-FFF2-40B4-BE49-F238E27FC236}">
                <a16:creationId xmlns:a16="http://schemas.microsoft.com/office/drawing/2014/main" id="{B4E540E7-B31A-49DC-8CD5-4951627417D4}"/>
              </a:ext>
            </a:extLst>
          </p:cNvPr>
          <p:cNvSpPr txBox="1"/>
          <p:nvPr/>
        </p:nvSpPr>
        <p:spPr>
          <a:xfrm>
            <a:off x="9556694" y="5444594"/>
            <a:ext cx="1553671" cy="369332"/>
          </a:xfrm>
          <a:prstGeom prst="rect">
            <a:avLst/>
          </a:prstGeom>
          <a:noFill/>
        </p:spPr>
        <p:txBody>
          <a:bodyPr wrap="square" rtlCol="0">
            <a:spAutoFit/>
          </a:bodyPr>
          <a:lstStyle/>
          <a:p>
            <a:r>
              <a:rPr lang="en-US" dirty="0"/>
              <a:t>RIGHT</a:t>
            </a:r>
          </a:p>
        </p:txBody>
      </p:sp>
      <p:sp>
        <p:nvSpPr>
          <p:cNvPr id="8" name="Slide Number Placeholder 1">
            <a:extLst>
              <a:ext uri="{FF2B5EF4-FFF2-40B4-BE49-F238E27FC236}">
                <a16:creationId xmlns:a16="http://schemas.microsoft.com/office/drawing/2014/main" id="{C94833D8-9FE5-F141-870D-B018F548465A}"/>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C86733-290F-284F-A769-EF0A47507B7A}" type="slidenum">
              <a:rPr lang="en-US" smtClean="0"/>
              <a:pPr/>
              <a:t>7</a:t>
            </a:fld>
            <a:endParaRPr lang="en-US" dirty="0"/>
          </a:p>
        </p:txBody>
      </p:sp>
      <p:pic>
        <p:nvPicPr>
          <p:cNvPr id="9" name="Audio 8">
            <a:hlinkClick r:id="" action="ppaction://media"/>
            <a:extLst>
              <a:ext uri="{FF2B5EF4-FFF2-40B4-BE49-F238E27FC236}">
                <a16:creationId xmlns:a16="http://schemas.microsoft.com/office/drawing/2014/main" id="{2A34C070-279E-4619-A675-BCAED303B3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32714065"/>
      </p:ext>
    </p:extLst>
  </p:cSld>
  <p:clrMapOvr>
    <a:masterClrMapping/>
  </p:clrMapOvr>
  <mc:AlternateContent xmlns:mc="http://schemas.openxmlformats.org/markup-compatibility/2006" xmlns:p14="http://schemas.microsoft.com/office/powerpoint/2010/main">
    <mc:Choice Requires="p14">
      <p:transition spd="slow" p14:dur="2000" advTm="25027"/>
    </mc:Choice>
    <mc:Fallback xmlns="">
      <p:transition spd="slow" advTm="25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57AD1F9-568A-8A42-BA7F-FE16AC80D75A}"/>
              </a:ext>
            </a:extLst>
          </p:cNvPr>
          <p:cNvSpPr txBox="1"/>
          <p:nvPr/>
        </p:nvSpPr>
        <p:spPr>
          <a:xfrm>
            <a:off x="4673333" y="1797229"/>
            <a:ext cx="2764817" cy="4493538"/>
          </a:xfrm>
          <a:prstGeom prst="rect">
            <a:avLst/>
          </a:prstGeom>
          <a:solidFill>
            <a:schemeClr val="bg1"/>
          </a:solidFill>
          <a:ln>
            <a:solidFill>
              <a:srgbClr val="1F939A"/>
            </a:solidFill>
          </a:ln>
        </p:spPr>
        <p:txBody>
          <a:bodyPr wrap="square" rtlCol="0">
            <a:spAutoFit/>
          </a:bodyPr>
          <a:lstStyle/>
          <a:p>
            <a:r>
              <a:rPr lang="en-US" sz="2600" b="1" dirty="0">
                <a:latin typeface="Comic Sans MS" panose="030F0702030302020204" pitchFamily="66" charset="0"/>
              </a:rPr>
              <a:t>Visual field defects most prominent in the center of visual field.</a:t>
            </a:r>
          </a:p>
          <a:p>
            <a:endParaRPr lang="en-US" sz="2600" b="1" dirty="0">
              <a:latin typeface="Comic Sans MS" panose="030F0702030302020204" pitchFamily="66" charset="0"/>
            </a:endParaRPr>
          </a:p>
          <a:p>
            <a:r>
              <a:rPr lang="en-US" sz="2600" b="1" dirty="0">
                <a:latin typeface="Comic Sans MS" panose="030F0702030302020204" pitchFamily="66" charset="0"/>
              </a:rPr>
              <a:t>Are there other tests we can order to assess scotoma further?</a:t>
            </a:r>
          </a:p>
        </p:txBody>
      </p:sp>
      <p:sp>
        <p:nvSpPr>
          <p:cNvPr id="12" name="Title 1">
            <a:extLst>
              <a:ext uri="{FF2B5EF4-FFF2-40B4-BE49-F238E27FC236}">
                <a16:creationId xmlns:a16="http://schemas.microsoft.com/office/drawing/2014/main" id="{9B900D2A-209F-B142-9224-DECACC41D4C1}"/>
              </a:ext>
            </a:extLst>
          </p:cNvPr>
          <p:cNvSpPr txBox="1">
            <a:spLocks/>
          </p:cNvSpPr>
          <p:nvPr/>
        </p:nvSpPr>
        <p:spPr>
          <a:xfrm>
            <a:off x="258791" y="141467"/>
            <a:ext cx="11593902" cy="165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algn="ctr"/>
            <a:r>
              <a:rPr lang="en-US" sz="4000"/>
              <a:t>24-2 Humphrey Visual Field Analysis</a:t>
            </a:r>
          </a:p>
        </p:txBody>
      </p:sp>
      <p:pic>
        <p:nvPicPr>
          <p:cNvPr id="3" name="Picture 2" descr="A close up of text on a white surface&#10;&#10;Description automatically generated">
            <a:extLst>
              <a:ext uri="{FF2B5EF4-FFF2-40B4-BE49-F238E27FC236}">
                <a16:creationId xmlns:a16="http://schemas.microsoft.com/office/drawing/2014/main" id="{755DFD28-ACC1-E341-B959-40BE588AC9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928" y="1424935"/>
            <a:ext cx="4075116" cy="4037797"/>
          </a:xfrm>
          <a:prstGeom prst="rect">
            <a:avLst/>
          </a:prstGeom>
        </p:spPr>
      </p:pic>
      <p:pic>
        <p:nvPicPr>
          <p:cNvPr id="5" name="Picture 4" descr="A screenshot of text&#10;&#10;Description automatically generated">
            <a:extLst>
              <a:ext uri="{FF2B5EF4-FFF2-40B4-BE49-F238E27FC236}">
                <a16:creationId xmlns:a16="http://schemas.microsoft.com/office/drawing/2014/main" id="{936EB769-0286-6F46-8139-24B82AC634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7958" y="1410101"/>
            <a:ext cx="4075253" cy="4037797"/>
          </a:xfrm>
          <a:prstGeom prst="rect">
            <a:avLst/>
          </a:prstGeom>
        </p:spPr>
      </p:pic>
      <p:cxnSp>
        <p:nvCxnSpPr>
          <p:cNvPr id="7" name="Straight Arrow Connector 6">
            <a:extLst>
              <a:ext uri="{FF2B5EF4-FFF2-40B4-BE49-F238E27FC236}">
                <a16:creationId xmlns:a16="http://schemas.microsoft.com/office/drawing/2014/main" id="{CD93CFC8-E881-5942-8E0F-5907D2E09199}"/>
              </a:ext>
            </a:extLst>
          </p:cNvPr>
          <p:cNvCxnSpPr>
            <a:cxnSpLocks/>
          </p:cNvCxnSpPr>
          <p:nvPr/>
        </p:nvCxnSpPr>
        <p:spPr>
          <a:xfrm flipH="1">
            <a:off x="2417736" y="3719593"/>
            <a:ext cx="2216258" cy="1162373"/>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8D0BDE94-85F5-CC42-BB58-155B3CB017E5}"/>
              </a:ext>
            </a:extLst>
          </p:cNvPr>
          <p:cNvCxnSpPr>
            <a:cxnSpLocks/>
          </p:cNvCxnSpPr>
          <p:nvPr/>
        </p:nvCxnSpPr>
        <p:spPr>
          <a:xfrm>
            <a:off x="7477489" y="3719593"/>
            <a:ext cx="2423749" cy="1162373"/>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 name="TextBox 1">
            <a:extLst>
              <a:ext uri="{FF2B5EF4-FFF2-40B4-BE49-F238E27FC236}">
                <a16:creationId xmlns:a16="http://schemas.microsoft.com/office/drawing/2014/main" id="{62A7B31F-751F-43D8-A7A9-D8CBCBF7633C}"/>
              </a:ext>
            </a:extLst>
          </p:cNvPr>
          <p:cNvSpPr txBox="1"/>
          <p:nvPr/>
        </p:nvSpPr>
        <p:spPr>
          <a:xfrm>
            <a:off x="1972814" y="5435023"/>
            <a:ext cx="1909720" cy="369332"/>
          </a:xfrm>
          <a:prstGeom prst="rect">
            <a:avLst/>
          </a:prstGeom>
          <a:noFill/>
        </p:spPr>
        <p:txBody>
          <a:bodyPr wrap="square" rtlCol="0">
            <a:spAutoFit/>
          </a:bodyPr>
          <a:lstStyle/>
          <a:p>
            <a:r>
              <a:rPr lang="en-US" dirty="0"/>
              <a:t>LEFT</a:t>
            </a:r>
          </a:p>
        </p:txBody>
      </p:sp>
      <p:sp>
        <p:nvSpPr>
          <p:cNvPr id="4" name="TextBox 3">
            <a:extLst>
              <a:ext uri="{FF2B5EF4-FFF2-40B4-BE49-F238E27FC236}">
                <a16:creationId xmlns:a16="http://schemas.microsoft.com/office/drawing/2014/main" id="{4825F203-AECA-446B-96CF-D834278D0A48}"/>
              </a:ext>
            </a:extLst>
          </p:cNvPr>
          <p:cNvSpPr txBox="1"/>
          <p:nvPr/>
        </p:nvSpPr>
        <p:spPr>
          <a:xfrm>
            <a:off x="9556694" y="5462732"/>
            <a:ext cx="1068148" cy="369332"/>
          </a:xfrm>
          <a:prstGeom prst="rect">
            <a:avLst/>
          </a:prstGeom>
          <a:noFill/>
        </p:spPr>
        <p:txBody>
          <a:bodyPr wrap="square" rtlCol="0">
            <a:spAutoFit/>
          </a:bodyPr>
          <a:lstStyle/>
          <a:p>
            <a:r>
              <a:rPr lang="en-US" dirty="0"/>
              <a:t>RIGHT</a:t>
            </a:r>
          </a:p>
        </p:txBody>
      </p:sp>
      <p:sp>
        <p:nvSpPr>
          <p:cNvPr id="11" name="Slide Number Placeholder 1">
            <a:extLst>
              <a:ext uri="{FF2B5EF4-FFF2-40B4-BE49-F238E27FC236}">
                <a16:creationId xmlns:a16="http://schemas.microsoft.com/office/drawing/2014/main" id="{22E338C4-2E1F-1040-8E62-77CB081496A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C86733-290F-284F-A769-EF0A47507B7A}" type="slidenum">
              <a:rPr lang="en-US" smtClean="0"/>
              <a:pPr/>
              <a:t>8</a:t>
            </a:fld>
            <a:endParaRPr lang="en-US" dirty="0"/>
          </a:p>
        </p:txBody>
      </p:sp>
      <p:pic>
        <p:nvPicPr>
          <p:cNvPr id="6" name="Audio 5">
            <a:hlinkClick r:id="" action="ppaction://media"/>
            <a:extLst>
              <a:ext uri="{FF2B5EF4-FFF2-40B4-BE49-F238E27FC236}">
                <a16:creationId xmlns:a16="http://schemas.microsoft.com/office/drawing/2014/main" id="{0314598F-7317-4B32-8BE5-1A105347DC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05813155"/>
      </p:ext>
    </p:extLst>
  </p:cSld>
  <p:clrMapOvr>
    <a:masterClrMapping/>
  </p:clrMapOvr>
  <mc:AlternateContent xmlns:mc="http://schemas.openxmlformats.org/markup-compatibility/2006" xmlns:p14="http://schemas.microsoft.com/office/powerpoint/2010/main">
    <mc:Choice Requires="p14">
      <p:transition spd="slow" p14:dur="2000" advTm="21896"/>
    </mc:Choice>
    <mc:Fallback xmlns="">
      <p:transition spd="slow" advTm="21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par>
                                <p:cTn id="19" presetID="1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p:tgtEl>
                                          <p:spTgt spid="15"/>
                                        </p:tgtEl>
                                        <p:attrNameLst>
                                          <p:attrName>ppt_y</p:attrName>
                                        </p:attrNameLst>
                                      </p:cBhvr>
                                      <p:tavLst>
                                        <p:tav tm="0">
                                          <p:val>
                                            <p:strVal val="#ppt_y+#ppt_h*1.125000"/>
                                          </p:val>
                                        </p:tav>
                                        <p:tav tm="100000">
                                          <p:val>
                                            <p:strVal val="#ppt_y"/>
                                          </p:val>
                                        </p:tav>
                                      </p:tavLst>
                                    </p:anim>
                                    <p:animEffect transition="in" filter="wipe(up)">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57AD1F9-568A-8A42-BA7F-FE16AC80D75A}"/>
              </a:ext>
            </a:extLst>
          </p:cNvPr>
          <p:cNvSpPr txBox="1"/>
          <p:nvPr/>
        </p:nvSpPr>
        <p:spPr>
          <a:xfrm>
            <a:off x="4673333" y="1394324"/>
            <a:ext cx="2764817" cy="4524315"/>
          </a:xfrm>
          <a:prstGeom prst="rect">
            <a:avLst/>
          </a:prstGeom>
          <a:solidFill>
            <a:schemeClr val="bg1"/>
          </a:solidFill>
          <a:ln>
            <a:solidFill>
              <a:srgbClr val="1F939A"/>
            </a:solidFill>
          </a:ln>
        </p:spPr>
        <p:txBody>
          <a:bodyPr wrap="square" rtlCol="0">
            <a:spAutoFit/>
          </a:bodyPr>
          <a:lstStyle/>
          <a:p>
            <a:r>
              <a:rPr lang="en-US" sz="2400" b="1" dirty="0">
                <a:latin typeface="Comic Sans MS" panose="030F0702030302020204" pitchFamily="66" charset="0"/>
              </a:rPr>
              <a:t>Visual field analysis of central 10 degrees. </a:t>
            </a:r>
          </a:p>
          <a:p>
            <a:endParaRPr lang="en-US" sz="2400" b="1" dirty="0">
              <a:latin typeface="Comic Sans MS" panose="030F0702030302020204" pitchFamily="66" charset="0"/>
            </a:endParaRPr>
          </a:p>
          <a:p>
            <a:r>
              <a:rPr lang="en-US" sz="2400" b="1" dirty="0">
                <a:latin typeface="Comic Sans MS" panose="030F0702030302020204" pitchFamily="66" charset="0"/>
              </a:rPr>
              <a:t>Dense central scotoma left eye, </a:t>
            </a:r>
            <a:r>
              <a:rPr lang="en-US" sz="2400" b="1" dirty="0" err="1">
                <a:latin typeface="Comic Sans MS" panose="030F0702030302020204" pitchFamily="66" charset="0"/>
              </a:rPr>
              <a:t>cecocentral</a:t>
            </a:r>
            <a:r>
              <a:rPr lang="en-US" sz="2400" b="1" dirty="0">
                <a:latin typeface="Comic Sans MS" panose="030F0702030302020204" pitchFamily="66" charset="0"/>
              </a:rPr>
              <a:t> (between fixation and blind spot) on right. </a:t>
            </a:r>
            <a:endParaRPr lang="en-US" sz="2600" b="1" dirty="0">
              <a:latin typeface="Comic Sans MS" panose="030F0702030302020204" pitchFamily="66" charset="0"/>
            </a:endParaRPr>
          </a:p>
        </p:txBody>
      </p:sp>
      <p:sp>
        <p:nvSpPr>
          <p:cNvPr id="12" name="Title 1">
            <a:extLst>
              <a:ext uri="{FF2B5EF4-FFF2-40B4-BE49-F238E27FC236}">
                <a16:creationId xmlns:a16="http://schemas.microsoft.com/office/drawing/2014/main" id="{9B900D2A-209F-B142-9224-DECACC41D4C1}"/>
              </a:ext>
            </a:extLst>
          </p:cNvPr>
          <p:cNvSpPr txBox="1">
            <a:spLocks/>
          </p:cNvSpPr>
          <p:nvPr/>
        </p:nvSpPr>
        <p:spPr>
          <a:xfrm>
            <a:off x="258791" y="-272523"/>
            <a:ext cx="11593902" cy="165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a:lstStyle>
          <a:p>
            <a:pPr algn="ctr"/>
            <a:r>
              <a:rPr lang="en-US" sz="4000" dirty="0"/>
              <a:t>10-2 Visual Field Analysis</a:t>
            </a:r>
          </a:p>
        </p:txBody>
      </p:sp>
      <p:pic>
        <p:nvPicPr>
          <p:cNvPr id="4" name="Picture 3">
            <a:extLst>
              <a:ext uri="{FF2B5EF4-FFF2-40B4-BE49-F238E27FC236}">
                <a16:creationId xmlns:a16="http://schemas.microsoft.com/office/drawing/2014/main" id="{0E7255F5-FD7F-F14F-B197-6CEE3F0F39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4552" y="1377488"/>
            <a:ext cx="4109657" cy="4041648"/>
          </a:xfrm>
          <a:prstGeom prst="rect">
            <a:avLst/>
          </a:prstGeom>
        </p:spPr>
      </p:pic>
      <p:pic>
        <p:nvPicPr>
          <p:cNvPr id="7" name="Picture 6" descr="A picture containing text, clock&#10;&#10;Description automatically generated">
            <a:extLst>
              <a:ext uri="{FF2B5EF4-FFF2-40B4-BE49-F238E27FC236}">
                <a16:creationId xmlns:a16="http://schemas.microsoft.com/office/drawing/2014/main" id="{58DC33E3-A6B3-A349-985C-D98AC735E7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791" y="1381586"/>
            <a:ext cx="4094491" cy="4045746"/>
          </a:xfrm>
          <a:prstGeom prst="rect">
            <a:avLst/>
          </a:prstGeom>
        </p:spPr>
      </p:pic>
      <p:sp>
        <p:nvSpPr>
          <p:cNvPr id="2" name="TextBox 1">
            <a:extLst>
              <a:ext uri="{FF2B5EF4-FFF2-40B4-BE49-F238E27FC236}">
                <a16:creationId xmlns:a16="http://schemas.microsoft.com/office/drawing/2014/main" id="{9137FAE7-6B92-4724-B5B6-018ACFF6AB1E}"/>
              </a:ext>
            </a:extLst>
          </p:cNvPr>
          <p:cNvSpPr txBox="1"/>
          <p:nvPr/>
        </p:nvSpPr>
        <p:spPr>
          <a:xfrm>
            <a:off x="2091127" y="5400528"/>
            <a:ext cx="1683143" cy="369332"/>
          </a:xfrm>
          <a:prstGeom prst="rect">
            <a:avLst/>
          </a:prstGeom>
          <a:noFill/>
        </p:spPr>
        <p:txBody>
          <a:bodyPr wrap="square" rtlCol="0">
            <a:spAutoFit/>
          </a:bodyPr>
          <a:lstStyle/>
          <a:p>
            <a:r>
              <a:rPr lang="en-US" dirty="0"/>
              <a:t>LEFT</a:t>
            </a:r>
          </a:p>
        </p:txBody>
      </p:sp>
      <p:sp>
        <p:nvSpPr>
          <p:cNvPr id="3" name="TextBox 2">
            <a:extLst>
              <a:ext uri="{FF2B5EF4-FFF2-40B4-BE49-F238E27FC236}">
                <a16:creationId xmlns:a16="http://schemas.microsoft.com/office/drawing/2014/main" id="{6139D0CA-D7CF-451F-85F7-D658AADD29F1}"/>
              </a:ext>
            </a:extLst>
          </p:cNvPr>
          <p:cNvSpPr txBox="1"/>
          <p:nvPr/>
        </p:nvSpPr>
        <p:spPr>
          <a:xfrm>
            <a:off x="9580862" y="5400528"/>
            <a:ext cx="1424198" cy="369332"/>
          </a:xfrm>
          <a:prstGeom prst="rect">
            <a:avLst/>
          </a:prstGeom>
          <a:noFill/>
        </p:spPr>
        <p:txBody>
          <a:bodyPr wrap="square" rtlCol="0">
            <a:spAutoFit/>
          </a:bodyPr>
          <a:lstStyle/>
          <a:p>
            <a:r>
              <a:rPr lang="en-US" dirty="0"/>
              <a:t>RIGHT</a:t>
            </a:r>
          </a:p>
        </p:txBody>
      </p:sp>
      <p:sp>
        <p:nvSpPr>
          <p:cNvPr id="8" name="Slide Number Placeholder 1">
            <a:extLst>
              <a:ext uri="{FF2B5EF4-FFF2-40B4-BE49-F238E27FC236}">
                <a16:creationId xmlns:a16="http://schemas.microsoft.com/office/drawing/2014/main" id="{F2D08C4F-0D03-054F-8838-3E3CA60250EB}"/>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C86733-290F-284F-A769-EF0A47507B7A}" type="slidenum">
              <a:rPr lang="en-US" smtClean="0"/>
              <a:pPr/>
              <a:t>9</a:t>
            </a:fld>
            <a:endParaRPr lang="en-US" dirty="0"/>
          </a:p>
        </p:txBody>
      </p:sp>
      <p:pic>
        <p:nvPicPr>
          <p:cNvPr id="5" name="Audio 4">
            <a:hlinkClick r:id="" action="ppaction://media"/>
            <a:extLst>
              <a:ext uri="{FF2B5EF4-FFF2-40B4-BE49-F238E27FC236}">
                <a16:creationId xmlns:a16="http://schemas.microsoft.com/office/drawing/2014/main" id="{3F5B4F93-530C-4046-93ED-7F0C2F8697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5218253"/>
      </p:ext>
    </p:extLst>
  </p:cSld>
  <p:clrMapOvr>
    <a:masterClrMapping/>
  </p:clrMapOvr>
  <mc:AlternateContent xmlns:mc="http://schemas.openxmlformats.org/markup-compatibility/2006" xmlns:p14="http://schemas.microsoft.com/office/powerpoint/2010/main">
    <mc:Choice Requires="p14">
      <p:transition spd="slow" p14:dur="2000" advTm="48595"/>
    </mc:Choice>
    <mc:Fallback xmlns="">
      <p:transition spd="slow" advTm="48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1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BB406ACBDCA5642AD7DA0405E184CB7" ma:contentTypeVersion="1" ma:contentTypeDescription="Create a new document." ma:contentTypeScope="" ma:versionID="a6afa5656477947cae8adb8454316338">
  <xsd:schema xmlns:xsd="http://www.w3.org/2001/XMLSchema" xmlns:xs="http://www.w3.org/2001/XMLSchema" xmlns:p="http://schemas.microsoft.com/office/2006/metadata/properties" xmlns:ns1="http://schemas.microsoft.com/sharepoint/v3" targetNamespace="http://schemas.microsoft.com/office/2006/metadata/properties" ma:root="true" ma:fieldsID="ded79842d4747cc85621c7c303666ab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CF691E-CDF8-44AB-B79B-34B66A7842AA}">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46D686AF-72C8-4332-B944-BD85CA756190}">
  <ds:schemaRefs>
    <ds:schemaRef ds:uri="http://schemas.microsoft.com/sharepoint/v3/contenttype/forms"/>
  </ds:schemaRefs>
</ds:datastoreItem>
</file>

<file path=customXml/itemProps3.xml><?xml version="1.0" encoding="utf-8"?>
<ds:datastoreItem xmlns:ds="http://schemas.openxmlformats.org/officeDocument/2006/customXml" ds:itemID="{6D2C349F-755A-4A20-9934-867826CDE6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RU_template_SHIELD</Template>
  <TotalTime>4073</TotalTime>
  <Words>2193</Words>
  <Application>Microsoft Office PowerPoint</Application>
  <PresentationFormat>Widescreen</PresentationFormat>
  <Paragraphs>373</Paragraphs>
  <Slides>35</Slides>
  <Notes>35</Notes>
  <HiddenSlides>0</HiddenSlides>
  <MMClips>35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Comic Sans MS</vt:lpstr>
      <vt:lpstr>Segoe UI</vt:lpstr>
      <vt:lpstr>1_Office Theme</vt:lpstr>
      <vt:lpstr>Subacute Bilateral Vision Loss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anything ruled out yet?</vt:lpstr>
      <vt:lpstr>Localizations considered less likely</vt:lpstr>
      <vt:lpstr>Localization Considerations Explored Thyroid Associated Orbitopathy</vt:lpstr>
      <vt:lpstr>Localization Considerations Explored Pituitary Adenoma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 Conference</dc:title>
  <dc:creator>Frohman, Larry</dc:creator>
  <cp:lastModifiedBy>Katie Connelly</cp:lastModifiedBy>
  <cp:revision>256</cp:revision>
  <dcterms:modified xsi:type="dcterms:W3CDTF">2021-05-12T17:09:23Z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0x0101001BB406ACBDCA5642AD7DA0405E184CB7</vt:lpwstr>
  </property>
</Properties>
</file>