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sldIdLst>
    <p:sldId id="258" r:id="rId5"/>
    <p:sldId id="259" r:id="rId6"/>
    <p:sldId id="286" r:id="rId7"/>
    <p:sldId id="284" r:id="rId8"/>
    <p:sldId id="287" r:id="rId9"/>
    <p:sldId id="308" r:id="rId10"/>
    <p:sldId id="260" r:id="rId11"/>
    <p:sldId id="261" r:id="rId12"/>
    <p:sldId id="262" r:id="rId13"/>
    <p:sldId id="309" r:id="rId14"/>
    <p:sldId id="263" r:id="rId15"/>
    <p:sldId id="288" r:id="rId16"/>
    <p:sldId id="315" r:id="rId17"/>
    <p:sldId id="289" r:id="rId18"/>
    <p:sldId id="290" r:id="rId19"/>
    <p:sldId id="291" r:id="rId20"/>
    <p:sldId id="292" r:id="rId21"/>
    <p:sldId id="264" r:id="rId22"/>
    <p:sldId id="265" r:id="rId23"/>
    <p:sldId id="310" r:id="rId24"/>
    <p:sldId id="266" r:id="rId25"/>
    <p:sldId id="268" r:id="rId26"/>
    <p:sldId id="293" r:id="rId27"/>
    <p:sldId id="294" r:id="rId28"/>
    <p:sldId id="295" r:id="rId29"/>
    <p:sldId id="296" r:id="rId30"/>
    <p:sldId id="297" r:id="rId31"/>
    <p:sldId id="298" r:id="rId32"/>
    <p:sldId id="299" r:id="rId33"/>
    <p:sldId id="314" r:id="rId34"/>
    <p:sldId id="312" r:id="rId35"/>
    <p:sldId id="269" r:id="rId36"/>
    <p:sldId id="270" r:id="rId37"/>
    <p:sldId id="301" r:id="rId38"/>
    <p:sldId id="302" r:id="rId39"/>
    <p:sldId id="311" r:id="rId40"/>
    <p:sldId id="303" r:id="rId41"/>
    <p:sldId id="305" r:id="rId42"/>
    <p:sldId id="304" r:id="rId43"/>
    <p:sldId id="274" r:id="rId44"/>
    <p:sldId id="307" r:id="rId45"/>
    <p:sldId id="313" r:id="rId46"/>
    <p:sldId id="306" r:id="rId47"/>
    <p:sldId id="282" r:id="rId48"/>
    <p:sldId id="28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ohman, Larry" initials="FL" lastIdx="5" clrIdx="0"/>
  <p:cmAuthor id="2" name="Christopher Seery" initials="CS" lastIdx="1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299"/>
    <a:srgbClr val="FF99FF"/>
    <a:srgbClr val="3B5B6F"/>
    <a:srgbClr val="1F939A"/>
    <a:srgbClr val="4B748B"/>
    <a:srgbClr val="55829B"/>
    <a:srgbClr val="0F2B4E"/>
    <a:srgbClr val="62B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76" autoAdjust="0"/>
    <p:restoredTop sz="86373" autoAdjust="0"/>
  </p:normalViewPr>
  <p:slideViewPr>
    <p:cSldViewPr snapToGrid="0" snapToObjects="1">
      <p:cViewPr varScale="1">
        <p:scale>
          <a:sx n="74" d="100"/>
          <a:sy n="74" d="100"/>
        </p:scale>
        <p:origin x="690" y="66"/>
      </p:cViewPr>
      <p:guideLst/>
    </p:cSldViewPr>
  </p:slideViewPr>
  <p:outlineViewPr>
    <p:cViewPr>
      <p:scale>
        <a:sx n="33" d="100"/>
        <a:sy n="33" d="100"/>
      </p:scale>
      <p:origin x="0" y="-32"/>
    </p:cViewPr>
  </p:outlineViewPr>
  <p:notesTextViewPr>
    <p:cViewPr>
      <p:scale>
        <a:sx n="1" d="1"/>
        <a:sy n="1" d="1"/>
      </p:scale>
      <p:origin x="0" y="0"/>
    </p:cViewPr>
  </p:notesTextViewPr>
  <p:sorterViewPr>
    <p:cViewPr varScale="1">
      <p:scale>
        <a:sx n="1" d="1"/>
        <a:sy n="1" d="1"/>
      </p:scale>
      <p:origin x="0" y="-7770"/>
    </p:cViewPr>
  </p:sorterViewPr>
  <p:notesViewPr>
    <p:cSldViewPr snapToGrid="0" snapToObjects="1">
      <p:cViewPr varScale="1">
        <p:scale>
          <a:sx n="83" d="100"/>
          <a:sy n="83" d="100"/>
        </p:scale>
        <p:origin x="393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789D0D-C076-4221-B6CE-F6D177721025}" type="datetimeFigureOut">
              <a:rPr lang="en-US" smtClean="0"/>
              <a:t>5/12/2021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A17EC-4D04-40A7-B3A0-ABAA5973FB94}" type="slidenum">
              <a:rPr lang="en-US" smtClean="0"/>
              <a:t>‹#›</a:t>
            </a:fld>
            <a:endParaRPr lang="en-US"/>
          </a:p>
        </p:txBody>
      </p:sp>
    </p:spTree>
    <p:extLst>
      <p:ext uri="{BB962C8B-B14F-4D97-AF65-F5344CB8AC3E}">
        <p14:creationId xmlns:p14="http://schemas.microsoft.com/office/powerpoint/2010/main" val="2114905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UPFRONT Case is a patient with diplopia and headache</a:t>
            </a:r>
          </a:p>
        </p:txBody>
      </p:sp>
      <p:sp>
        <p:nvSpPr>
          <p:cNvPr id="4" name="Slide Number Placeholder 3"/>
          <p:cNvSpPr>
            <a:spLocks noGrp="1"/>
          </p:cNvSpPr>
          <p:nvPr>
            <p:ph type="sldNum" sz="quarter" idx="10"/>
          </p:nvPr>
        </p:nvSpPr>
        <p:spPr/>
        <p:txBody>
          <a:bodyPr/>
          <a:lstStyle/>
          <a:p>
            <a:fld id="{E9CBB243-8E3B-4AC6-9701-33AFAACBCA1D}" type="slidenum">
              <a:rPr lang="en-US" smtClean="0"/>
              <a:t>1</a:t>
            </a:fld>
            <a:endParaRPr lang="en-US"/>
          </a:p>
        </p:txBody>
      </p:sp>
    </p:spTree>
    <p:extLst>
      <p:ext uri="{BB962C8B-B14F-4D97-AF65-F5344CB8AC3E}">
        <p14:creationId xmlns:p14="http://schemas.microsoft.com/office/powerpoint/2010/main" val="1535825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with diplopia from giant ell arteritis almost always have either an elevated </a:t>
            </a:r>
            <a:r>
              <a:rPr lang="en-US" dirty="0" err="1"/>
              <a:t>sed</a:t>
            </a:r>
            <a:r>
              <a:rPr lang="en-US" dirty="0"/>
              <a:t> rate, CRP, or both- she did not</a:t>
            </a:r>
          </a:p>
        </p:txBody>
      </p:sp>
      <p:sp>
        <p:nvSpPr>
          <p:cNvPr id="4" name="Slide Number Placeholder 3"/>
          <p:cNvSpPr>
            <a:spLocks noGrp="1"/>
          </p:cNvSpPr>
          <p:nvPr>
            <p:ph type="sldNum" sz="quarter" idx="10"/>
          </p:nvPr>
        </p:nvSpPr>
        <p:spPr/>
        <p:txBody>
          <a:bodyPr/>
          <a:lstStyle/>
          <a:p>
            <a:fld id="{E9CBB243-8E3B-4AC6-9701-33AFAACBCA1D}" type="slidenum">
              <a:rPr lang="en-US" smtClean="0"/>
              <a:t>10</a:t>
            </a:fld>
            <a:endParaRPr lang="en-US"/>
          </a:p>
        </p:txBody>
      </p:sp>
    </p:spTree>
    <p:extLst>
      <p:ext uri="{BB962C8B-B14F-4D97-AF65-F5344CB8AC3E}">
        <p14:creationId xmlns:p14="http://schemas.microsoft.com/office/powerpoint/2010/main" val="242281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a:t>
            </a:r>
            <a:r>
              <a:rPr lang="en-US" baseline="0" dirty="0"/>
              <a:t> that she had no systemic symptoms except for headache, which is quite nonspecific, and had normal inflammatory markers in her blood, and bilaterally negative adequate biopsy specimens that were properly stained, we did not think that temporal arteritis was a tenable diagnosis.</a:t>
            </a:r>
          </a:p>
          <a:p>
            <a:endParaRPr lang="en-US" baseline="0" dirty="0"/>
          </a:p>
          <a:p>
            <a:r>
              <a:rPr lang="en-US" baseline="0" dirty="0"/>
              <a:t>So what do you want to do next?</a:t>
            </a:r>
          </a:p>
          <a:p>
            <a:endParaRPr lang="en-US" baseline="0" dirty="0"/>
          </a:p>
          <a:p>
            <a:r>
              <a:rPr lang="en-US" baseline="0" dirty="0"/>
              <a:t>Well, what we wanted to do was examine her some more.</a:t>
            </a:r>
            <a:endParaRPr lang="en-US" dirty="0"/>
          </a:p>
        </p:txBody>
      </p:sp>
      <p:sp>
        <p:nvSpPr>
          <p:cNvPr id="4" name="Slide Number Placeholder 3"/>
          <p:cNvSpPr>
            <a:spLocks noGrp="1"/>
          </p:cNvSpPr>
          <p:nvPr>
            <p:ph type="sldNum" sz="quarter" idx="10"/>
          </p:nvPr>
        </p:nvSpPr>
        <p:spPr/>
        <p:txBody>
          <a:bodyPr/>
          <a:lstStyle/>
          <a:p>
            <a:fld id="{E9CBB243-8E3B-4AC6-9701-33AFAACBCA1D}" type="slidenum">
              <a:rPr lang="en-US" smtClean="0"/>
              <a:t>11</a:t>
            </a:fld>
            <a:endParaRPr lang="en-US"/>
          </a:p>
        </p:txBody>
      </p:sp>
    </p:spTree>
    <p:extLst>
      <p:ext uri="{BB962C8B-B14F-4D97-AF65-F5344CB8AC3E}">
        <p14:creationId xmlns:p14="http://schemas.microsoft.com/office/powerpoint/2010/main" val="3210446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comment about seeing her early in the day is that you should be mindful that an ocular </a:t>
            </a:r>
            <a:r>
              <a:rPr lang="en-US" dirty="0" err="1"/>
              <a:t>myasthenic</a:t>
            </a:r>
            <a:r>
              <a:rPr lang="en-US" dirty="0"/>
              <a:t> might look normal early in the day.  If we are really considering myasthenia, sometimes we bring back patients late in the day to see f they exhibit diurnal variability in their exam.</a:t>
            </a:r>
          </a:p>
          <a:p>
            <a:endParaRPr lang="en-US" dirty="0"/>
          </a:p>
          <a:p>
            <a:r>
              <a:rPr lang="en-US" dirty="0"/>
              <a:t>She had no afferent visual dysfunction, meaning that acuity, color plates, fields,</a:t>
            </a:r>
            <a:r>
              <a:rPr lang="en-US" baseline="0" dirty="0"/>
              <a:t> and pupils were all normal.  She had one half a mm of ptosis in the right eye. </a:t>
            </a:r>
            <a:endParaRPr lang="en-US" dirty="0"/>
          </a:p>
          <a:p>
            <a:endParaRPr lang="en-US" dirty="0"/>
          </a:p>
        </p:txBody>
      </p:sp>
      <p:sp>
        <p:nvSpPr>
          <p:cNvPr id="4" name="Slide Number Placeholder 3"/>
          <p:cNvSpPr>
            <a:spLocks noGrp="1"/>
          </p:cNvSpPr>
          <p:nvPr>
            <p:ph type="sldNum" sz="quarter" idx="10"/>
          </p:nvPr>
        </p:nvSpPr>
        <p:spPr/>
        <p:txBody>
          <a:bodyPr/>
          <a:lstStyle/>
          <a:p>
            <a:fld id="{E9CBB243-8E3B-4AC6-9701-33AFAACBCA1D}" type="slidenum">
              <a:rPr lang="en-US" smtClean="0"/>
              <a:t>12</a:t>
            </a:fld>
            <a:endParaRPr lang="en-US"/>
          </a:p>
        </p:txBody>
      </p:sp>
    </p:spTree>
    <p:extLst>
      <p:ext uri="{BB962C8B-B14F-4D97-AF65-F5344CB8AC3E}">
        <p14:creationId xmlns:p14="http://schemas.microsoft.com/office/powerpoint/2010/main" val="1101677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She exhibited good orbicularis tone, no fatigue on sustained </a:t>
            </a:r>
            <a:r>
              <a:rPr lang="en-US" baseline="0" dirty="0" err="1"/>
              <a:t>upgaze</a:t>
            </a:r>
            <a:r>
              <a:rPr lang="en-US" baseline="0" dirty="0"/>
              <a:t>, and no Cogan’s lid twitch sign.  You can click on the URL to see what a positive case of Cogan’s lid twitch sign of myasthenia looks like.</a:t>
            </a:r>
          </a:p>
          <a:p>
            <a:endParaRPr lang="en-US" baseline="0" dirty="0"/>
          </a:p>
          <a:p>
            <a:r>
              <a:rPr lang="en-US" baseline="0" dirty="0"/>
              <a:t>So she did not have the classic ocular myasthenia signs.</a:t>
            </a:r>
          </a:p>
          <a:p>
            <a:endParaRPr lang="en-US" dirty="0"/>
          </a:p>
          <a:p>
            <a:endParaRPr lang="en-US" dirty="0"/>
          </a:p>
        </p:txBody>
      </p:sp>
      <p:sp>
        <p:nvSpPr>
          <p:cNvPr id="4" name="Slide Number Placeholder 3"/>
          <p:cNvSpPr>
            <a:spLocks noGrp="1"/>
          </p:cNvSpPr>
          <p:nvPr>
            <p:ph type="sldNum" sz="quarter" idx="10"/>
          </p:nvPr>
        </p:nvSpPr>
        <p:spPr/>
        <p:txBody>
          <a:bodyPr/>
          <a:lstStyle/>
          <a:p>
            <a:fld id="{E9CBB243-8E3B-4AC6-9701-33AFAACBCA1D}" type="slidenum">
              <a:rPr lang="en-US" smtClean="0"/>
              <a:t>13</a:t>
            </a:fld>
            <a:endParaRPr lang="en-US"/>
          </a:p>
        </p:txBody>
      </p:sp>
    </p:spTree>
    <p:extLst>
      <p:ext uri="{BB962C8B-B14F-4D97-AF65-F5344CB8AC3E}">
        <p14:creationId xmlns:p14="http://schemas.microsoft.com/office/powerpoint/2010/main" val="4180754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Narration- a true </a:t>
            </a:r>
            <a:r>
              <a:rPr lang="en-US" dirty="0" err="1"/>
              <a:t>internuclear</a:t>
            </a:r>
            <a:r>
              <a:rPr lang="en-US" dirty="0"/>
              <a:t> </a:t>
            </a:r>
            <a:r>
              <a:rPr lang="en-US" dirty="0" err="1"/>
              <a:t>ophthalmoplegia</a:t>
            </a:r>
            <a:r>
              <a:rPr lang="en-US" dirty="0"/>
              <a:t> is from a lesion in the medial longitudinal fasciculus.  What you see is that one eye cannot adduct, or does so very slowly, while the other eye has</a:t>
            </a:r>
            <a:r>
              <a:rPr lang="en-US" baseline="0" dirty="0"/>
              <a:t> nystagmus in abduction.  </a:t>
            </a:r>
            <a:r>
              <a:rPr lang="en-US" baseline="0" dirty="0" err="1"/>
              <a:t>Pseudointernuclear</a:t>
            </a:r>
            <a:r>
              <a:rPr lang="en-US" baseline="0" dirty="0"/>
              <a:t> </a:t>
            </a:r>
            <a:r>
              <a:rPr lang="en-US" baseline="0" dirty="0" err="1"/>
              <a:t>ophthalmoplegia</a:t>
            </a:r>
            <a:r>
              <a:rPr lang="en-US" baseline="0" dirty="0"/>
              <a:t> has a number of causes including ocular myasthenia, and shows the same eye movement disorder but without the abducting nystagmus.  You can see an example at the URL listed</a:t>
            </a:r>
            <a:endParaRPr lang="en-US" dirty="0"/>
          </a:p>
        </p:txBody>
      </p:sp>
      <p:sp>
        <p:nvSpPr>
          <p:cNvPr id="4" name="Slide Number Placeholder 3"/>
          <p:cNvSpPr>
            <a:spLocks noGrp="1"/>
          </p:cNvSpPr>
          <p:nvPr>
            <p:ph type="sldNum" sz="quarter" idx="10"/>
          </p:nvPr>
        </p:nvSpPr>
        <p:spPr/>
        <p:txBody>
          <a:bodyPr/>
          <a:lstStyle/>
          <a:p>
            <a:fld id="{E9CBB243-8E3B-4AC6-9701-33AFAACBCA1D}" type="slidenum">
              <a:rPr lang="en-US" smtClean="0"/>
              <a:t>14</a:t>
            </a:fld>
            <a:endParaRPr lang="en-US"/>
          </a:p>
        </p:txBody>
      </p:sp>
    </p:spTree>
    <p:extLst>
      <p:ext uri="{BB962C8B-B14F-4D97-AF65-F5344CB8AC3E}">
        <p14:creationId xmlns:p14="http://schemas.microsoft.com/office/powerpoint/2010/main" val="384930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her ranges of motion.  There is no elevation in either eye, and about 50% adduction in either eye.   Are there other things we can do ion the exam room to assess these eye movements?</a:t>
            </a:r>
          </a:p>
        </p:txBody>
      </p:sp>
      <p:sp>
        <p:nvSpPr>
          <p:cNvPr id="4" name="Slide Number Placeholder 3"/>
          <p:cNvSpPr>
            <a:spLocks noGrp="1"/>
          </p:cNvSpPr>
          <p:nvPr>
            <p:ph type="sldNum" sz="quarter" idx="10"/>
          </p:nvPr>
        </p:nvSpPr>
        <p:spPr/>
        <p:txBody>
          <a:bodyPr/>
          <a:lstStyle/>
          <a:p>
            <a:fld id="{E9CBB243-8E3B-4AC6-9701-33AFAACBCA1D}" type="slidenum">
              <a:rPr lang="en-US" smtClean="0"/>
              <a:t>15</a:t>
            </a:fld>
            <a:endParaRPr lang="en-US"/>
          </a:p>
        </p:txBody>
      </p:sp>
    </p:spTree>
    <p:extLst>
      <p:ext uri="{BB962C8B-B14F-4D97-AF65-F5344CB8AC3E}">
        <p14:creationId xmlns:p14="http://schemas.microsoft.com/office/powerpoint/2010/main" val="1306095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a test called forced </a:t>
            </a:r>
            <a:r>
              <a:rPr lang="en-US" dirty="0" err="1"/>
              <a:t>ductions</a:t>
            </a:r>
            <a:r>
              <a:rPr lang="en-US" dirty="0"/>
              <a:t>.  Since she cannot move her eye up, we needed to address whether this was from a nerve problem , or a mechanical restriction, such as in a swollen inferior rectus tethering</a:t>
            </a:r>
            <a:r>
              <a:rPr lang="en-US" baseline="0" dirty="0"/>
              <a:t> the eye down.</a:t>
            </a:r>
          </a:p>
          <a:p>
            <a:endParaRPr lang="en-US" baseline="0" dirty="0"/>
          </a:p>
          <a:p>
            <a:r>
              <a:rPr lang="en-US" baseline="0" dirty="0"/>
              <a:t>We did not think there was a significant restriction to our passively rotating her eye.  This can be done with either an appropriate forceps or a cotton applicator.</a:t>
            </a:r>
            <a:endParaRPr lang="en-US" dirty="0"/>
          </a:p>
        </p:txBody>
      </p:sp>
      <p:sp>
        <p:nvSpPr>
          <p:cNvPr id="4" name="Slide Number Placeholder 3"/>
          <p:cNvSpPr>
            <a:spLocks noGrp="1"/>
          </p:cNvSpPr>
          <p:nvPr>
            <p:ph type="sldNum" sz="quarter" idx="10"/>
          </p:nvPr>
        </p:nvSpPr>
        <p:spPr/>
        <p:txBody>
          <a:bodyPr/>
          <a:lstStyle/>
          <a:p>
            <a:fld id="{ED2A17EC-4D04-40A7-B3A0-ABAA5973FB94}" type="slidenum">
              <a:rPr lang="en-US" smtClean="0"/>
              <a:t>16</a:t>
            </a:fld>
            <a:endParaRPr lang="en-US"/>
          </a:p>
        </p:txBody>
      </p:sp>
    </p:spTree>
    <p:extLst>
      <p:ext uri="{BB962C8B-B14F-4D97-AF65-F5344CB8AC3E}">
        <p14:creationId xmlns:p14="http://schemas.microsoft.com/office/powerpoint/2010/main" val="13325146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measurements on the alternate cover test in prism diopters. Right gaze is on the eft pf the screen, left gaze on the right, as if you are looking at the patient.</a:t>
            </a:r>
          </a:p>
          <a:p>
            <a:r>
              <a:rPr lang="en-US" dirty="0"/>
              <a:t>These measurements are almost equal,</a:t>
            </a:r>
            <a:r>
              <a:rPr lang="en-US" baseline="0" dirty="0"/>
              <a:t> or </a:t>
            </a:r>
            <a:r>
              <a:rPr lang="en-US" baseline="0" dirty="0" err="1"/>
              <a:t>comitant</a:t>
            </a:r>
            <a:r>
              <a:rPr lang="en-US" baseline="0" dirty="0"/>
              <a:t> in all directions.  De</a:t>
            </a:r>
            <a:r>
              <a:rPr lang="en-US" dirty="0"/>
              <a:t>spite that she reported that she believed it was a vertical diplopia, her alternate cover test revealed this to be a horizontal misalignment</a:t>
            </a:r>
            <a:r>
              <a:rPr lang="en-US" baseline="0" dirty="0"/>
              <a:t> everywhere but on left gaze, where there was a small vertical component.</a:t>
            </a:r>
            <a:endParaRPr lang="en-US" dirty="0"/>
          </a:p>
        </p:txBody>
      </p:sp>
      <p:sp>
        <p:nvSpPr>
          <p:cNvPr id="4" name="Slide Number Placeholder 3"/>
          <p:cNvSpPr>
            <a:spLocks noGrp="1"/>
          </p:cNvSpPr>
          <p:nvPr>
            <p:ph type="sldNum" sz="quarter" idx="5"/>
          </p:nvPr>
        </p:nvSpPr>
        <p:spPr/>
        <p:txBody>
          <a:bodyPr/>
          <a:lstStyle/>
          <a:p>
            <a:fld id="{ED2A17EC-4D04-40A7-B3A0-ABAA5973FB94}" type="slidenum">
              <a:rPr lang="en-US" smtClean="0"/>
              <a:t>17</a:t>
            </a:fld>
            <a:endParaRPr lang="en-US"/>
          </a:p>
        </p:txBody>
      </p:sp>
    </p:spTree>
    <p:extLst>
      <p:ext uri="{BB962C8B-B14F-4D97-AF65-F5344CB8AC3E}">
        <p14:creationId xmlns:p14="http://schemas.microsoft.com/office/powerpoint/2010/main" val="3204726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r>
              <a:rPr lang="en-US" baseline="0" dirty="0"/>
              <a:t> you have your diagnosis?  Or is there more you would like to do first?</a:t>
            </a:r>
            <a:endParaRPr lang="en-US" dirty="0"/>
          </a:p>
        </p:txBody>
      </p:sp>
      <p:sp>
        <p:nvSpPr>
          <p:cNvPr id="4" name="Slide Number Placeholder 3"/>
          <p:cNvSpPr>
            <a:spLocks noGrp="1"/>
          </p:cNvSpPr>
          <p:nvPr>
            <p:ph type="sldNum" sz="quarter" idx="10"/>
          </p:nvPr>
        </p:nvSpPr>
        <p:spPr/>
        <p:txBody>
          <a:bodyPr/>
          <a:lstStyle/>
          <a:p>
            <a:fld id="{E9CBB243-8E3B-4AC6-9701-33AFAACBCA1D}" type="slidenum">
              <a:rPr lang="en-US" smtClean="0"/>
              <a:t>18</a:t>
            </a:fld>
            <a:endParaRPr lang="en-US"/>
          </a:p>
        </p:txBody>
      </p:sp>
    </p:spTree>
    <p:extLst>
      <p:ext uri="{BB962C8B-B14F-4D97-AF65-F5344CB8AC3E}">
        <p14:creationId xmlns:p14="http://schemas.microsoft.com/office/powerpoint/2010/main" val="2056279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There are still a few examination techniques that help address the differential diagnosis here.  First, we said she could not volitionally move her eyes up, and had partial issues with adduction.  But could this be a </a:t>
            </a:r>
            <a:r>
              <a:rPr lang="en-US" altLang="en-US" dirty="0" err="1">
                <a:latin typeface="Arial" panose="020B0604020202020204" pitchFamily="34" charset="0"/>
              </a:rPr>
              <a:t>supranuclear</a:t>
            </a:r>
            <a:r>
              <a:rPr lang="en-US" altLang="en-US" dirty="0">
                <a:latin typeface="Arial" panose="020B0604020202020204" pitchFamily="34" charset="0"/>
              </a:rPr>
              <a:t> gaze dysfunction, meaning that the final common pathway (nerve and muscle)</a:t>
            </a:r>
            <a:r>
              <a:rPr lang="en-US" altLang="en-US" baseline="0" dirty="0">
                <a:latin typeface="Arial" panose="020B0604020202020204" pitchFamily="34" charset="0"/>
              </a:rPr>
              <a:t> were intact, but that their ability to receive the input telling the eyes to move was interrupted.  There are several ways to investigate this.  An easy one is to use </a:t>
            </a:r>
            <a:r>
              <a:rPr lang="en-US" altLang="en-US" baseline="0" dirty="0" err="1">
                <a:latin typeface="Arial" panose="020B0604020202020204" pitchFamily="34" charset="0"/>
              </a:rPr>
              <a:t>oculocephalics</a:t>
            </a:r>
            <a:r>
              <a:rPr lang="en-US" altLang="en-US" baseline="0" dirty="0">
                <a:latin typeface="Arial" panose="020B0604020202020204" pitchFamily="34" charset="0"/>
              </a:rPr>
              <a:t>, which is a reflex eye movement with a different pathway to the eye muscles.  We rolled her head up and down, and the eyes did not rotate in the vertical plane, telling us that this was not </a:t>
            </a:r>
            <a:r>
              <a:rPr lang="en-US" altLang="en-US" baseline="0" dirty="0" err="1">
                <a:latin typeface="Arial" panose="020B0604020202020204" pitchFamily="34" charset="0"/>
              </a:rPr>
              <a:t>supranuclear</a:t>
            </a:r>
            <a:r>
              <a:rPr lang="en-US" altLang="en-US" baseline="0" dirty="0">
                <a:latin typeface="Arial" panose="020B0604020202020204" pitchFamily="34" charset="0"/>
              </a:rPr>
              <a:t>, meaning that the final common pathway of nerve and muscle seemed to be the problem.  You can also use Bell’s phenomenon- that eyes roll up when they are closed, to test this.</a:t>
            </a:r>
          </a:p>
          <a:p>
            <a:pPr eaLnBrk="1" hangingPunct="1"/>
            <a:endParaRPr lang="en-US" altLang="en-US" baseline="0" dirty="0">
              <a:latin typeface="Arial" panose="020B0604020202020204" pitchFamily="34" charset="0"/>
            </a:endParaRPr>
          </a:p>
          <a:p>
            <a:pPr eaLnBrk="1" hangingPunct="1"/>
            <a:r>
              <a:rPr lang="en-US" altLang="en-US" baseline="0" dirty="0">
                <a:latin typeface="Arial" panose="020B0604020202020204" pitchFamily="34" charset="0"/>
              </a:rPr>
              <a:t>Also thinking about thyroid disease,</a:t>
            </a:r>
            <a:r>
              <a:rPr lang="en-US" altLang="en-US" dirty="0">
                <a:latin typeface="Arial" panose="020B0604020202020204" pitchFamily="34" charset="0"/>
              </a:rPr>
              <a:t> </a:t>
            </a:r>
            <a:r>
              <a:rPr lang="en-US" altLang="en-US" baseline="0" dirty="0">
                <a:latin typeface="Arial" panose="020B0604020202020204" pitchFamily="34" charset="0"/>
              </a:rPr>
              <a:t>we made sure there was no </a:t>
            </a:r>
            <a:r>
              <a:rPr lang="en-US" altLang="en-US" baseline="0" dirty="0" err="1">
                <a:latin typeface="Arial" panose="020B0604020202020204" pitchFamily="34" charset="0"/>
              </a:rPr>
              <a:t>proptosis</a:t>
            </a:r>
            <a:r>
              <a:rPr lang="en-US" altLang="en-US" baseline="0" dirty="0">
                <a:latin typeface="Arial" panose="020B0604020202020204" pitchFamily="34" charset="0"/>
              </a:rPr>
              <a:t>, and we checked to see if her eye pressures were higher in up gaze.  In thyroid induced eye movement disorders, when looking up with swollen muscles and a crowded orbit, the IOP often elevates significantly.  In our patient, it did not.</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00596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68 </a:t>
            </a:r>
            <a:r>
              <a:rPr lang="en-US" altLang="en-US" dirty="0" err="1">
                <a:latin typeface="Arial" panose="020B0604020202020204" pitchFamily="34" charset="0"/>
              </a:rPr>
              <a:t>yo</a:t>
            </a:r>
            <a:r>
              <a:rPr lang="en-US" altLang="en-US" dirty="0">
                <a:latin typeface="Arial" panose="020B0604020202020204" pitchFamily="34" charset="0"/>
              </a:rPr>
              <a:t> Asian woman told us that she had been suffering form cranial vault and forehead headaches,</a:t>
            </a:r>
            <a:r>
              <a:rPr lang="en-US" altLang="en-US" baseline="0" dirty="0">
                <a:latin typeface="Arial" panose="020B0604020202020204" pitchFamily="34" charset="0"/>
              </a:rPr>
              <a:t> as well as right cheek pain, fro about a year.  These had been diagnosed with sinus headaches.</a:t>
            </a:r>
          </a:p>
          <a:p>
            <a:pPr eaLnBrk="1" hangingPunct="1"/>
            <a:endParaRPr lang="en-US" altLang="en-US" baseline="0" dirty="0">
              <a:latin typeface="Arial" panose="020B0604020202020204" pitchFamily="34" charset="0"/>
            </a:endParaRPr>
          </a:p>
          <a:p>
            <a:pPr eaLnBrk="1" hangingPunct="1"/>
            <a:r>
              <a:rPr lang="en-US" altLang="en-US" baseline="0" dirty="0">
                <a:latin typeface="Arial" panose="020B0604020202020204" pitchFamily="34" charset="0"/>
              </a:rPr>
              <a:t>About one month before she saw she developed binocular diplopia, and wondered if her right eye was blurry.  She denied any neurologic symptoms, and had no sense of unsteadiness.  She had undergone an extensive evaluation for the diplopia</a:t>
            </a:r>
            <a:endParaRPr lang="en-US" altLang="en-US" dirty="0">
              <a:latin typeface="Arial" panose="020B0604020202020204" pitchFamily="34" charset="0"/>
            </a:endParaRPr>
          </a:p>
        </p:txBody>
      </p:sp>
    </p:spTree>
    <p:extLst>
      <p:ext uri="{BB962C8B-B14F-4D97-AF65-F5344CB8AC3E}">
        <p14:creationId xmlns:p14="http://schemas.microsoft.com/office/powerpoint/2010/main" val="629874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She had a normal neurologic exam otherwise, including her reflexes.  Patients with diplopia often have trouble with tests like finger to nose and tandem walk, not from other disease, but from diplopia interfering with the test.  You can often get better results simply by having the patient close an eye and repeating the test.</a:t>
            </a:r>
          </a:p>
        </p:txBody>
      </p:sp>
    </p:spTree>
    <p:extLst>
      <p:ext uri="{BB962C8B-B14F-4D97-AF65-F5344CB8AC3E}">
        <p14:creationId xmlns:p14="http://schemas.microsoft.com/office/powerpoint/2010/main" val="3086881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Aside from generous</a:t>
            </a:r>
            <a:r>
              <a:rPr lang="en-US" altLang="en-US" baseline="0" dirty="0">
                <a:latin typeface="Arial" panose="020B0604020202020204" pitchFamily="34" charset="0"/>
              </a:rPr>
              <a:t> cups and some old choroidal scarring and a floater in the left eye, the fundi were normal.</a:t>
            </a:r>
            <a:endParaRPr lang="en-US" altLang="en-US" dirty="0">
              <a:latin typeface="Arial" panose="020B0604020202020204" pitchFamily="34" charset="0"/>
            </a:endParaRPr>
          </a:p>
        </p:txBody>
      </p:sp>
    </p:spTree>
    <p:extLst>
      <p:ext uri="{BB962C8B-B14F-4D97-AF65-F5344CB8AC3E}">
        <p14:creationId xmlns:p14="http://schemas.microsoft.com/office/powerpoint/2010/main" val="1732831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your differential?- there are 6 fly ins here</a:t>
            </a:r>
          </a:p>
        </p:txBody>
      </p:sp>
      <p:sp>
        <p:nvSpPr>
          <p:cNvPr id="4" name="Slide Number Placeholder 3"/>
          <p:cNvSpPr>
            <a:spLocks noGrp="1"/>
          </p:cNvSpPr>
          <p:nvPr>
            <p:ph type="sldNum" sz="quarter" idx="10"/>
          </p:nvPr>
        </p:nvSpPr>
        <p:spPr/>
        <p:txBody>
          <a:bodyPr/>
          <a:lstStyle/>
          <a:p>
            <a:fld id="{E9CBB243-8E3B-4AC6-9701-33AFAACBCA1D}" type="slidenum">
              <a:rPr lang="en-US" smtClean="0"/>
              <a:t>22</a:t>
            </a:fld>
            <a:endParaRPr lang="en-US"/>
          </a:p>
        </p:txBody>
      </p:sp>
    </p:spTree>
    <p:extLst>
      <p:ext uri="{BB962C8B-B14F-4D97-AF65-F5344CB8AC3E}">
        <p14:creationId xmlns:p14="http://schemas.microsoft.com/office/powerpoint/2010/main" val="3379358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So could this be ocular myasthenia?</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With none of the classic features, click</a:t>
            </a:r>
            <a:r>
              <a:rPr lang="en-US" altLang="en-US" baseline="0" dirty="0">
                <a:latin typeface="Arial" panose="020B0604020202020204" pitchFamily="34" charset="0"/>
              </a:rPr>
              <a:t> again for the answer</a:t>
            </a:r>
            <a:endParaRPr lang="en-US" altLang="en-US" dirty="0">
              <a:latin typeface="Arial" panose="020B0604020202020204" pitchFamily="34" charset="0"/>
            </a:endParaRPr>
          </a:p>
        </p:txBody>
      </p:sp>
    </p:spTree>
    <p:extLst>
      <p:ext uri="{BB962C8B-B14F-4D97-AF65-F5344CB8AC3E}">
        <p14:creationId xmlns:p14="http://schemas.microsoft.com/office/powerpoint/2010/main" val="1128431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There was no sign of pontine ischemic disease on neuroimaging</a:t>
            </a:r>
          </a:p>
        </p:txBody>
      </p:sp>
    </p:spTree>
    <p:extLst>
      <p:ext uri="{BB962C8B-B14F-4D97-AF65-F5344CB8AC3E}">
        <p14:creationId xmlns:p14="http://schemas.microsoft.com/office/powerpoint/2010/main" val="1146725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We went through much of the testing for thyroid </a:t>
            </a:r>
            <a:r>
              <a:rPr lang="en-US" altLang="en-US" dirty="0" err="1">
                <a:latin typeface="Arial" panose="020B0604020202020204" pitchFamily="34" charset="0"/>
              </a:rPr>
              <a:t>orbitopathy</a:t>
            </a:r>
            <a:r>
              <a:rPr lang="en-US" altLang="en-US" dirty="0">
                <a:latin typeface="Arial" panose="020B0604020202020204" pitchFamily="34" charset="0"/>
              </a:rPr>
              <a:t>.  Not only was the forced </a:t>
            </a:r>
            <a:r>
              <a:rPr lang="en-US" altLang="en-US" dirty="0" err="1">
                <a:latin typeface="Arial" panose="020B0604020202020204" pitchFamily="34" charset="0"/>
              </a:rPr>
              <a:t>duction</a:t>
            </a:r>
            <a:r>
              <a:rPr lang="en-US" altLang="en-US" dirty="0">
                <a:latin typeface="Arial" panose="020B0604020202020204" pitchFamily="34" charset="0"/>
              </a:rPr>
              <a:t> not suggestive, and that</a:t>
            </a:r>
            <a:r>
              <a:rPr lang="en-US" altLang="en-US" baseline="0" dirty="0">
                <a:latin typeface="Arial" panose="020B0604020202020204" pitchFamily="34" charset="0"/>
              </a:rPr>
              <a:t> the pressure did not rise with up gaze, the MRI scan did not show any enlargement of the ocular muscles.</a:t>
            </a:r>
            <a:endParaRPr lang="en-US" altLang="en-US" dirty="0">
              <a:latin typeface="Arial" panose="020B0604020202020204" pitchFamily="34" charset="0"/>
            </a:endParaRPr>
          </a:p>
        </p:txBody>
      </p:sp>
    </p:spTree>
    <p:extLst>
      <p:ext uri="{BB962C8B-B14F-4D97-AF65-F5344CB8AC3E}">
        <p14:creationId xmlns:p14="http://schemas.microsoft.com/office/powerpoint/2010/main" val="1141391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Could this be the Chronic Progressive External </a:t>
            </a:r>
            <a:r>
              <a:rPr lang="en-US" altLang="en-US" dirty="0" err="1">
                <a:latin typeface="Arial" panose="020B0604020202020204" pitchFamily="34" charset="0"/>
              </a:rPr>
              <a:t>Ophthalmoplegia</a:t>
            </a:r>
            <a:r>
              <a:rPr lang="en-US" altLang="en-US" dirty="0">
                <a:latin typeface="Arial" panose="020B0604020202020204" pitchFamily="34" charset="0"/>
              </a:rPr>
              <a:t>/</a:t>
            </a:r>
            <a:r>
              <a:rPr lang="en-US" altLang="en-US" dirty="0" err="1">
                <a:latin typeface="Arial" panose="020B0604020202020204" pitchFamily="34" charset="0"/>
              </a:rPr>
              <a:t>Kearn</a:t>
            </a:r>
            <a:r>
              <a:rPr lang="en-US" altLang="en-US" baseline="0" dirty="0">
                <a:latin typeface="Arial" panose="020B0604020202020204" pitchFamily="34" charset="0"/>
              </a:rPr>
              <a:t> </a:t>
            </a:r>
            <a:r>
              <a:rPr lang="en-US" altLang="en-US" baseline="0" dirty="0" err="1">
                <a:latin typeface="Arial" panose="020B0604020202020204" pitchFamily="34" charset="0"/>
              </a:rPr>
              <a:t>Sayres</a:t>
            </a:r>
            <a:r>
              <a:rPr lang="en-US" altLang="en-US" baseline="0" dirty="0">
                <a:latin typeface="Arial" panose="020B0604020202020204" pitchFamily="34" charset="0"/>
              </a:rPr>
              <a:t> Spectrum?  Well, this disorder is of insidious onset, is typically symmetric so that diplopia is not much of a feature as the eyes are often still aligned, and normal down gaze, as well as abduction, would be unusual</a:t>
            </a:r>
            <a:endParaRPr lang="en-US" altLang="en-US" dirty="0">
              <a:latin typeface="Arial" panose="020B0604020202020204" pitchFamily="34" charset="0"/>
            </a:endParaRPr>
          </a:p>
        </p:txBody>
      </p:sp>
    </p:spTree>
    <p:extLst>
      <p:ext uri="{BB962C8B-B14F-4D97-AF65-F5344CB8AC3E}">
        <p14:creationId xmlns:p14="http://schemas.microsoft.com/office/powerpoint/2010/main" val="329011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How about progressive </a:t>
            </a:r>
            <a:r>
              <a:rPr lang="en-US" altLang="en-US" dirty="0" err="1">
                <a:latin typeface="Arial" panose="020B0604020202020204" pitchFamily="34" charset="0"/>
              </a:rPr>
              <a:t>supranuclear</a:t>
            </a:r>
            <a:r>
              <a:rPr lang="en-US" altLang="en-US" dirty="0">
                <a:latin typeface="Arial" panose="020B0604020202020204" pitchFamily="34" charset="0"/>
              </a:rPr>
              <a:t> palsy?  Well, this case was of sudden onset, and unlike</a:t>
            </a:r>
            <a:r>
              <a:rPr lang="en-US" altLang="en-US" baseline="0" dirty="0">
                <a:latin typeface="Arial" panose="020B0604020202020204" pitchFamily="34" charset="0"/>
              </a:rPr>
              <a:t> our patient, where rolling the head showed it was not a </a:t>
            </a:r>
            <a:r>
              <a:rPr lang="en-US" altLang="en-US" baseline="0" dirty="0" err="1">
                <a:latin typeface="Arial" panose="020B0604020202020204" pitchFamily="34" charset="0"/>
              </a:rPr>
              <a:t>supranucllear</a:t>
            </a:r>
            <a:r>
              <a:rPr lang="en-US" altLang="en-US" baseline="0" dirty="0">
                <a:latin typeface="Arial" panose="020B0604020202020204" pitchFamily="34" charset="0"/>
              </a:rPr>
              <a:t> issue, in PSP, it is, so </a:t>
            </a:r>
            <a:r>
              <a:rPr lang="en-US" altLang="en-US" baseline="0" dirty="0" err="1">
                <a:latin typeface="Arial" panose="020B0604020202020204" pitchFamily="34" charset="0"/>
              </a:rPr>
              <a:t>oculocephalics</a:t>
            </a:r>
            <a:r>
              <a:rPr lang="en-US" altLang="en-US" baseline="0" dirty="0">
                <a:latin typeface="Arial" panose="020B0604020202020204" pitchFamily="34" charset="0"/>
              </a:rPr>
              <a:t> would have been preserved.</a:t>
            </a:r>
            <a:endParaRPr lang="en-US" altLang="en-US" dirty="0">
              <a:latin typeface="Arial" panose="020B0604020202020204" pitchFamily="34" charset="0"/>
            </a:endParaRPr>
          </a:p>
        </p:txBody>
      </p:sp>
    </p:spTree>
    <p:extLst>
      <p:ext uri="{BB962C8B-B14F-4D97-AF65-F5344CB8AC3E}">
        <p14:creationId xmlns:p14="http://schemas.microsoft.com/office/powerpoint/2010/main" val="1393425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There were no MRI lesions to suggest this was MS</a:t>
            </a:r>
          </a:p>
        </p:txBody>
      </p:sp>
    </p:spTree>
    <p:extLst>
      <p:ext uri="{BB962C8B-B14F-4D97-AF65-F5344CB8AC3E}">
        <p14:creationId xmlns:p14="http://schemas.microsoft.com/office/powerpoint/2010/main" val="510518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Do you have any other ideas?  Clicking will reveal some thoughts- first one is Miller Fisher syndrome- click again do you remember the triad-  it is ataxia, </a:t>
            </a:r>
            <a:r>
              <a:rPr lang="en-US" altLang="en-US" dirty="0" err="1">
                <a:latin typeface="Arial" panose="020B0604020202020204" pitchFamily="34" charset="0"/>
              </a:rPr>
              <a:t>areflexia</a:t>
            </a:r>
            <a:r>
              <a:rPr lang="en-US" altLang="en-US" dirty="0">
                <a:latin typeface="Arial" panose="020B0604020202020204" pitchFamily="34" charset="0"/>
              </a:rPr>
              <a:t>, and </a:t>
            </a:r>
            <a:r>
              <a:rPr lang="en-US" altLang="en-US" dirty="0" err="1">
                <a:latin typeface="Arial" panose="020B0604020202020204" pitchFamily="34" charset="0"/>
              </a:rPr>
              <a:t>ophthalmoplegia</a:t>
            </a:r>
            <a:r>
              <a:rPr lang="en-US" altLang="en-US" dirty="0">
                <a:latin typeface="Arial" panose="020B0604020202020204" pitchFamily="34" charset="0"/>
              </a:rPr>
              <a:t>.  So she did not have the first two of these.  Click again- what about the acute </a:t>
            </a:r>
            <a:r>
              <a:rPr lang="en-US" altLang="en-US" dirty="0" err="1">
                <a:latin typeface="Arial" panose="020B0604020202020204" pitchFamily="34" charset="0"/>
              </a:rPr>
              <a:t>ophthalmolplegia</a:t>
            </a:r>
            <a:r>
              <a:rPr lang="en-US" altLang="en-US" dirty="0">
                <a:latin typeface="Arial" panose="020B0604020202020204" pitchFamily="34" charset="0"/>
              </a:rPr>
              <a:t> cousin of MFS?&gt;  click again- or </a:t>
            </a:r>
            <a:r>
              <a:rPr lang="en-US" altLang="en-US" dirty="0" err="1">
                <a:latin typeface="Arial" panose="020B0604020202020204" pitchFamily="34" charset="0"/>
              </a:rPr>
              <a:t>Bickerstaff’;s</a:t>
            </a:r>
            <a:r>
              <a:rPr lang="en-US" altLang="en-US" dirty="0">
                <a:latin typeface="Arial" panose="020B0604020202020204" pitchFamily="34" charset="0"/>
              </a:rPr>
              <a:t> Brainstem Encephalopathy?  What do these all have in common- click again-</a:t>
            </a:r>
          </a:p>
          <a:p>
            <a:pPr eaLnBrk="1" hangingPunct="1"/>
            <a:r>
              <a:rPr lang="en-US" altLang="en-US" dirty="0">
                <a:latin typeface="Arial" panose="020B0604020202020204" pitchFamily="34" charset="0"/>
              </a:rPr>
              <a:t>They are all parts of a Gq1b antibody spectrum. </a:t>
            </a:r>
          </a:p>
        </p:txBody>
      </p:sp>
    </p:spTree>
    <p:extLst>
      <p:ext uri="{BB962C8B-B14F-4D97-AF65-F5344CB8AC3E}">
        <p14:creationId xmlns:p14="http://schemas.microsoft.com/office/powerpoint/2010/main" val="1533860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Her past medical history included breast carcinoma, treated with resection and Tamoxifen, she said her nodes were free.</a:t>
            </a:r>
          </a:p>
        </p:txBody>
      </p:sp>
    </p:spTree>
    <p:extLst>
      <p:ext uri="{BB962C8B-B14F-4D97-AF65-F5344CB8AC3E}">
        <p14:creationId xmlns:p14="http://schemas.microsoft.com/office/powerpoint/2010/main" val="1292074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diagram, provided by Dr. Vivek Patel, indicates a number of disease entities that are traditionally associated</a:t>
            </a:r>
            <a:r>
              <a:rPr lang="en-US" altLang="en-US" baseline="0" dirty="0">
                <a:latin typeface="Arial" panose="020B0604020202020204" pitchFamily="34" charset="0"/>
              </a:rPr>
              <a:t> </a:t>
            </a:r>
            <a:r>
              <a:rPr lang="en-US" altLang="en-US" dirty="0">
                <a:latin typeface="Arial" panose="020B0604020202020204" pitchFamily="34" charset="0"/>
              </a:rPr>
              <a:t>with elevated GQ1b titers and some with </a:t>
            </a:r>
            <a:r>
              <a:rPr lang="en-US" altLang="en-US" dirty="0" err="1">
                <a:latin typeface="Arial" panose="020B0604020202020204" pitchFamily="34" charset="0"/>
              </a:rPr>
              <a:t>ophthalmoplegia</a:t>
            </a:r>
            <a:r>
              <a:rPr lang="en-US" altLang="en-US" dirty="0">
                <a:latin typeface="Arial" panose="020B0604020202020204" pitchFamily="34" charset="0"/>
              </a:rPr>
              <a:t>. One should think of these as a continuum of overlapping disease entities, as many cases that are not a “pure” form have been reported.  Our patient if she had Gq1b, would probably be closest to the Acute </a:t>
            </a:r>
            <a:r>
              <a:rPr lang="en-US" altLang="en-US" dirty="0" err="1">
                <a:latin typeface="Arial" panose="020B0604020202020204" pitchFamily="34" charset="0"/>
              </a:rPr>
              <a:t>Ophthalmoparesis</a:t>
            </a:r>
            <a:r>
              <a:rPr lang="en-US" altLang="en-US" dirty="0">
                <a:latin typeface="Arial" panose="020B0604020202020204" pitchFamily="34" charset="0"/>
              </a:rPr>
              <a:t> without</a:t>
            </a:r>
            <a:r>
              <a:rPr lang="en-US" altLang="en-US" baseline="0" dirty="0">
                <a:latin typeface="Arial" panose="020B0604020202020204" pitchFamily="34" charset="0"/>
              </a:rPr>
              <a:t> ataxia form.</a:t>
            </a:r>
            <a:endParaRPr lang="en-US" altLang="en-US" dirty="0">
              <a:latin typeface="Arial" panose="020B0604020202020204" pitchFamily="34" charset="0"/>
            </a:endParaRPr>
          </a:p>
        </p:txBody>
      </p:sp>
    </p:spTree>
    <p:extLst>
      <p:ext uri="{BB962C8B-B14F-4D97-AF65-F5344CB8AC3E}">
        <p14:creationId xmlns:p14="http://schemas.microsoft.com/office/powerpoint/2010/main" val="1609700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Click two times, just</a:t>
            </a:r>
            <a:r>
              <a:rPr lang="en-US" altLang="en-US" baseline="0" dirty="0">
                <a:latin typeface="Arial" panose="020B0604020202020204" pitchFamily="34" charset="0"/>
              </a:rPr>
              <a:t> read</a:t>
            </a:r>
            <a:endParaRPr lang="en-US" altLang="en-US" dirty="0">
              <a:latin typeface="Arial" panose="020B0604020202020204" pitchFamily="34" charset="0"/>
            </a:endParaRPr>
          </a:p>
        </p:txBody>
      </p:sp>
    </p:spTree>
    <p:extLst>
      <p:ext uri="{BB962C8B-B14F-4D97-AF65-F5344CB8AC3E}">
        <p14:creationId xmlns:p14="http://schemas.microsoft.com/office/powerpoint/2010/main" val="800508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should we do?</a:t>
            </a:r>
          </a:p>
        </p:txBody>
      </p:sp>
      <p:sp>
        <p:nvSpPr>
          <p:cNvPr id="4" name="Slide Number Placeholder 3"/>
          <p:cNvSpPr>
            <a:spLocks noGrp="1"/>
          </p:cNvSpPr>
          <p:nvPr>
            <p:ph type="sldNum" sz="quarter" idx="10"/>
          </p:nvPr>
        </p:nvSpPr>
        <p:spPr/>
        <p:txBody>
          <a:bodyPr/>
          <a:lstStyle/>
          <a:p>
            <a:fld id="{E9CBB243-8E3B-4AC6-9701-33AFAACBCA1D}" type="slidenum">
              <a:rPr lang="en-US" smtClean="0"/>
              <a:t>32</a:t>
            </a:fld>
            <a:endParaRPr lang="en-US"/>
          </a:p>
        </p:txBody>
      </p:sp>
    </p:spTree>
    <p:extLst>
      <p:ext uri="{BB962C8B-B14F-4D97-AF65-F5344CB8AC3E}">
        <p14:creationId xmlns:p14="http://schemas.microsoft.com/office/powerpoint/2010/main" val="1773549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Fly 1We did see her in a later in the day </a:t>
            </a:r>
            <a:r>
              <a:rPr lang="en-US" altLang="en-US" dirty="0" err="1">
                <a:latin typeface="Arial" panose="020B0604020202020204" pitchFamily="34" charset="0"/>
              </a:rPr>
              <a:t>followup</a:t>
            </a:r>
            <a:r>
              <a:rPr lang="en-US" altLang="en-US" dirty="0">
                <a:latin typeface="Arial" panose="020B0604020202020204" pitchFamily="34" charset="0"/>
              </a:rPr>
              <a:t>- </a:t>
            </a:r>
          </a:p>
          <a:p>
            <a:pPr eaLnBrk="1" hangingPunct="1"/>
            <a:r>
              <a:rPr lang="en-US" altLang="en-US" dirty="0">
                <a:latin typeface="Arial" panose="020B0604020202020204" pitchFamily="34" charset="0"/>
              </a:rPr>
              <a:t>fly 2she did not exhibit diurnal variability.</a:t>
            </a:r>
          </a:p>
          <a:p>
            <a:pPr eaLnBrk="1" hangingPunct="1"/>
            <a:r>
              <a:rPr lang="en-US" altLang="en-US" dirty="0" err="1">
                <a:latin typeface="Arial" panose="020B0604020202020204" pitchFamily="34" charset="0"/>
              </a:rPr>
              <a:t>Flye</a:t>
            </a:r>
            <a:r>
              <a:rPr lang="en-US" altLang="en-US" dirty="0">
                <a:latin typeface="Arial" panose="020B0604020202020204" pitchFamily="34" charset="0"/>
              </a:rPr>
              <a:t> We did draw acetylcholine receptor antibodies.  </a:t>
            </a:r>
          </a:p>
          <a:p>
            <a:pPr eaLnBrk="1" hangingPunct="1"/>
            <a:r>
              <a:rPr lang="en-US" altLang="en-US" dirty="0">
                <a:latin typeface="Arial" panose="020B0604020202020204" pitchFamily="34" charset="0"/>
              </a:rPr>
              <a:t>Fly</a:t>
            </a:r>
            <a:r>
              <a:rPr lang="en-US" altLang="en-US" baseline="0" dirty="0">
                <a:latin typeface="Arial" panose="020B0604020202020204" pitchFamily="34" charset="0"/>
              </a:rPr>
              <a:t> 4</a:t>
            </a:r>
            <a:r>
              <a:rPr lang="en-US" altLang="en-US" dirty="0">
                <a:latin typeface="Arial" panose="020B0604020202020204" pitchFamily="34" charset="0"/>
              </a:rPr>
              <a:t>Although the lack of these antibodies does not rule out myasthenia, she was negative.</a:t>
            </a:r>
          </a:p>
          <a:p>
            <a:pPr eaLnBrk="1" hangingPunct="1"/>
            <a:r>
              <a:rPr lang="en-US" altLang="en-US" dirty="0">
                <a:latin typeface="Arial" panose="020B0604020202020204" pitchFamily="34" charset="0"/>
              </a:rPr>
              <a:t>Fly 5 We also drew </a:t>
            </a:r>
            <a:r>
              <a:rPr lang="en-US" altLang="en-US" dirty="0" err="1">
                <a:latin typeface="Arial" panose="020B0604020202020204" pitchFamily="34" charset="0"/>
              </a:rPr>
              <a:t>antistriatal</a:t>
            </a:r>
            <a:r>
              <a:rPr lang="en-US" altLang="en-US" baseline="0" dirty="0">
                <a:latin typeface="Arial" panose="020B0604020202020204" pitchFamily="34" charset="0"/>
              </a:rPr>
              <a:t> muscle antibodies</a:t>
            </a:r>
          </a:p>
          <a:p>
            <a:pPr eaLnBrk="1" hangingPunct="1"/>
            <a:r>
              <a:rPr lang="en-US" altLang="en-US" baseline="0" dirty="0">
                <a:latin typeface="Arial" panose="020B0604020202020204" pitchFamily="34" charset="0"/>
              </a:rPr>
              <a:t>Fly 6- these were also absent</a:t>
            </a:r>
          </a:p>
          <a:p>
            <a:pPr eaLnBrk="1" hangingPunct="1"/>
            <a:r>
              <a:rPr lang="en-US" altLang="en-US" baseline="0" dirty="0" err="1">
                <a:latin typeface="Arial" panose="020B0604020202020204" pitchFamily="34" charset="0"/>
              </a:rPr>
              <a:t>Fy</a:t>
            </a:r>
            <a:r>
              <a:rPr lang="en-US" altLang="en-US" baseline="0" dirty="0">
                <a:latin typeface="Arial" panose="020B0604020202020204" pitchFamily="34" charset="0"/>
              </a:rPr>
              <a:t> 7 and we did thyroid testing</a:t>
            </a:r>
          </a:p>
          <a:p>
            <a:pPr eaLnBrk="1" hangingPunct="1"/>
            <a:r>
              <a:rPr lang="en-US" altLang="en-US" baseline="0" dirty="0">
                <a:latin typeface="Arial" panose="020B0604020202020204" pitchFamily="34" charset="0"/>
              </a:rPr>
              <a:t>Fly 8- this </a:t>
            </a:r>
            <a:r>
              <a:rPr lang="en-US" altLang="en-US" baseline="0" dirty="0" err="1">
                <a:latin typeface="Arial" panose="020B0604020202020204" pitchFamily="34" charset="0"/>
              </a:rPr>
              <a:t>bllodwork</a:t>
            </a:r>
            <a:r>
              <a:rPr lang="en-US" altLang="en-US" baseline="0" dirty="0">
                <a:latin typeface="Arial" panose="020B0604020202020204" pitchFamily="34" charset="0"/>
              </a:rPr>
              <a:t> was also normal</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328041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 We also did an EKG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Fly in What else- well we have to draw a Gq1b.</a:t>
            </a:r>
            <a:r>
              <a:rPr lang="en-US" altLang="en-US" baseline="0" dirty="0">
                <a:latin typeface="Arial" panose="020B0604020202020204" pitchFamily="34" charset="0"/>
              </a:rPr>
              <a:t>  This test may take a while to come back- what can we do to help her in the interim?</a:t>
            </a:r>
            <a:endParaRPr lang="en-US" altLang="en-US" dirty="0">
              <a:latin typeface="Arial" panose="020B0604020202020204" pitchFamily="34" charset="0"/>
            </a:endParaRPr>
          </a:p>
        </p:txBody>
      </p:sp>
    </p:spTree>
    <p:extLst>
      <p:ext uri="{BB962C8B-B14F-4D97-AF65-F5344CB8AC3E}">
        <p14:creationId xmlns:p14="http://schemas.microsoft.com/office/powerpoint/2010/main" val="2070826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This is not treatment of a disorder-  it is  to make the patient more comfortable and functional regardless of underlying cause of diplopia.  These bend light to the misaligned eye</a:t>
            </a:r>
            <a:r>
              <a:rPr lang="en-US" altLang="en-US" baseline="0" dirty="0">
                <a:latin typeface="Arial" panose="020B0604020202020204" pitchFamily="34" charset="0"/>
              </a:rPr>
              <a:t> to attempt to eliminate diplopia.</a:t>
            </a:r>
            <a:endParaRPr lang="en-US" altLang="en-US" dirty="0">
              <a:latin typeface="Arial" panose="020B0604020202020204" pitchFamily="34" charset="0"/>
            </a:endParaRPr>
          </a:p>
        </p:txBody>
      </p:sp>
    </p:spTree>
    <p:extLst>
      <p:ext uri="{BB962C8B-B14F-4D97-AF65-F5344CB8AC3E}">
        <p14:creationId xmlns:p14="http://schemas.microsoft.com/office/powerpoint/2010/main" val="1599472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About a month after it was drawn, the Gq1b test came back significantly positive.  It was repeated and was again positive.</a:t>
            </a:r>
          </a:p>
        </p:txBody>
      </p:sp>
    </p:spTree>
    <p:extLst>
      <p:ext uri="{BB962C8B-B14F-4D97-AF65-F5344CB8AC3E}">
        <p14:creationId xmlns:p14="http://schemas.microsoft.com/office/powerpoint/2010/main" val="1713249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are we done?  </a:t>
            </a:r>
          </a:p>
          <a:p>
            <a:endParaRPr lang="en-US" dirty="0"/>
          </a:p>
          <a:p>
            <a:r>
              <a:rPr lang="en-US" dirty="0"/>
              <a:t>Fly in</a:t>
            </a:r>
          </a:p>
          <a:p>
            <a:r>
              <a:rPr lang="en-US" dirty="0"/>
              <a:t>Is this close cousin of Miller Fisher syndrome, Gq1b positive Acute Ophthalmoplegia without ataxia, this patient’s final diagnosis?  </a:t>
            </a:r>
          </a:p>
          <a:p>
            <a:endParaRPr lang="en-US" dirty="0"/>
          </a:p>
          <a:p>
            <a:endParaRPr lang="en-US" dirty="0"/>
          </a:p>
          <a:p>
            <a:r>
              <a:rPr lang="en-US" dirty="0"/>
              <a:t>Remember that she had an acute illness at onset…</a:t>
            </a:r>
          </a:p>
        </p:txBody>
      </p:sp>
      <p:sp>
        <p:nvSpPr>
          <p:cNvPr id="4" name="Slide Number Placeholder 3"/>
          <p:cNvSpPr>
            <a:spLocks noGrp="1"/>
          </p:cNvSpPr>
          <p:nvPr>
            <p:ph type="sldNum" sz="quarter" idx="10"/>
          </p:nvPr>
        </p:nvSpPr>
        <p:spPr/>
        <p:txBody>
          <a:bodyPr/>
          <a:lstStyle/>
          <a:p>
            <a:fld id="{E9CBB243-8E3B-4AC6-9701-33AFAACBCA1D}" type="slidenum">
              <a:rPr lang="en-US" smtClean="0"/>
              <a:t>37</a:t>
            </a:fld>
            <a:endParaRPr lang="en-US"/>
          </a:p>
        </p:txBody>
      </p:sp>
    </p:spTree>
    <p:extLst>
      <p:ext uri="{BB962C8B-B14F-4D97-AF65-F5344CB8AC3E}">
        <p14:creationId xmlns:p14="http://schemas.microsoft.com/office/powerpoint/2010/main" val="259488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Gq1b ganglioside</a:t>
            </a:r>
            <a:r>
              <a:rPr lang="en-US" baseline="0" dirty="0"/>
              <a:t> has been associated with a few infectious correlations as seen in these papers, notably, campylobacter and </a:t>
            </a:r>
            <a:r>
              <a:rPr lang="en-US" baseline="0" dirty="0" err="1"/>
              <a:t>heliobacter</a:t>
            </a:r>
            <a:endParaRPr lang="en-US" baseline="0" dirty="0"/>
          </a:p>
          <a:p>
            <a:endParaRPr lang="en-US" dirty="0"/>
          </a:p>
        </p:txBody>
      </p:sp>
      <p:sp>
        <p:nvSpPr>
          <p:cNvPr id="4" name="Slide Number Placeholder 3"/>
          <p:cNvSpPr>
            <a:spLocks noGrp="1"/>
          </p:cNvSpPr>
          <p:nvPr>
            <p:ph type="sldNum" sz="quarter" idx="10"/>
          </p:nvPr>
        </p:nvSpPr>
        <p:spPr/>
        <p:txBody>
          <a:bodyPr/>
          <a:lstStyle/>
          <a:p>
            <a:fld id="{E9CBB243-8E3B-4AC6-9701-33AFAACBCA1D}" type="slidenum">
              <a:rPr lang="en-US" smtClean="0"/>
              <a:t>38</a:t>
            </a:fld>
            <a:endParaRPr lang="en-US"/>
          </a:p>
        </p:txBody>
      </p:sp>
    </p:spTree>
    <p:extLst>
      <p:ext uri="{BB962C8B-B14F-4D97-AF65-F5344CB8AC3E}">
        <p14:creationId xmlns:p14="http://schemas.microsoft.com/office/powerpoint/2010/main" val="196175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 campylobacter titer was negative.  </a:t>
            </a:r>
          </a:p>
          <a:p>
            <a:endParaRPr lang="en-US" dirty="0"/>
          </a:p>
          <a:p>
            <a:r>
              <a:rPr lang="en-US" dirty="0"/>
              <a:t>Although he IgM for H pylori was negative, both IgG and IgA were elevated.  We are now several months after the development of her diplopia</a:t>
            </a:r>
          </a:p>
        </p:txBody>
      </p:sp>
      <p:sp>
        <p:nvSpPr>
          <p:cNvPr id="4" name="Slide Number Placeholder 3"/>
          <p:cNvSpPr>
            <a:spLocks noGrp="1"/>
          </p:cNvSpPr>
          <p:nvPr>
            <p:ph type="sldNum" sz="quarter" idx="10"/>
          </p:nvPr>
        </p:nvSpPr>
        <p:spPr/>
        <p:txBody>
          <a:bodyPr/>
          <a:lstStyle/>
          <a:p>
            <a:fld id="{E9CBB243-8E3B-4AC6-9701-33AFAACBCA1D}" type="slidenum">
              <a:rPr lang="en-US" smtClean="0"/>
              <a:t>39</a:t>
            </a:fld>
            <a:endParaRPr lang="en-US"/>
          </a:p>
        </p:txBody>
      </p:sp>
    </p:spTree>
    <p:extLst>
      <p:ext uri="{BB962C8B-B14F-4D97-AF65-F5344CB8AC3E}">
        <p14:creationId xmlns:p14="http://schemas.microsoft.com/office/powerpoint/2010/main" val="91991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So, other than her past workup, what more do you want to know about her visual symptoms?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 diplopia</a:t>
            </a:r>
            <a:r>
              <a:rPr lang="en-US" altLang="en-US" baseline="0" dirty="0">
                <a:latin typeface="Arial" panose="020B0604020202020204" pitchFamily="34" charset="0"/>
              </a:rPr>
              <a:t> was binocular, she thought it had a vertical component, it was worse at distance, and it was worse in right gaze.</a:t>
            </a:r>
            <a:endParaRPr lang="en-US" altLang="en-US" dirty="0">
              <a:latin typeface="Arial" panose="020B0604020202020204" pitchFamily="34" charset="0"/>
            </a:endParaRPr>
          </a:p>
        </p:txBody>
      </p:sp>
    </p:spTree>
    <p:extLst>
      <p:ext uri="{BB962C8B-B14F-4D97-AF65-F5344CB8AC3E}">
        <p14:creationId xmlns:p14="http://schemas.microsoft.com/office/powerpoint/2010/main" val="1238563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She was treated with Biaxin, oxacillin, and </a:t>
            </a:r>
            <a:r>
              <a:rPr lang="en-US" altLang="en-US" dirty="0" err="1">
                <a:latin typeface="Arial" panose="020B0604020202020204" pitchFamily="34" charset="0"/>
              </a:rPr>
              <a:t>prevacid</a:t>
            </a:r>
            <a:r>
              <a:rPr lang="en-US" altLang="en-US" dirty="0">
                <a:latin typeface="Arial" panose="020B0604020202020204" pitchFamily="34" charset="0"/>
              </a:rPr>
              <a:t> for h pylori, and after 2 weeks of this treatment, her </a:t>
            </a:r>
            <a:r>
              <a:rPr lang="en-US" altLang="en-US" dirty="0" err="1">
                <a:latin typeface="Arial" panose="020B0604020202020204" pitchFamily="34" charset="0"/>
              </a:rPr>
              <a:t>upgaze</a:t>
            </a:r>
            <a:r>
              <a:rPr lang="en-US" altLang="en-US" dirty="0">
                <a:latin typeface="Arial" panose="020B0604020202020204" pitchFamily="34" charset="0"/>
              </a:rPr>
              <a:t> was now 50% in each eye and her horizontal movements were normal. </a:t>
            </a:r>
          </a:p>
        </p:txBody>
      </p:sp>
    </p:spTree>
    <p:extLst>
      <p:ext uri="{BB962C8B-B14F-4D97-AF65-F5344CB8AC3E}">
        <p14:creationId xmlns:p14="http://schemas.microsoft.com/office/powerpoint/2010/main" val="953725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ophthalmoplegia of the Gq1b antibody syndromes is often self-limited, but IVIG has been reported to be an effective treatment by several authors.  There is a recurrent form of this ophthalmoplegia which may also be treated with IVIG.</a:t>
            </a:r>
          </a:p>
          <a:p>
            <a:endParaRPr lang="en-US" dirty="0"/>
          </a:p>
          <a:p>
            <a:r>
              <a:rPr lang="en-US" dirty="0"/>
              <a:t>A chronic form of the disease also exists.</a:t>
            </a:r>
          </a:p>
        </p:txBody>
      </p:sp>
      <p:sp>
        <p:nvSpPr>
          <p:cNvPr id="4" name="Slide Number Placeholder 3"/>
          <p:cNvSpPr>
            <a:spLocks noGrp="1"/>
          </p:cNvSpPr>
          <p:nvPr>
            <p:ph type="sldNum" sz="quarter" idx="10"/>
          </p:nvPr>
        </p:nvSpPr>
        <p:spPr/>
        <p:txBody>
          <a:bodyPr/>
          <a:lstStyle/>
          <a:p>
            <a:fld id="{E9CBB243-8E3B-4AC6-9701-33AFAACBCA1D}" type="slidenum">
              <a:rPr lang="en-US" smtClean="0"/>
              <a:t>41</a:t>
            </a:fld>
            <a:endParaRPr lang="en-US"/>
          </a:p>
        </p:txBody>
      </p:sp>
    </p:spTree>
    <p:extLst>
      <p:ext uri="{BB962C8B-B14F-4D97-AF65-F5344CB8AC3E}">
        <p14:creationId xmlns:p14="http://schemas.microsoft.com/office/powerpoint/2010/main" val="2113957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months after treatment, she had no diplopia, had full eye movements except she had about 2/3 of elevation in each eye symmetrically, which is probably normal for age.  She had a 4 prism diopter exotropia, and the rest of her neurologic exam was normal.</a:t>
            </a:r>
          </a:p>
        </p:txBody>
      </p:sp>
      <p:sp>
        <p:nvSpPr>
          <p:cNvPr id="4" name="Slide Number Placeholder 3"/>
          <p:cNvSpPr>
            <a:spLocks noGrp="1"/>
          </p:cNvSpPr>
          <p:nvPr>
            <p:ph type="sldNum" sz="quarter" idx="10"/>
          </p:nvPr>
        </p:nvSpPr>
        <p:spPr/>
        <p:txBody>
          <a:bodyPr/>
          <a:lstStyle/>
          <a:p>
            <a:fld id="{E9CBB243-8E3B-4AC6-9701-33AFAACBCA1D}" type="slidenum">
              <a:rPr lang="en-US" smtClean="0"/>
              <a:t>42</a:t>
            </a:fld>
            <a:endParaRPr lang="en-US"/>
          </a:p>
        </p:txBody>
      </p:sp>
    </p:spTree>
    <p:extLst>
      <p:ext uri="{BB962C8B-B14F-4D97-AF65-F5344CB8AC3E}">
        <p14:creationId xmlns:p14="http://schemas.microsoft.com/office/powerpoint/2010/main" val="21466291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timing of improvement related to treatment of this patient’s H pylori begs the question</a:t>
            </a:r>
            <a:r>
              <a:rPr lang="en-US" baseline="0" dirty="0"/>
              <a:t> if this may have been a causative agent in this case despite the presence of the classic antecedent URI</a:t>
            </a:r>
            <a:endParaRPr lang="en-US" dirty="0"/>
          </a:p>
        </p:txBody>
      </p:sp>
      <p:sp>
        <p:nvSpPr>
          <p:cNvPr id="4" name="Slide Number Placeholder 3"/>
          <p:cNvSpPr>
            <a:spLocks noGrp="1"/>
          </p:cNvSpPr>
          <p:nvPr>
            <p:ph type="sldNum" sz="quarter" idx="10"/>
          </p:nvPr>
        </p:nvSpPr>
        <p:spPr/>
        <p:txBody>
          <a:bodyPr/>
          <a:lstStyle/>
          <a:p>
            <a:fld id="{E9CBB243-8E3B-4AC6-9701-33AFAACBCA1D}" type="slidenum">
              <a:rPr lang="en-US" smtClean="0"/>
              <a:t>43</a:t>
            </a:fld>
            <a:endParaRPr lang="en-US"/>
          </a:p>
        </p:txBody>
      </p:sp>
    </p:spTree>
    <p:extLst>
      <p:ext uri="{BB962C8B-B14F-4D97-AF65-F5344CB8AC3E}">
        <p14:creationId xmlns:p14="http://schemas.microsoft.com/office/powerpoint/2010/main" val="1603706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Diplopia, when not caused by a single cranial neuropathy, has a long differential as you see here.  You need to remember that the </a:t>
            </a:r>
            <a:r>
              <a:rPr lang="en-US" dirty="0" err="1"/>
              <a:t>Gqib</a:t>
            </a:r>
            <a:r>
              <a:rPr lang="en-US" dirty="0"/>
              <a:t> syndromes can cause an ophthalmoplegia that does not follow cranial nerve distributions and should include them in your differential.  And just because you can name the diagnosis does not mean you know the etiology of the patient’s problem- sometimes you have to continue to dig deeper.</a:t>
            </a:r>
          </a:p>
        </p:txBody>
      </p:sp>
      <p:sp>
        <p:nvSpPr>
          <p:cNvPr id="4" name="Slide Number Placeholder 3"/>
          <p:cNvSpPr>
            <a:spLocks noGrp="1"/>
          </p:cNvSpPr>
          <p:nvPr>
            <p:ph type="sldNum" sz="quarter" idx="10"/>
          </p:nvPr>
        </p:nvSpPr>
        <p:spPr/>
        <p:txBody>
          <a:bodyPr/>
          <a:lstStyle/>
          <a:p>
            <a:fld id="{E9CBB243-8E3B-4AC6-9701-33AFAACBCA1D}" type="slidenum">
              <a:rPr lang="en-US" smtClean="0"/>
              <a:t>44</a:t>
            </a:fld>
            <a:endParaRPr lang="en-US"/>
          </a:p>
        </p:txBody>
      </p:sp>
    </p:spTree>
    <p:extLst>
      <p:ext uri="{BB962C8B-B14F-4D97-AF65-F5344CB8AC3E}">
        <p14:creationId xmlns:p14="http://schemas.microsoft.com/office/powerpoint/2010/main" val="3498751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CBB243-8E3B-4AC6-9701-33AFAACBCA1D}" type="slidenum">
              <a:rPr lang="en-US" smtClean="0"/>
              <a:t>45</a:t>
            </a:fld>
            <a:endParaRPr lang="en-US"/>
          </a:p>
        </p:txBody>
      </p:sp>
    </p:spTree>
    <p:extLst>
      <p:ext uri="{BB962C8B-B14F-4D97-AF65-F5344CB8AC3E}">
        <p14:creationId xmlns:p14="http://schemas.microsoft.com/office/powerpoint/2010/main" val="1694050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Are there any more questions about her history that you should ask?</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Well, you should. Thinking about myasthenia, ask about ptosis, diurnal variation, meaning the symptoms getting worse late in the day, and about systemic signs of myasthenia</a:t>
            </a:r>
          </a:p>
        </p:txBody>
      </p:sp>
    </p:spTree>
    <p:extLst>
      <p:ext uri="{BB962C8B-B14F-4D97-AF65-F5344CB8AC3E}">
        <p14:creationId xmlns:p14="http://schemas.microsoft.com/office/powerpoint/2010/main" val="2095248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We</a:t>
            </a:r>
            <a:r>
              <a:rPr lang="en-US" altLang="en-US" baseline="0" dirty="0">
                <a:latin typeface="Arial" panose="020B0604020202020204" pitchFamily="34" charset="0"/>
              </a:rPr>
              <a:t> also like to know if there was any antecedent vaccination or illness that might be related to the symptoms.  There were no vaccinations, but she said that around the time of the onset of the double vision, she had a URI.</a:t>
            </a:r>
            <a:endParaRPr lang="en-US" altLang="en-US" dirty="0">
              <a:latin typeface="Arial" panose="020B0604020202020204" pitchFamily="34" charset="0"/>
            </a:endParaRPr>
          </a:p>
        </p:txBody>
      </p:sp>
    </p:spTree>
    <p:extLst>
      <p:ext uri="{BB962C8B-B14F-4D97-AF65-F5344CB8AC3E}">
        <p14:creationId xmlns:p14="http://schemas.microsoft.com/office/powerpoint/2010/main" val="864794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The prior workup included a negative brain MRI, </a:t>
            </a:r>
            <a:r>
              <a:rPr lang="en-US" altLang="en-US" dirty="0" err="1">
                <a:latin typeface="Arial" panose="020B0604020202020204" pitchFamily="34" charset="0"/>
              </a:rPr>
              <a:t>sed</a:t>
            </a:r>
            <a:r>
              <a:rPr lang="en-US" altLang="en-US" dirty="0">
                <a:latin typeface="Arial" panose="020B0604020202020204" pitchFamily="34" charset="0"/>
              </a:rPr>
              <a:t> rate, CRP,</a:t>
            </a:r>
            <a:r>
              <a:rPr lang="en-US" altLang="en-US" baseline="0" dirty="0">
                <a:latin typeface="Arial" panose="020B0604020202020204" pitchFamily="34" charset="0"/>
              </a:rPr>
              <a:t> and CXR.  She had a low positive ANA of 1:160.  Outside doctors, not having an explanation for the diplopia in this 68 year old who had headaches for 11 months before the onset of diplopia, decided to get bilateral temporal artery biopsies.  They had adequate 3 cm sections, did elastin stains, and these were negative.</a:t>
            </a:r>
            <a:endParaRPr lang="en-US" altLang="en-US" dirty="0">
              <a:latin typeface="Arial" panose="020B0604020202020204" pitchFamily="34" charset="0"/>
            </a:endParaRPr>
          </a:p>
        </p:txBody>
      </p:sp>
    </p:spTree>
    <p:extLst>
      <p:ext uri="{BB962C8B-B14F-4D97-AF65-F5344CB8AC3E}">
        <p14:creationId xmlns:p14="http://schemas.microsoft.com/office/powerpoint/2010/main" val="3343768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Despite the negative biopsies, these doctors who saw her before neuro-ophthalmology</a:t>
            </a:r>
            <a:r>
              <a:rPr lang="en-US" altLang="en-US" baseline="0" dirty="0">
                <a:latin typeface="Arial" panose="020B0604020202020204" pitchFamily="34" charset="0"/>
              </a:rPr>
              <a:t> was involved decided to start her on 60 mg of prednisone for biopsy-negative temporal arteritis.</a:t>
            </a:r>
          </a:p>
          <a:p>
            <a:pPr eaLnBrk="1" hangingPunct="1"/>
            <a:endParaRPr lang="en-US" altLang="en-US" baseline="0" dirty="0">
              <a:latin typeface="Arial" panose="020B0604020202020204" pitchFamily="34" charset="0"/>
            </a:endParaRPr>
          </a:p>
          <a:p>
            <a:pPr eaLnBrk="1" hangingPunct="1"/>
            <a:endParaRPr lang="en-US" altLang="en-US" baseline="0" dirty="0">
              <a:latin typeface="Arial" panose="020B0604020202020204" pitchFamily="34" charset="0"/>
            </a:endParaRPr>
          </a:p>
          <a:p>
            <a:pPr eaLnBrk="1" hangingPunct="1"/>
            <a:r>
              <a:rPr lang="en-US" altLang="en-US" baseline="0" dirty="0">
                <a:latin typeface="Arial" panose="020B0604020202020204" pitchFamily="34" charset="0"/>
              </a:rPr>
              <a:t>Do you agree with this treatment plan?</a:t>
            </a:r>
            <a:endParaRPr lang="en-US" altLang="en-US" dirty="0">
              <a:latin typeface="Arial" panose="020B0604020202020204" pitchFamily="34" charset="0"/>
            </a:endParaRPr>
          </a:p>
        </p:txBody>
      </p:sp>
    </p:spTree>
    <p:extLst>
      <p:ext uri="{BB962C8B-B14F-4D97-AF65-F5344CB8AC3E}">
        <p14:creationId xmlns:p14="http://schemas.microsoft.com/office/powerpoint/2010/main" val="1400413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temporal or giant cell arteritis have double vision, they have a usually have systemic symptoms of GCA such as jaw claudication.  Aside from the headache, she did not</a:t>
            </a:r>
          </a:p>
        </p:txBody>
      </p:sp>
      <p:sp>
        <p:nvSpPr>
          <p:cNvPr id="4" name="Slide Number Placeholder 3"/>
          <p:cNvSpPr>
            <a:spLocks noGrp="1"/>
          </p:cNvSpPr>
          <p:nvPr>
            <p:ph type="sldNum" sz="quarter" idx="10"/>
          </p:nvPr>
        </p:nvSpPr>
        <p:spPr/>
        <p:txBody>
          <a:bodyPr/>
          <a:lstStyle/>
          <a:p>
            <a:fld id="{E9CBB243-8E3B-4AC6-9701-33AFAACBCA1D}" type="slidenum">
              <a:rPr lang="en-US" smtClean="0"/>
              <a:t>9</a:t>
            </a:fld>
            <a:endParaRPr lang="en-US"/>
          </a:p>
        </p:txBody>
      </p:sp>
    </p:spTree>
    <p:extLst>
      <p:ext uri="{BB962C8B-B14F-4D97-AF65-F5344CB8AC3E}">
        <p14:creationId xmlns:p14="http://schemas.microsoft.com/office/powerpoint/2010/main" val="2870340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D07A79-73E8-F742-93ED-4E631E6F4B38}"/>
              </a:ext>
            </a:extLst>
          </p:cNvPr>
          <p:cNvPicPr>
            <a:picLocks noChangeAspect="1"/>
          </p:cNvPicPr>
          <p:nvPr userDrawn="1"/>
        </p:nvPicPr>
        <p:blipFill>
          <a:blip r:embed="rId2"/>
          <a:stretch>
            <a:fillRect/>
          </a:stretch>
        </p:blipFill>
        <p:spPr>
          <a:xfrm>
            <a:off x="178903" y="5829697"/>
            <a:ext cx="2570757" cy="1028303"/>
          </a:xfrm>
          <a:prstGeom prst="rect">
            <a:avLst/>
          </a:prstGeom>
        </p:spPr>
      </p:pic>
    </p:spTree>
    <p:extLst>
      <p:ext uri="{BB962C8B-B14F-4D97-AF65-F5344CB8AC3E}">
        <p14:creationId xmlns:p14="http://schemas.microsoft.com/office/powerpoint/2010/main" val="1949006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B43EA-2692-AA4D-8E2A-F3B8A0306E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27E752-78A5-9841-AA7F-13DA9822AB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AD1C5-8C9D-574D-8E5B-0DD9BA4B0652}"/>
              </a:ext>
            </a:extLst>
          </p:cNvPr>
          <p:cNvSpPr>
            <a:spLocks noGrp="1"/>
          </p:cNvSpPr>
          <p:nvPr>
            <p:ph type="dt" sz="half" idx="10"/>
          </p:nvPr>
        </p:nvSpPr>
        <p:spPr>
          <a:xfrm>
            <a:off x="838200" y="6356350"/>
            <a:ext cx="2743200" cy="365125"/>
          </a:xfrm>
          <a:prstGeom prst="rect">
            <a:avLst/>
          </a:prstGeom>
        </p:spPr>
        <p:txBody>
          <a:bodyPr/>
          <a:lstStyle/>
          <a:p>
            <a:fld id="{D5C84DD1-35AE-C042-9C45-A63BF1CEEB39}" type="datetimeFigureOut">
              <a:rPr lang="en-US" smtClean="0"/>
              <a:t>5/12/2021</a:t>
            </a:fld>
            <a:endParaRPr lang="en-US"/>
          </a:p>
        </p:txBody>
      </p:sp>
      <p:sp>
        <p:nvSpPr>
          <p:cNvPr id="5" name="Footer Placeholder 4">
            <a:extLst>
              <a:ext uri="{FF2B5EF4-FFF2-40B4-BE49-F238E27FC236}">
                <a16:creationId xmlns:a16="http://schemas.microsoft.com/office/drawing/2014/main" id="{34CF00D9-4C5D-6C45-8C5B-D4B23AC4F7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04A8E2-4634-0845-ACD1-8A9913F5302D}"/>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2634315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50E2A9-E185-384F-AF89-63182856DF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267E1E-FB37-1D46-8AAE-968742CD64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D0789-C00C-4548-9624-40C25A7E30B4}"/>
              </a:ext>
            </a:extLst>
          </p:cNvPr>
          <p:cNvSpPr>
            <a:spLocks noGrp="1"/>
          </p:cNvSpPr>
          <p:nvPr>
            <p:ph type="dt" sz="half" idx="10"/>
          </p:nvPr>
        </p:nvSpPr>
        <p:spPr>
          <a:xfrm>
            <a:off x="838200" y="6356350"/>
            <a:ext cx="2743200" cy="365125"/>
          </a:xfrm>
          <a:prstGeom prst="rect">
            <a:avLst/>
          </a:prstGeom>
        </p:spPr>
        <p:txBody>
          <a:bodyPr/>
          <a:lstStyle/>
          <a:p>
            <a:fld id="{D5C84DD1-35AE-C042-9C45-A63BF1CEEB39}" type="datetimeFigureOut">
              <a:rPr lang="en-US" smtClean="0"/>
              <a:t>5/12/2021</a:t>
            </a:fld>
            <a:endParaRPr lang="en-US"/>
          </a:p>
        </p:txBody>
      </p:sp>
      <p:sp>
        <p:nvSpPr>
          <p:cNvPr id="5" name="Footer Placeholder 4">
            <a:extLst>
              <a:ext uri="{FF2B5EF4-FFF2-40B4-BE49-F238E27FC236}">
                <a16:creationId xmlns:a16="http://schemas.microsoft.com/office/drawing/2014/main" id="{0A448589-75C3-3147-9838-3BE263B7F2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C69C64-F88B-1E45-9F75-09DAB5B50650}"/>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2644389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5E2E-3D42-5845-95CB-7A6FD38BB1B8}"/>
              </a:ext>
            </a:extLst>
          </p:cNvPr>
          <p:cNvSpPr>
            <a:spLocks noGrp="1"/>
          </p:cNvSpPr>
          <p:nvPr>
            <p:ph type="title"/>
          </p:nvPr>
        </p:nvSpPr>
        <p:spPr/>
        <p:txBody>
          <a:bodyPr>
            <a:normAutofit/>
          </a:bodyPr>
          <a:lstStyle>
            <a:lvl1pPr>
              <a:defRPr sz="4000" b="1" i="0" baseline="0">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01E915-E638-6549-90DF-FD86C654E2CF}"/>
              </a:ext>
            </a:extLst>
          </p:cNvPr>
          <p:cNvSpPr>
            <a:spLocks noGrp="1"/>
          </p:cNvSpPr>
          <p:nvPr>
            <p:ph idx="1"/>
          </p:nvPr>
        </p:nvSpPr>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1697790-D484-E14C-9687-8C2097F24183}"/>
              </a:ext>
            </a:extLst>
          </p:cNvPr>
          <p:cNvSpPr>
            <a:spLocks noGrp="1"/>
          </p:cNvSpPr>
          <p:nvPr>
            <p:ph type="dt" sz="half" idx="10"/>
          </p:nvPr>
        </p:nvSpPr>
        <p:spPr>
          <a:xfrm>
            <a:off x="838200" y="6356350"/>
            <a:ext cx="2743200" cy="365125"/>
          </a:xfrm>
          <a:prstGeom prst="rect">
            <a:avLst/>
          </a:prstGeom>
        </p:spPr>
        <p:txBody>
          <a:bodyPr/>
          <a:lstStyle/>
          <a:p>
            <a:fld id="{D5C84DD1-35AE-C042-9C45-A63BF1CEEB39}" type="datetimeFigureOut">
              <a:rPr lang="en-US" smtClean="0"/>
              <a:t>5/12/2021</a:t>
            </a:fld>
            <a:endParaRPr lang="en-US"/>
          </a:p>
        </p:txBody>
      </p:sp>
      <p:sp>
        <p:nvSpPr>
          <p:cNvPr id="5" name="Footer Placeholder 4">
            <a:extLst>
              <a:ext uri="{FF2B5EF4-FFF2-40B4-BE49-F238E27FC236}">
                <a16:creationId xmlns:a16="http://schemas.microsoft.com/office/drawing/2014/main" id="{EC56AD5B-F34E-5E48-90E6-30D2BEB6B7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CC3795-C7FD-6940-A607-B1CC79511D60}"/>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2338269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99BE-5837-6D47-8BDE-2BEEFA2F888C}"/>
              </a:ext>
            </a:extLst>
          </p:cNvPr>
          <p:cNvSpPr>
            <a:spLocks noGrp="1"/>
          </p:cNvSpPr>
          <p:nvPr>
            <p:ph type="title"/>
          </p:nvPr>
        </p:nvSpPr>
        <p:spPr>
          <a:xfrm>
            <a:off x="831850" y="1709738"/>
            <a:ext cx="10515600" cy="2852737"/>
          </a:xfrm>
        </p:spPr>
        <p:txBody>
          <a:bodyPr anchor="b"/>
          <a:lstStyle>
            <a:lvl1pPr>
              <a:defRPr sz="6000" b="1" i="0" baseline="0">
                <a:latin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D337D132-D9B8-0446-8AA6-2059F369C1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1B6436-576E-4C43-9EBE-952FDFF32D70}"/>
              </a:ext>
            </a:extLst>
          </p:cNvPr>
          <p:cNvSpPr>
            <a:spLocks noGrp="1"/>
          </p:cNvSpPr>
          <p:nvPr>
            <p:ph type="dt" sz="half" idx="10"/>
          </p:nvPr>
        </p:nvSpPr>
        <p:spPr>
          <a:xfrm>
            <a:off x="838200" y="6356350"/>
            <a:ext cx="2743200" cy="365125"/>
          </a:xfrm>
          <a:prstGeom prst="rect">
            <a:avLst/>
          </a:prstGeom>
        </p:spPr>
        <p:txBody>
          <a:bodyPr/>
          <a:lstStyle/>
          <a:p>
            <a:fld id="{D5C84DD1-35AE-C042-9C45-A63BF1CEEB39}" type="datetimeFigureOut">
              <a:rPr lang="en-US" smtClean="0"/>
              <a:t>5/12/2021</a:t>
            </a:fld>
            <a:endParaRPr lang="en-US"/>
          </a:p>
        </p:txBody>
      </p:sp>
      <p:sp>
        <p:nvSpPr>
          <p:cNvPr id="5" name="Footer Placeholder 4">
            <a:extLst>
              <a:ext uri="{FF2B5EF4-FFF2-40B4-BE49-F238E27FC236}">
                <a16:creationId xmlns:a16="http://schemas.microsoft.com/office/drawing/2014/main" id="{E1D41B9B-C1BE-ED48-BE04-6733ADE0D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D356B6-0F5A-AF44-B639-6C06BC495FFA}"/>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1242497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AC389-5A6D-E94B-817A-0F1A6015ED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72A26-61C3-1248-AF22-934EDA62F2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DB9C2E-AD78-D042-A817-966E279C55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800399-8CF6-7442-8B78-07F45C1D4F26}"/>
              </a:ext>
            </a:extLst>
          </p:cNvPr>
          <p:cNvSpPr>
            <a:spLocks noGrp="1"/>
          </p:cNvSpPr>
          <p:nvPr>
            <p:ph type="dt" sz="half" idx="10"/>
          </p:nvPr>
        </p:nvSpPr>
        <p:spPr>
          <a:xfrm>
            <a:off x="838200" y="6356350"/>
            <a:ext cx="2743200" cy="365125"/>
          </a:xfrm>
          <a:prstGeom prst="rect">
            <a:avLst/>
          </a:prstGeom>
        </p:spPr>
        <p:txBody>
          <a:bodyPr/>
          <a:lstStyle/>
          <a:p>
            <a:fld id="{D5C84DD1-35AE-C042-9C45-A63BF1CEEB39}" type="datetimeFigureOut">
              <a:rPr lang="en-US" smtClean="0"/>
              <a:t>5/12/2021</a:t>
            </a:fld>
            <a:endParaRPr lang="en-US"/>
          </a:p>
        </p:txBody>
      </p:sp>
      <p:sp>
        <p:nvSpPr>
          <p:cNvPr id="6" name="Footer Placeholder 5">
            <a:extLst>
              <a:ext uri="{FF2B5EF4-FFF2-40B4-BE49-F238E27FC236}">
                <a16:creationId xmlns:a16="http://schemas.microsoft.com/office/drawing/2014/main" id="{540EBDC1-19C9-394D-B478-F98FC5297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A76B8B-0482-1B4E-8AF9-A1CD603C0F80}"/>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967717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547C3-3DAD-734C-A80C-FF2711B2535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8F4E6C-0DCA-A546-9ECF-8A111612B2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A51435-1D3C-D747-94F8-E65BC83195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19366C-E616-5A46-909C-3EBEA0992B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A56452-80F3-2C4F-82E8-60B912F023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573786-1F4B-FD4A-85AD-4F94D79BC1F1}"/>
              </a:ext>
            </a:extLst>
          </p:cNvPr>
          <p:cNvSpPr>
            <a:spLocks noGrp="1"/>
          </p:cNvSpPr>
          <p:nvPr>
            <p:ph type="dt" sz="half" idx="10"/>
          </p:nvPr>
        </p:nvSpPr>
        <p:spPr>
          <a:xfrm>
            <a:off x="838200" y="6356350"/>
            <a:ext cx="2743200" cy="365125"/>
          </a:xfrm>
          <a:prstGeom prst="rect">
            <a:avLst/>
          </a:prstGeom>
        </p:spPr>
        <p:txBody>
          <a:bodyPr/>
          <a:lstStyle/>
          <a:p>
            <a:fld id="{D5C84DD1-35AE-C042-9C45-A63BF1CEEB39}" type="datetimeFigureOut">
              <a:rPr lang="en-US" smtClean="0"/>
              <a:t>5/12/2021</a:t>
            </a:fld>
            <a:endParaRPr lang="en-US"/>
          </a:p>
        </p:txBody>
      </p:sp>
      <p:sp>
        <p:nvSpPr>
          <p:cNvPr id="8" name="Footer Placeholder 7">
            <a:extLst>
              <a:ext uri="{FF2B5EF4-FFF2-40B4-BE49-F238E27FC236}">
                <a16:creationId xmlns:a16="http://schemas.microsoft.com/office/drawing/2014/main" id="{E3FBF8D1-D293-AE42-A48E-E18AB0BB44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B34D73A-4E16-7143-8429-E8A35483B731}"/>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422537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CE90-90FB-D843-9364-CDE551AE6D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0EAB8C-2571-2645-A309-BF902FD0CD41}"/>
              </a:ext>
            </a:extLst>
          </p:cNvPr>
          <p:cNvSpPr>
            <a:spLocks noGrp="1"/>
          </p:cNvSpPr>
          <p:nvPr>
            <p:ph type="dt" sz="half" idx="10"/>
          </p:nvPr>
        </p:nvSpPr>
        <p:spPr>
          <a:xfrm>
            <a:off x="838200" y="6356350"/>
            <a:ext cx="2743200" cy="365125"/>
          </a:xfrm>
          <a:prstGeom prst="rect">
            <a:avLst/>
          </a:prstGeom>
        </p:spPr>
        <p:txBody>
          <a:bodyPr/>
          <a:lstStyle/>
          <a:p>
            <a:fld id="{D5C84DD1-35AE-C042-9C45-A63BF1CEEB39}" type="datetimeFigureOut">
              <a:rPr lang="en-US" smtClean="0"/>
              <a:t>5/12/2021</a:t>
            </a:fld>
            <a:endParaRPr lang="en-US"/>
          </a:p>
        </p:txBody>
      </p:sp>
      <p:sp>
        <p:nvSpPr>
          <p:cNvPr id="4" name="Footer Placeholder 3">
            <a:extLst>
              <a:ext uri="{FF2B5EF4-FFF2-40B4-BE49-F238E27FC236}">
                <a16:creationId xmlns:a16="http://schemas.microsoft.com/office/drawing/2014/main" id="{FBB89D80-3AC3-F74C-B7B9-09CF7F962A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217ED0C-970C-6044-B9DE-069BA135F3E2}"/>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2366813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6DAEA4-100D-5E49-A323-41AEC76315FB}"/>
              </a:ext>
            </a:extLst>
          </p:cNvPr>
          <p:cNvSpPr>
            <a:spLocks noGrp="1"/>
          </p:cNvSpPr>
          <p:nvPr>
            <p:ph type="dt" sz="half" idx="10"/>
          </p:nvPr>
        </p:nvSpPr>
        <p:spPr>
          <a:xfrm>
            <a:off x="838200" y="6356350"/>
            <a:ext cx="2743200" cy="365125"/>
          </a:xfrm>
          <a:prstGeom prst="rect">
            <a:avLst/>
          </a:prstGeom>
        </p:spPr>
        <p:txBody>
          <a:bodyPr/>
          <a:lstStyle/>
          <a:p>
            <a:fld id="{D5C84DD1-35AE-C042-9C45-A63BF1CEEB39}" type="datetimeFigureOut">
              <a:rPr lang="en-US" smtClean="0"/>
              <a:t>5/12/2021</a:t>
            </a:fld>
            <a:endParaRPr lang="en-US"/>
          </a:p>
        </p:txBody>
      </p:sp>
      <p:sp>
        <p:nvSpPr>
          <p:cNvPr id="3" name="Footer Placeholder 2">
            <a:extLst>
              <a:ext uri="{FF2B5EF4-FFF2-40B4-BE49-F238E27FC236}">
                <a16:creationId xmlns:a16="http://schemas.microsoft.com/office/drawing/2014/main" id="{FECD6CD9-B64B-9145-A79A-5E00251981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F752BF5-49BE-BC47-89BE-67C0FA5B17AE}"/>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3750530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BC489-72DE-BE47-AEE8-FAAA8C925F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FD9F1B-DF44-A24C-AECE-92FF463662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83FEB7-0421-CF4C-A92A-571E43B666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24BB9A-EE10-6641-ACAA-C8511BE4760E}"/>
              </a:ext>
            </a:extLst>
          </p:cNvPr>
          <p:cNvSpPr>
            <a:spLocks noGrp="1"/>
          </p:cNvSpPr>
          <p:nvPr>
            <p:ph type="dt" sz="half" idx="10"/>
          </p:nvPr>
        </p:nvSpPr>
        <p:spPr>
          <a:xfrm>
            <a:off x="838200" y="6356350"/>
            <a:ext cx="2743200" cy="365125"/>
          </a:xfrm>
          <a:prstGeom prst="rect">
            <a:avLst/>
          </a:prstGeom>
        </p:spPr>
        <p:txBody>
          <a:bodyPr/>
          <a:lstStyle/>
          <a:p>
            <a:fld id="{D5C84DD1-35AE-C042-9C45-A63BF1CEEB39}" type="datetimeFigureOut">
              <a:rPr lang="en-US" smtClean="0"/>
              <a:t>5/12/2021</a:t>
            </a:fld>
            <a:endParaRPr lang="en-US"/>
          </a:p>
        </p:txBody>
      </p:sp>
      <p:sp>
        <p:nvSpPr>
          <p:cNvPr id="6" name="Footer Placeholder 5">
            <a:extLst>
              <a:ext uri="{FF2B5EF4-FFF2-40B4-BE49-F238E27FC236}">
                <a16:creationId xmlns:a16="http://schemas.microsoft.com/office/drawing/2014/main" id="{D391A377-74EE-CD4B-B15A-5DF964F851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8E1C73-98C8-9045-AA78-EF049CB3C456}"/>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3017229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0DC57-47C1-BB45-B2DC-79CCA540AB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BCD955-75C8-444D-ABD1-E060697F14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0748B4-AEC3-B949-9617-9434F518D8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DC61A1-BFF5-3D41-92DA-7217625F94C2}"/>
              </a:ext>
            </a:extLst>
          </p:cNvPr>
          <p:cNvSpPr>
            <a:spLocks noGrp="1"/>
          </p:cNvSpPr>
          <p:nvPr>
            <p:ph type="dt" sz="half" idx="10"/>
          </p:nvPr>
        </p:nvSpPr>
        <p:spPr>
          <a:xfrm>
            <a:off x="838200" y="6356350"/>
            <a:ext cx="2743200" cy="365125"/>
          </a:xfrm>
          <a:prstGeom prst="rect">
            <a:avLst/>
          </a:prstGeom>
        </p:spPr>
        <p:txBody>
          <a:bodyPr/>
          <a:lstStyle/>
          <a:p>
            <a:fld id="{D5C84DD1-35AE-C042-9C45-A63BF1CEEB39}" type="datetimeFigureOut">
              <a:rPr lang="en-US" smtClean="0"/>
              <a:t>5/12/2021</a:t>
            </a:fld>
            <a:endParaRPr lang="en-US"/>
          </a:p>
        </p:txBody>
      </p:sp>
      <p:sp>
        <p:nvSpPr>
          <p:cNvPr id="6" name="Footer Placeholder 5">
            <a:extLst>
              <a:ext uri="{FF2B5EF4-FFF2-40B4-BE49-F238E27FC236}">
                <a16:creationId xmlns:a16="http://schemas.microsoft.com/office/drawing/2014/main" id="{88AB864B-F91B-1642-A8DD-64280F6BA4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BF34D7-825F-4E4D-8DF8-A9006979E893}"/>
              </a:ext>
            </a:extLst>
          </p:cNvPr>
          <p:cNvSpPr>
            <a:spLocks noGrp="1"/>
          </p:cNvSpPr>
          <p:nvPr>
            <p:ph type="sldNum" sz="quarter" idx="12"/>
          </p:nvPr>
        </p:nvSpPr>
        <p:spPr>
          <a:xfrm>
            <a:off x="8610600" y="6356350"/>
            <a:ext cx="2743200" cy="365125"/>
          </a:xfrm>
          <a:prstGeom prst="rect">
            <a:avLst/>
          </a:prstGeom>
        </p:spPr>
        <p:txBody>
          <a:bodyPr/>
          <a:lstStyle/>
          <a:p>
            <a:fld id="{7CC86733-290F-284F-A769-EF0A47507B7A}" type="slidenum">
              <a:rPr lang="en-US" smtClean="0"/>
              <a:t>‹#›</a:t>
            </a:fld>
            <a:endParaRPr lang="en-US"/>
          </a:p>
        </p:txBody>
      </p:sp>
    </p:spTree>
    <p:extLst>
      <p:ext uri="{BB962C8B-B14F-4D97-AF65-F5344CB8AC3E}">
        <p14:creationId xmlns:p14="http://schemas.microsoft.com/office/powerpoint/2010/main" val="1107211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1F939A"/>
            </a:gs>
            <a:gs pos="11000">
              <a:srgbClr val="62B5BB"/>
            </a:gs>
            <a:gs pos="90000">
              <a:schemeClr val="bg1"/>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4C20BC-B0A7-0743-8FDE-66F90F8967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82238C-2B35-834B-9E16-6581BC188469}"/>
              </a:ext>
            </a:extLst>
          </p:cNvPr>
          <p:cNvSpPr>
            <a:spLocks noGrp="1"/>
          </p:cNvSpPr>
          <p:nvPr>
            <p:ph type="body" idx="1"/>
          </p:nvPr>
        </p:nvSpPr>
        <p:spPr>
          <a:xfrm>
            <a:off x="1490869" y="1685512"/>
            <a:ext cx="9866243" cy="38207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681372A-5854-BC42-B062-4DEFDB60D269}"/>
              </a:ext>
            </a:extLst>
          </p:cNvPr>
          <p:cNvPicPr>
            <a:picLocks noChangeAspect="1"/>
          </p:cNvPicPr>
          <p:nvPr userDrawn="1"/>
        </p:nvPicPr>
        <p:blipFill>
          <a:blip r:embed="rId13"/>
          <a:stretch>
            <a:fillRect/>
          </a:stretch>
        </p:blipFill>
        <p:spPr>
          <a:xfrm>
            <a:off x="178903" y="5829697"/>
            <a:ext cx="2570757" cy="1028303"/>
          </a:xfrm>
          <a:prstGeom prst="rect">
            <a:avLst/>
          </a:prstGeom>
        </p:spPr>
      </p:pic>
    </p:spTree>
    <p:extLst>
      <p:ext uri="{BB962C8B-B14F-4D97-AF65-F5344CB8AC3E}">
        <p14:creationId xmlns:p14="http://schemas.microsoft.com/office/powerpoint/2010/main" val="3371573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5.xml"/><Relationship Id="rId6" Type="http://schemas.openxmlformats.org/officeDocument/2006/relationships/hyperlink" Target="https://collections.lib.utah.edu/details?id=1209829&amp;q=sort_type_t:*MovingImage*+AND+myasthenia&amp;fd=type_t,title_t,description_t,subject_t,collection_t&amp;rows=50&amp;sort=sort_title_t+asc&amp;facet_setname_s=ehsl_novel_*" TargetMode="External"/><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6.xml"/><Relationship Id="rId6" Type="http://schemas.openxmlformats.org/officeDocument/2006/relationships/hyperlink" Target="https://collections.lib.utah.edu/details?id=188639&amp;q=sort_type_t:*MovingImage*+AND+pseudo+internuclear&amp;fd=type_t,title_t,description_t,subject_t,collection_t&amp;rows=50&amp;sort=sort_title_t+asc&amp;facet_setname_s=ehsl_novel_*" TargetMode="Externa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22.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2" Type="http://schemas.microsoft.com/office/2007/relationships/media" Target="../media/media37.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hyperlink" Target="http://www.sciencedirect.com/science/article/pii/S0022510X03000133"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hyperlink" Target="http://ovidsp.tx.ovid.com/sp-3.5.1a/ovidweb.cgi?&amp;S=DGPLFPKCMEDDJFMINCALEHLBMMIBAA00&amp;Link+Set=S.sh.14|45|sl_10" TargetMode="External"/><Relationship Id="rId4"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FFC9C-3060-B04F-8B7E-FDFE18C0DDB8}"/>
              </a:ext>
            </a:extLst>
          </p:cNvPr>
          <p:cNvSpPr>
            <a:spLocks noGrp="1"/>
          </p:cNvSpPr>
          <p:nvPr>
            <p:ph type="ctrTitle" idx="4294967295"/>
          </p:nvPr>
        </p:nvSpPr>
        <p:spPr>
          <a:xfrm>
            <a:off x="258792" y="846317"/>
            <a:ext cx="11593902" cy="2387600"/>
          </a:xfrm>
        </p:spPr>
        <p:txBody>
          <a:bodyPr>
            <a:normAutofit/>
          </a:bodyPr>
          <a:lstStyle/>
          <a:p>
            <a:pPr algn="ctr"/>
            <a:r>
              <a:rPr lang="en-US" sz="6000" b="1" dirty="0">
                <a:solidFill>
                  <a:srgbClr val="3B5B6F"/>
                </a:solidFill>
                <a:latin typeface="Arial" panose="020B0604020202020204" pitchFamily="34" charset="0"/>
                <a:cs typeface="Arial" panose="020B0604020202020204" pitchFamily="34" charset="0"/>
              </a:rPr>
              <a:t>Double Vision and Headache</a:t>
            </a:r>
          </a:p>
        </p:txBody>
      </p:sp>
      <p:sp>
        <p:nvSpPr>
          <p:cNvPr id="3" name="Subtitle 2">
            <a:extLst>
              <a:ext uri="{FF2B5EF4-FFF2-40B4-BE49-F238E27FC236}">
                <a16:creationId xmlns:a16="http://schemas.microsoft.com/office/drawing/2014/main" id="{266FB864-BBF6-694D-B073-6D507171B852}"/>
              </a:ext>
            </a:extLst>
          </p:cNvPr>
          <p:cNvSpPr>
            <a:spLocks noGrp="1"/>
          </p:cNvSpPr>
          <p:nvPr>
            <p:ph type="subTitle" idx="4294967295"/>
          </p:nvPr>
        </p:nvSpPr>
        <p:spPr>
          <a:xfrm>
            <a:off x="1088888" y="3489210"/>
            <a:ext cx="9933709" cy="2870026"/>
          </a:xfrm>
        </p:spPr>
        <p:txBody>
          <a:bodyPr>
            <a:normAutofit fontScale="92500" lnSpcReduction="10000"/>
          </a:bodyPr>
          <a:lstStyle/>
          <a:p>
            <a:pPr marL="0" indent="0" algn="ctr">
              <a:buNone/>
            </a:pPr>
            <a:r>
              <a:rPr lang="en-US" sz="3600" b="1" dirty="0">
                <a:solidFill>
                  <a:srgbClr val="3B5B6F"/>
                </a:solidFill>
                <a:latin typeface="Arial" panose="020B0604020202020204" pitchFamily="34" charset="0"/>
                <a:cs typeface="Arial" panose="020B0604020202020204" pitchFamily="34" charset="0"/>
              </a:rPr>
              <a:t>Larry Frohman, MD</a:t>
            </a:r>
          </a:p>
          <a:p>
            <a:pPr marL="0" indent="0" algn="ctr">
              <a:buNone/>
            </a:pPr>
            <a:r>
              <a:rPr lang="en-US" b="1" dirty="0">
                <a:solidFill>
                  <a:srgbClr val="3B5B6F"/>
                </a:solidFill>
                <a:latin typeface="Arial" panose="020B0604020202020204" pitchFamily="34" charset="0"/>
                <a:cs typeface="Arial" panose="020B0604020202020204" pitchFamily="34" charset="0"/>
              </a:rPr>
              <a:t>Executive Vice President, NANOS</a:t>
            </a:r>
          </a:p>
          <a:p>
            <a:pPr marL="0" indent="0" algn="ctr">
              <a:buNone/>
            </a:pPr>
            <a:r>
              <a:rPr lang="en-US" b="1" dirty="0">
                <a:solidFill>
                  <a:srgbClr val="3B5B6F"/>
                </a:solidFill>
                <a:latin typeface="Arial" panose="020B0604020202020204" pitchFamily="34" charset="0"/>
                <a:cs typeface="Arial" panose="020B0604020202020204" pitchFamily="34" charset="0"/>
              </a:rPr>
              <a:t>Rutgers-New Jersey Medical School</a:t>
            </a:r>
          </a:p>
          <a:p>
            <a:pPr marL="0" indent="0" algn="ctr">
              <a:buNone/>
            </a:pPr>
            <a:r>
              <a:rPr lang="en-US" sz="3600" b="1" dirty="0">
                <a:solidFill>
                  <a:srgbClr val="3B5B6F"/>
                </a:solidFill>
                <a:latin typeface="Arial" panose="020B0604020202020204" pitchFamily="34" charset="0"/>
                <a:cs typeface="Arial" panose="020B0604020202020204" pitchFamily="34" charset="0"/>
              </a:rPr>
              <a:t>Christopher Seery, MD</a:t>
            </a:r>
          </a:p>
          <a:p>
            <a:pPr marL="0" indent="0" algn="ctr">
              <a:buNone/>
            </a:pPr>
            <a:r>
              <a:rPr lang="en-US" b="1" dirty="0">
                <a:solidFill>
                  <a:srgbClr val="3B5B6F"/>
                </a:solidFill>
                <a:latin typeface="Arial" panose="020B0604020202020204" pitchFamily="34" charset="0"/>
                <a:cs typeface="Arial" panose="020B0604020202020204" pitchFamily="34" charset="0"/>
              </a:rPr>
              <a:t>PGY-3 Ophthalmology Resident</a:t>
            </a:r>
          </a:p>
          <a:p>
            <a:pPr marL="0" indent="0" algn="ctr">
              <a:buNone/>
            </a:pPr>
            <a:r>
              <a:rPr lang="en-US" b="1" dirty="0">
                <a:solidFill>
                  <a:srgbClr val="3B5B6F"/>
                </a:solidFill>
                <a:latin typeface="Arial" panose="020B0604020202020204" pitchFamily="34" charset="0"/>
                <a:cs typeface="Arial" panose="020B0604020202020204" pitchFamily="34" charset="0"/>
              </a:rPr>
              <a:t>Rutgers- New Jersey Medical School</a:t>
            </a:r>
          </a:p>
          <a:p>
            <a:pPr marL="0" indent="0" algn="ctr">
              <a:buNone/>
            </a:pPr>
            <a:endParaRPr lang="en-US" b="1" dirty="0">
              <a:solidFill>
                <a:srgbClr val="3B5B6F"/>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081AB3D-73EE-4863-95B5-48C952318126}"/>
              </a:ext>
            </a:extLst>
          </p:cNvPr>
          <p:cNvSpPr txBox="1"/>
          <p:nvPr/>
        </p:nvSpPr>
        <p:spPr>
          <a:xfrm>
            <a:off x="2854503" y="257006"/>
            <a:ext cx="6482994" cy="923330"/>
          </a:xfrm>
          <a:prstGeom prst="rect">
            <a:avLst/>
          </a:prstGeom>
          <a:noFill/>
        </p:spPr>
        <p:txBody>
          <a:bodyPr wrap="square" rtlCol="0">
            <a:spAutoFit/>
          </a:bodyPr>
          <a:lstStyle/>
          <a:p>
            <a:pPr algn="ctr"/>
            <a:r>
              <a:rPr lang="en-US" sz="5400" dirty="0">
                <a:solidFill>
                  <a:srgbClr val="3B5B6F"/>
                </a:solidFill>
                <a:latin typeface="Arial Black" panose="020B0A04020102020204" pitchFamily="34" charset="0"/>
              </a:rPr>
              <a:t>UPFRONT CASE</a:t>
            </a:r>
          </a:p>
        </p:txBody>
      </p:sp>
      <p:pic>
        <p:nvPicPr>
          <p:cNvPr id="7" name="Audio 6">
            <a:hlinkClick r:id="" action="ppaction://media"/>
            <a:extLst>
              <a:ext uri="{FF2B5EF4-FFF2-40B4-BE49-F238E27FC236}">
                <a16:creationId xmlns:a16="http://schemas.microsoft.com/office/drawing/2014/main" id="{A4BFF0D3-B9DA-4F7E-B1DF-9F0E399398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0731721"/>
      </p:ext>
    </p:extLst>
  </p:cSld>
  <p:clrMapOvr>
    <a:masterClrMapping/>
  </p:clrMapOvr>
  <mc:AlternateContent xmlns:mc="http://schemas.openxmlformats.org/markup-compatibility/2006" xmlns:p14="http://schemas.microsoft.com/office/powerpoint/2010/main">
    <mc:Choice Requires="p14">
      <p:transition spd="slow" p14:dur="2000" advTm="4997"/>
    </mc:Choice>
    <mc:Fallback xmlns="">
      <p:transition spd="slow" advTm="4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7872"/>
            <a:ext cx="10515600" cy="756309"/>
          </a:xfrm>
        </p:spPr>
        <p:txBody>
          <a:bodyPr>
            <a:normAutofit fontScale="90000"/>
          </a:bodyPr>
          <a:lstStyle/>
          <a:p>
            <a:pPr algn="ctr"/>
            <a:r>
              <a:rPr lang="en-US" b="1" dirty="0">
                <a:solidFill>
                  <a:srgbClr val="3B5B6F"/>
                </a:solidFill>
              </a:rPr>
              <a:t>Diplopia in Temporal Arteritis </a:t>
            </a:r>
            <a:br>
              <a:rPr lang="en-US" b="1" dirty="0">
                <a:solidFill>
                  <a:srgbClr val="3B5B6F"/>
                </a:solidFill>
              </a:rPr>
            </a:br>
            <a:r>
              <a:rPr lang="en-US" b="1" dirty="0">
                <a:solidFill>
                  <a:srgbClr val="3B5B6F"/>
                </a:solidFill>
              </a:rPr>
              <a:t>(Giant Cell Arteritis) </a:t>
            </a:r>
            <a:r>
              <a:rPr lang="en-US" b="1" baseline="30000" dirty="0">
                <a:solidFill>
                  <a:srgbClr val="3B5B6F"/>
                </a:solidFill>
              </a:rPr>
              <a:t>1</a:t>
            </a:r>
            <a:endParaRPr lang="en-US" b="1" dirty="0">
              <a:solidFill>
                <a:srgbClr val="3B5B6F"/>
              </a:solidFill>
            </a:endParaRPr>
          </a:p>
        </p:txBody>
      </p:sp>
      <p:sp>
        <p:nvSpPr>
          <p:cNvPr id="3" name="Content Placeholder 2"/>
          <p:cNvSpPr>
            <a:spLocks noGrp="1"/>
          </p:cNvSpPr>
          <p:nvPr>
            <p:ph idx="1"/>
          </p:nvPr>
        </p:nvSpPr>
        <p:spPr>
          <a:xfrm>
            <a:off x="745248" y="1455564"/>
            <a:ext cx="10701504" cy="4710022"/>
          </a:xfrm>
        </p:spPr>
        <p:txBody>
          <a:bodyPr>
            <a:normAutofit/>
          </a:bodyPr>
          <a:lstStyle/>
          <a:p>
            <a:r>
              <a:rPr lang="en-US" sz="3200" dirty="0">
                <a:solidFill>
                  <a:srgbClr val="3B5B6F"/>
                </a:solidFill>
              </a:rPr>
              <a:t>Compared to age matched patients with diplopia related to other causes, patients with GCA were more likely to exhibit:</a:t>
            </a:r>
          </a:p>
          <a:p>
            <a:pPr lvl="1"/>
            <a:r>
              <a:rPr lang="en-US" dirty="0">
                <a:solidFill>
                  <a:srgbClr val="3B5B6F"/>
                </a:solidFill>
              </a:rPr>
              <a:t>Ocular ischemic lesions (26% vs 1%, P &lt; 0.001)</a:t>
            </a:r>
          </a:p>
          <a:p>
            <a:pPr lvl="1"/>
            <a:r>
              <a:rPr lang="en-US" dirty="0">
                <a:solidFill>
                  <a:srgbClr val="3B5B6F"/>
                </a:solidFill>
              </a:rPr>
              <a:t>Elevated inflammatory markers</a:t>
            </a:r>
          </a:p>
          <a:p>
            <a:pPr lvl="2"/>
            <a:r>
              <a:rPr lang="en-US" dirty="0">
                <a:solidFill>
                  <a:srgbClr val="3B5B6F"/>
                </a:solidFill>
              </a:rPr>
              <a:t>ESR 91% [10/11] vs 12% [3/25], P &lt; 0.001</a:t>
            </a:r>
          </a:p>
          <a:p>
            <a:pPr lvl="2"/>
            <a:r>
              <a:rPr lang="en-US" dirty="0">
                <a:solidFill>
                  <a:srgbClr val="3B5B6F"/>
                </a:solidFill>
              </a:rPr>
              <a:t>CRP 89% [8/9] vs 11% [2/19], P &lt; 0.001</a:t>
            </a:r>
          </a:p>
        </p:txBody>
      </p:sp>
      <p:sp>
        <p:nvSpPr>
          <p:cNvPr id="6"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1CEA4BDB-0EC6-1749-98C0-DFF9327B0822}" type="slidenum">
              <a:rPr kumimoji="0" lang="en-US" altLang="en-US" sz="1400" b="0" smtClean="0">
                <a:solidFill>
                  <a:schemeClr val="tx2"/>
                </a:solidFill>
                <a:latin typeface="Arial Black" panose="020B0A04020102020204" pitchFamily="34" charset="0"/>
              </a:rPr>
              <a:t>10</a:t>
            </a:fld>
            <a:endParaRPr kumimoji="0" lang="en-US" altLang="en-US" sz="1400" b="0" dirty="0">
              <a:solidFill>
                <a:schemeClr val="tx2"/>
              </a:solidFill>
              <a:latin typeface="Arial Black" panose="020B0A04020102020204" pitchFamily="34" charset="0"/>
            </a:endParaRPr>
          </a:p>
        </p:txBody>
      </p:sp>
      <p:pic>
        <p:nvPicPr>
          <p:cNvPr id="7" name="Audio 6">
            <a:hlinkClick r:id="" action="ppaction://media"/>
            <a:extLst>
              <a:ext uri="{FF2B5EF4-FFF2-40B4-BE49-F238E27FC236}">
                <a16:creationId xmlns:a16="http://schemas.microsoft.com/office/drawing/2014/main" id="{44113BD9-4A5A-49B4-BAE9-EA75504B45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4122359"/>
      </p:ext>
    </p:extLst>
  </p:cSld>
  <p:clrMapOvr>
    <a:masterClrMapping/>
  </p:clrMapOvr>
  <mc:AlternateContent xmlns:mc="http://schemas.openxmlformats.org/markup-compatibility/2006" xmlns:p14="http://schemas.microsoft.com/office/powerpoint/2010/main">
    <mc:Choice Requires="p14">
      <p:transition spd="slow" p14:dur="2000" advTm="12865"/>
    </mc:Choice>
    <mc:Fallback xmlns="">
      <p:transition spd="slow" advTm="12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3B5B6F"/>
                </a:solidFill>
              </a:rPr>
              <a:t>Why Was This Case Not Likely</a:t>
            </a:r>
            <a:br>
              <a:rPr lang="en-US" b="1" dirty="0">
                <a:solidFill>
                  <a:srgbClr val="3B5B6F"/>
                </a:solidFill>
              </a:rPr>
            </a:br>
            <a:r>
              <a:rPr lang="en-US" dirty="0">
                <a:solidFill>
                  <a:srgbClr val="3B5B6F"/>
                </a:solidFill>
              </a:rPr>
              <a:t>Temporal Arteritis?</a:t>
            </a:r>
            <a:endParaRPr lang="en-US" b="1" dirty="0">
              <a:solidFill>
                <a:srgbClr val="3B5B6F"/>
              </a:solidFill>
            </a:endParaRPr>
          </a:p>
        </p:txBody>
      </p:sp>
      <p:sp>
        <p:nvSpPr>
          <p:cNvPr id="3" name="Content Placeholder 2"/>
          <p:cNvSpPr>
            <a:spLocks noGrp="1"/>
          </p:cNvSpPr>
          <p:nvPr>
            <p:ph idx="1"/>
          </p:nvPr>
        </p:nvSpPr>
        <p:spPr>
          <a:xfrm>
            <a:off x="1490869" y="1685512"/>
            <a:ext cx="9866243" cy="2824495"/>
          </a:xfrm>
          <a:noFill/>
        </p:spPr>
        <p:txBody>
          <a:bodyPr>
            <a:normAutofit/>
          </a:bodyPr>
          <a:lstStyle/>
          <a:p>
            <a:r>
              <a:rPr lang="en-US" sz="3200" dirty="0">
                <a:solidFill>
                  <a:srgbClr val="3B5B6F"/>
                </a:solidFill>
              </a:rPr>
              <a:t>No complaints of fevers, myalgia, weight loss, temporal/ scalp tenderness, jaw claudication</a:t>
            </a:r>
          </a:p>
          <a:p>
            <a:r>
              <a:rPr lang="en-US" sz="3200" dirty="0">
                <a:solidFill>
                  <a:srgbClr val="3B5B6F"/>
                </a:solidFill>
              </a:rPr>
              <a:t>Normal inflammatory markers</a:t>
            </a:r>
          </a:p>
          <a:p>
            <a:r>
              <a:rPr lang="en-US" sz="3200" dirty="0">
                <a:solidFill>
                  <a:srgbClr val="3B5B6F"/>
                </a:solidFill>
              </a:rPr>
              <a:t>Negative biopsies</a:t>
            </a:r>
          </a:p>
        </p:txBody>
      </p:sp>
      <p:sp>
        <p:nvSpPr>
          <p:cNvPr id="4" name="TextBox 3"/>
          <p:cNvSpPr txBox="1"/>
          <p:nvPr/>
        </p:nvSpPr>
        <p:spPr>
          <a:xfrm>
            <a:off x="5089586" y="4581122"/>
            <a:ext cx="6165012" cy="1077218"/>
          </a:xfrm>
          <a:prstGeom prst="rect">
            <a:avLst/>
          </a:prstGeom>
          <a:solidFill>
            <a:schemeClr val="bg1"/>
          </a:solidFill>
          <a:ln>
            <a:solidFill>
              <a:srgbClr val="1F939A"/>
            </a:solidFill>
          </a:ln>
        </p:spPr>
        <p:txBody>
          <a:bodyPr wrap="square" rtlCol="0">
            <a:spAutoFit/>
          </a:bodyPr>
          <a:lstStyle/>
          <a:p>
            <a:r>
              <a:rPr lang="en-US" sz="3200" b="1" dirty="0">
                <a:latin typeface="Comic Sans MS" panose="030F0702030302020204" pitchFamily="66" charset="0"/>
              </a:rPr>
              <a:t>So then where do we go from here?</a:t>
            </a:r>
          </a:p>
        </p:txBody>
      </p:sp>
      <p:sp>
        <p:nvSpPr>
          <p:cNvPr id="7" name="TextBox 6"/>
          <p:cNvSpPr txBox="1"/>
          <p:nvPr/>
        </p:nvSpPr>
        <p:spPr>
          <a:xfrm>
            <a:off x="5089586" y="5729456"/>
            <a:ext cx="6165012" cy="584775"/>
          </a:xfrm>
          <a:prstGeom prst="rect">
            <a:avLst/>
          </a:prstGeom>
          <a:solidFill>
            <a:schemeClr val="bg1"/>
          </a:solidFill>
          <a:ln>
            <a:solidFill>
              <a:srgbClr val="1F939A"/>
            </a:solidFill>
          </a:ln>
        </p:spPr>
        <p:txBody>
          <a:bodyPr wrap="square" rtlCol="0">
            <a:spAutoFit/>
          </a:bodyPr>
          <a:lstStyle/>
          <a:p>
            <a:r>
              <a:rPr lang="en-US" sz="3200" b="1" dirty="0">
                <a:latin typeface="Comic Sans MS" panose="030F0702030302020204" pitchFamily="66" charset="0"/>
              </a:rPr>
              <a:t>How about some exam!</a:t>
            </a:r>
          </a:p>
        </p:txBody>
      </p:sp>
      <p:sp>
        <p:nvSpPr>
          <p:cNvPr id="8"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A98BA1CD-11D1-964E-9C6C-30D398237FBB}" type="slidenum">
              <a:rPr kumimoji="0" lang="en-US" altLang="en-US" sz="1400" b="0" smtClean="0">
                <a:solidFill>
                  <a:schemeClr val="tx2"/>
                </a:solidFill>
                <a:latin typeface="Arial Black" panose="020B0A04020102020204" pitchFamily="34" charset="0"/>
              </a:rPr>
              <a:t>11</a:t>
            </a:fld>
            <a:endParaRPr kumimoji="0" lang="en-US" altLang="en-US" sz="1400" b="0" dirty="0">
              <a:solidFill>
                <a:schemeClr val="tx2"/>
              </a:solidFill>
              <a:latin typeface="Arial Black" panose="020B0A04020102020204" pitchFamily="34" charset="0"/>
            </a:endParaRPr>
          </a:p>
        </p:txBody>
      </p:sp>
      <p:pic>
        <p:nvPicPr>
          <p:cNvPr id="5" name="Audio 4">
            <a:hlinkClick r:id="" action="ppaction://media"/>
            <a:extLst>
              <a:ext uri="{FF2B5EF4-FFF2-40B4-BE49-F238E27FC236}">
                <a16:creationId xmlns:a16="http://schemas.microsoft.com/office/drawing/2014/main" id="{A625FE34-8F4A-4024-BA56-14AF3FA483A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83361280"/>
      </p:ext>
    </p:extLst>
  </p:cSld>
  <p:clrMapOvr>
    <a:masterClrMapping/>
  </p:clrMapOvr>
  <mc:AlternateContent xmlns:mc="http://schemas.openxmlformats.org/markup-compatibility/2006" xmlns:p14="http://schemas.microsoft.com/office/powerpoint/2010/main">
    <mc:Choice Requires="p14">
      <p:transition spd="slow" p14:dur="2000" advTm="24363"/>
    </mc:Choice>
    <mc:Fallback xmlns="">
      <p:transition spd="slow" advTm="24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7872"/>
            <a:ext cx="10515600" cy="756309"/>
          </a:xfrm>
        </p:spPr>
        <p:txBody>
          <a:bodyPr/>
          <a:lstStyle/>
          <a:p>
            <a:pPr algn="ctr"/>
            <a:r>
              <a:rPr lang="en-US" b="1" dirty="0">
                <a:solidFill>
                  <a:srgbClr val="3B5B6F"/>
                </a:solidFill>
              </a:rPr>
              <a:t>Exam (seen early in day)</a:t>
            </a:r>
          </a:p>
        </p:txBody>
      </p:sp>
      <p:sp>
        <p:nvSpPr>
          <p:cNvPr id="3" name="Content Placeholder 2"/>
          <p:cNvSpPr>
            <a:spLocks noGrp="1"/>
          </p:cNvSpPr>
          <p:nvPr>
            <p:ph idx="1"/>
          </p:nvPr>
        </p:nvSpPr>
        <p:spPr>
          <a:xfrm>
            <a:off x="1834169" y="1862054"/>
            <a:ext cx="10701504" cy="4710022"/>
          </a:xfrm>
        </p:spPr>
        <p:txBody>
          <a:bodyPr>
            <a:normAutofit/>
          </a:bodyPr>
          <a:lstStyle/>
          <a:p>
            <a:r>
              <a:rPr lang="en-US" sz="3200" dirty="0">
                <a:solidFill>
                  <a:srgbClr val="3B5B6F"/>
                </a:solidFill>
              </a:rPr>
              <a:t>20/20 both eyes with correction</a:t>
            </a:r>
          </a:p>
          <a:p>
            <a:r>
              <a:rPr lang="en-US" sz="3200" dirty="0">
                <a:solidFill>
                  <a:srgbClr val="3B5B6F"/>
                </a:solidFill>
              </a:rPr>
              <a:t>Normal color plates</a:t>
            </a:r>
          </a:p>
          <a:p>
            <a:r>
              <a:rPr lang="en-US" sz="3200" dirty="0">
                <a:solidFill>
                  <a:srgbClr val="3B5B6F"/>
                </a:solidFill>
              </a:rPr>
              <a:t>PERRL, no RAPD</a:t>
            </a:r>
          </a:p>
          <a:p>
            <a:r>
              <a:rPr lang="en-US" sz="3200" dirty="0">
                <a:solidFill>
                  <a:srgbClr val="3B5B6F"/>
                </a:solidFill>
              </a:rPr>
              <a:t>Palpebral fissure height 8.5mm/ 9mm</a:t>
            </a:r>
          </a:p>
        </p:txBody>
      </p:sp>
      <p:sp>
        <p:nvSpPr>
          <p:cNvPr id="10"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F649D49A-901E-054D-BD3B-5E70C861BAD1}" type="slidenum">
              <a:rPr kumimoji="0" lang="en-US" altLang="en-US" sz="1400" b="0" smtClean="0">
                <a:solidFill>
                  <a:schemeClr val="tx2"/>
                </a:solidFill>
                <a:latin typeface="Arial Black" panose="020B0A04020102020204" pitchFamily="34" charset="0"/>
              </a:rPr>
              <a:t>12</a:t>
            </a:fld>
            <a:endParaRPr kumimoji="0" lang="en-US" altLang="en-US" sz="1400" b="0" dirty="0">
              <a:solidFill>
                <a:schemeClr val="tx2"/>
              </a:solidFill>
              <a:latin typeface="Arial Black" panose="020B0A04020102020204" pitchFamily="34" charset="0"/>
            </a:endParaRPr>
          </a:p>
        </p:txBody>
      </p:sp>
      <p:pic>
        <p:nvPicPr>
          <p:cNvPr id="5" name="Audio 4">
            <a:hlinkClick r:id="" action="ppaction://media"/>
            <a:extLst>
              <a:ext uri="{FF2B5EF4-FFF2-40B4-BE49-F238E27FC236}">
                <a16:creationId xmlns:a16="http://schemas.microsoft.com/office/drawing/2014/main" id="{4DDA5BCA-55ED-4FB0-B352-3CF211FACC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3430148"/>
      </p:ext>
    </p:extLst>
  </p:cSld>
  <p:clrMapOvr>
    <a:masterClrMapping/>
  </p:clrMapOvr>
  <mc:AlternateContent xmlns:mc="http://schemas.openxmlformats.org/markup-compatibility/2006" xmlns:p14="http://schemas.microsoft.com/office/powerpoint/2010/main">
    <mc:Choice Requires="p14">
      <p:transition spd="slow" p14:dur="2000" advTm="16053"/>
    </mc:Choice>
    <mc:Fallback xmlns="">
      <p:transition spd="slow" advTm="1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1453"/>
            <a:ext cx="10515600" cy="756309"/>
          </a:xfrm>
        </p:spPr>
        <p:txBody>
          <a:bodyPr/>
          <a:lstStyle/>
          <a:p>
            <a:pPr algn="ctr"/>
            <a:r>
              <a:rPr lang="en-US" b="1" dirty="0">
                <a:solidFill>
                  <a:srgbClr val="3B5B6F"/>
                </a:solidFill>
              </a:rPr>
              <a:t>Exam (seen early in day)</a:t>
            </a:r>
          </a:p>
        </p:txBody>
      </p:sp>
      <p:sp>
        <p:nvSpPr>
          <p:cNvPr id="3" name="Content Placeholder 2"/>
          <p:cNvSpPr>
            <a:spLocks noGrp="1"/>
          </p:cNvSpPr>
          <p:nvPr>
            <p:ph idx="1"/>
          </p:nvPr>
        </p:nvSpPr>
        <p:spPr>
          <a:xfrm>
            <a:off x="0" y="848158"/>
            <a:ext cx="10701504" cy="4710022"/>
          </a:xfrm>
        </p:spPr>
        <p:txBody>
          <a:bodyPr>
            <a:normAutofit/>
          </a:bodyPr>
          <a:lstStyle/>
          <a:p>
            <a:r>
              <a:rPr lang="en-US" sz="3200" dirty="0"/>
              <a:t>Good orbicularis tone</a:t>
            </a:r>
          </a:p>
          <a:p>
            <a:r>
              <a:rPr lang="en-US" sz="3200" dirty="0"/>
              <a:t>No fatigue after 2 minutes of sustained </a:t>
            </a:r>
            <a:r>
              <a:rPr lang="en-US" sz="3200" dirty="0" err="1"/>
              <a:t>upgaze</a:t>
            </a:r>
            <a:endParaRPr lang="en-US" sz="3200" dirty="0"/>
          </a:p>
          <a:p>
            <a:r>
              <a:rPr lang="en-US" sz="3200" dirty="0"/>
              <a:t>No Cogan’s Lid Twitch</a:t>
            </a:r>
          </a:p>
          <a:p>
            <a:pPr lvl="1"/>
            <a:r>
              <a:rPr lang="en-US" sz="2800" dirty="0"/>
              <a:t>You can see an example of this sign of ocular myasthenia via the NANOS NOVEL Collection at </a:t>
            </a:r>
            <a:r>
              <a:rPr lang="en-US" sz="2800" dirty="0">
                <a:hlinkClick r:id="rId6"/>
              </a:rPr>
              <a:t>https://collections.lib.utah.edu/details?id=1209829&amp;q=sort_type_t%3A%2AMovingImage%2A+AND+myasthenia&amp;fd=type_t%2Ctitle_t%2Cdescription_t%2Csubject_t%2Ccollection_t&amp;rows=50&amp;sort=sort_title_t+asc&amp;facet_setname_s=ehsl_novel_%2A</a:t>
            </a:r>
            <a:endParaRPr lang="en-US" sz="2800" dirty="0"/>
          </a:p>
          <a:p>
            <a:pPr lvl="1"/>
            <a:endParaRPr lang="en-US" sz="2800" dirty="0"/>
          </a:p>
        </p:txBody>
      </p:sp>
      <p:sp>
        <p:nvSpPr>
          <p:cNvPr id="8" name="TextBox 7"/>
          <p:cNvSpPr txBox="1"/>
          <p:nvPr/>
        </p:nvSpPr>
        <p:spPr>
          <a:xfrm>
            <a:off x="7630633" y="4773350"/>
            <a:ext cx="4561367" cy="1569660"/>
          </a:xfrm>
          <a:prstGeom prst="rect">
            <a:avLst/>
          </a:prstGeom>
          <a:solidFill>
            <a:schemeClr val="bg1"/>
          </a:solidFill>
          <a:ln>
            <a:solidFill>
              <a:srgbClr val="1F939A"/>
            </a:solidFill>
          </a:ln>
        </p:spPr>
        <p:txBody>
          <a:bodyPr wrap="square" rtlCol="0">
            <a:spAutoFit/>
          </a:bodyPr>
          <a:lstStyle/>
          <a:p>
            <a:r>
              <a:rPr lang="en-US" sz="3200" b="1" dirty="0">
                <a:latin typeface="Comic Sans MS" panose="030F0702030302020204" pitchFamily="66" charset="0"/>
              </a:rPr>
              <a:t>What would positivity of these tests suggest?</a:t>
            </a:r>
          </a:p>
        </p:txBody>
      </p:sp>
      <p:sp>
        <p:nvSpPr>
          <p:cNvPr id="9" name="TextBox 8"/>
          <p:cNvSpPr txBox="1"/>
          <p:nvPr/>
        </p:nvSpPr>
        <p:spPr>
          <a:xfrm>
            <a:off x="4105113" y="6050622"/>
            <a:ext cx="3311687" cy="584775"/>
          </a:xfrm>
          <a:prstGeom prst="rect">
            <a:avLst/>
          </a:prstGeom>
          <a:solidFill>
            <a:schemeClr val="bg1"/>
          </a:solidFill>
          <a:ln>
            <a:solidFill>
              <a:srgbClr val="1F939A"/>
            </a:solidFill>
          </a:ln>
        </p:spPr>
        <p:txBody>
          <a:bodyPr wrap="square" rtlCol="0">
            <a:spAutoFit/>
          </a:bodyPr>
          <a:lstStyle/>
          <a:p>
            <a:r>
              <a:rPr lang="en-US" sz="3200" b="1" dirty="0">
                <a:latin typeface="Comic Sans MS" panose="030F0702030302020204" pitchFamily="66" charset="0"/>
              </a:rPr>
              <a:t>  Myasthenia</a:t>
            </a:r>
          </a:p>
        </p:txBody>
      </p:sp>
      <p:sp>
        <p:nvSpPr>
          <p:cNvPr id="10"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F649D49A-901E-054D-BD3B-5E70C861BAD1}" type="slidenum">
              <a:rPr kumimoji="0" lang="en-US" altLang="en-US" sz="1400" b="0" smtClean="0">
                <a:solidFill>
                  <a:schemeClr val="tx2"/>
                </a:solidFill>
                <a:latin typeface="Arial Black" panose="020B0A04020102020204" pitchFamily="34" charset="0"/>
              </a:rPr>
              <a:t>13</a:t>
            </a:fld>
            <a:endParaRPr kumimoji="0" lang="en-US" altLang="en-US" sz="1400" b="0" dirty="0">
              <a:solidFill>
                <a:schemeClr val="tx2"/>
              </a:solidFill>
              <a:latin typeface="Arial Black" panose="020B0A04020102020204" pitchFamily="34" charset="0"/>
            </a:endParaRPr>
          </a:p>
        </p:txBody>
      </p:sp>
      <p:pic>
        <p:nvPicPr>
          <p:cNvPr id="5" name="Picture 4" descr="Logo&#10;&#10;Description automatically generated">
            <a:extLst>
              <a:ext uri="{FF2B5EF4-FFF2-40B4-BE49-F238E27FC236}">
                <a16:creationId xmlns:a16="http://schemas.microsoft.com/office/drawing/2014/main" id="{F613B779-CFD2-4337-ACBC-7BA363134D29}"/>
              </a:ext>
            </a:extLst>
          </p:cNvPr>
          <p:cNvPicPr>
            <a:picLocks noChangeAspect="1"/>
          </p:cNvPicPr>
          <p:nvPr/>
        </p:nvPicPr>
        <p:blipFill>
          <a:blip r:embed="rId7"/>
          <a:stretch>
            <a:fillRect/>
          </a:stretch>
        </p:blipFill>
        <p:spPr>
          <a:xfrm>
            <a:off x="10728958" y="3304901"/>
            <a:ext cx="1249683" cy="1249683"/>
          </a:xfrm>
          <a:prstGeom prst="rect">
            <a:avLst/>
          </a:prstGeom>
        </p:spPr>
      </p:pic>
      <p:pic>
        <p:nvPicPr>
          <p:cNvPr id="7" name="Audio 6">
            <a:hlinkClick r:id="" action="ppaction://media"/>
            <a:extLst>
              <a:ext uri="{FF2B5EF4-FFF2-40B4-BE49-F238E27FC236}">
                <a16:creationId xmlns:a16="http://schemas.microsoft.com/office/drawing/2014/main" id="{9C367AE5-E846-46B7-9E81-611553BEAC1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40356679"/>
      </p:ext>
    </p:extLst>
  </p:cSld>
  <p:clrMapOvr>
    <a:masterClrMapping/>
  </p:clrMapOvr>
  <mc:AlternateContent xmlns:mc="http://schemas.openxmlformats.org/markup-compatibility/2006" xmlns:p14="http://schemas.microsoft.com/office/powerpoint/2010/main">
    <mc:Choice Requires="p14">
      <p:transition spd="slow" p14:dur="2000" advTm="55075"/>
    </mc:Choice>
    <mc:Fallback xmlns="">
      <p:transition spd="slow" advTm="55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1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1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2"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1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2" dur="1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7872"/>
            <a:ext cx="10515600" cy="756309"/>
          </a:xfrm>
        </p:spPr>
        <p:txBody>
          <a:bodyPr/>
          <a:lstStyle/>
          <a:p>
            <a:pPr algn="ctr"/>
            <a:r>
              <a:rPr lang="en-US" dirty="0">
                <a:solidFill>
                  <a:srgbClr val="3B5B6F"/>
                </a:solidFill>
              </a:rPr>
              <a:t>Extraocular Movements</a:t>
            </a:r>
            <a:endParaRPr lang="en-US" b="1" dirty="0">
              <a:solidFill>
                <a:srgbClr val="3B5B6F"/>
              </a:solidFill>
            </a:endParaRPr>
          </a:p>
        </p:txBody>
      </p:sp>
      <p:sp>
        <p:nvSpPr>
          <p:cNvPr id="3" name="Content Placeholder 2"/>
          <p:cNvSpPr>
            <a:spLocks noGrp="1"/>
          </p:cNvSpPr>
          <p:nvPr>
            <p:ph idx="1"/>
          </p:nvPr>
        </p:nvSpPr>
        <p:spPr>
          <a:xfrm>
            <a:off x="655609" y="1242204"/>
            <a:ext cx="10701504" cy="4710022"/>
          </a:xfrm>
        </p:spPr>
        <p:txBody>
          <a:bodyPr>
            <a:normAutofit fontScale="92500" lnSpcReduction="10000"/>
          </a:bodyPr>
          <a:lstStyle/>
          <a:p>
            <a:r>
              <a:rPr lang="en-US" sz="3200" dirty="0">
                <a:solidFill>
                  <a:srgbClr val="3B5B6F"/>
                </a:solidFill>
              </a:rPr>
              <a:t>Bilateral </a:t>
            </a:r>
            <a:r>
              <a:rPr lang="en-US" sz="3200" dirty="0" err="1">
                <a:solidFill>
                  <a:srgbClr val="3B5B6F"/>
                </a:solidFill>
              </a:rPr>
              <a:t>pseudointernuclear</a:t>
            </a:r>
            <a:r>
              <a:rPr lang="en-US" sz="3200" dirty="0">
                <a:solidFill>
                  <a:srgbClr val="3B5B6F"/>
                </a:solidFill>
              </a:rPr>
              <a:t> </a:t>
            </a:r>
            <a:r>
              <a:rPr lang="en-US" sz="3200" dirty="0" err="1">
                <a:solidFill>
                  <a:srgbClr val="3B5B6F"/>
                </a:solidFill>
              </a:rPr>
              <a:t>ophthalmoplegia</a:t>
            </a:r>
            <a:endParaRPr lang="en-US" sz="3200" dirty="0">
              <a:solidFill>
                <a:srgbClr val="3B5B6F"/>
              </a:solidFill>
            </a:endParaRPr>
          </a:p>
          <a:p>
            <a:r>
              <a:rPr lang="en-US" sz="3200" dirty="0">
                <a:solidFill>
                  <a:srgbClr val="3B5B6F"/>
                </a:solidFill>
              </a:rPr>
              <a:t>No nystagmus </a:t>
            </a:r>
          </a:p>
          <a:p>
            <a:r>
              <a:rPr lang="en-US" sz="3200" dirty="0">
                <a:solidFill>
                  <a:srgbClr val="3B5B6F"/>
                </a:solidFill>
              </a:rPr>
              <a:t>No elevation either eye</a:t>
            </a:r>
          </a:p>
          <a:p>
            <a:r>
              <a:rPr lang="en-US" sz="3200" dirty="0">
                <a:solidFill>
                  <a:srgbClr val="3B5B6F"/>
                </a:solidFill>
              </a:rPr>
              <a:t>Full depression</a:t>
            </a:r>
          </a:p>
          <a:p>
            <a:r>
              <a:rPr lang="en-US" sz="3200" dirty="0">
                <a:solidFill>
                  <a:srgbClr val="3B5B6F"/>
                </a:solidFill>
              </a:rPr>
              <a:t>You can see an example of </a:t>
            </a:r>
            <a:r>
              <a:rPr lang="en-US" sz="3200" dirty="0" err="1">
                <a:solidFill>
                  <a:srgbClr val="3B5B6F"/>
                </a:solidFill>
              </a:rPr>
              <a:t>pseudointernuclear</a:t>
            </a:r>
            <a:r>
              <a:rPr lang="en-US" sz="3200" dirty="0">
                <a:solidFill>
                  <a:srgbClr val="3B5B6F"/>
                </a:solidFill>
              </a:rPr>
              <a:t> ophthalmoplegia and its response to </a:t>
            </a:r>
            <a:r>
              <a:rPr lang="en-US" sz="3200" dirty="0" err="1">
                <a:solidFill>
                  <a:srgbClr val="3B5B6F"/>
                </a:solidFill>
              </a:rPr>
              <a:t>tensilon</a:t>
            </a:r>
            <a:r>
              <a:rPr lang="en-US" sz="3200" dirty="0">
                <a:solidFill>
                  <a:srgbClr val="3B5B6F"/>
                </a:solidFill>
              </a:rPr>
              <a:t> in a myasthenic man in the classic video available via the NOVEL collection at </a:t>
            </a:r>
            <a:r>
              <a:rPr lang="en-US" sz="2400" dirty="0">
                <a:solidFill>
                  <a:srgbClr val="3B5B6F"/>
                </a:solidFill>
                <a:hlinkClick r:id="rId6"/>
              </a:rPr>
              <a:t>https://collections.lib.utah.edu/details?id=188639&amp;q=sort_type_t%3A%2AMovingImage%2A+AND+pseudo+internuclear&amp;fd=type_t%2Ctitle_t%2Cdescription_t%2Csubject_t%2Ccollection_t&amp;rows=50&amp;sort=sort_title_t+asc&amp;facet_setname_s=ehsl_novel_%2A</a:t>
            </a:r>
            <a:endParaRPr lang="en-US" sz="2400" dirty="0">
              <a:solidFill>
                <a:srgbClr val="3B5B6F"/>
              </a:solidFill>
            </a:endParaRPr>
          </a:p>
          <a:p>
            <a:endParaRPr lang="en-US" sz="2400" dirty="0">
              <a:solidFill>
                <a:srgbClr val="3B5B6F"/>
              </a:solidFill>
            </a:endParaRPr>
          </a:p>
          <a:p>
            <a:endParaRPr lang="en-US" sz="3200" dirty="0">
              <a:solidFill>
                <a:srgbClr val="3B5B6F"/>
              </a:solidFill>
            </a:endParaRPr>
          </a:p>
        </p:txBody>
      </p:sp>
      <p:sp>
        <p:nvSpPr>
          <p:cNvPr id="9" name="TextBox 8"/>
          <p:cNvSpPr txBox="1"/>
          <p:nvPr/>
        </p:nvSpPr>
        <p:spPr>
          <a:xfrm>
            <a:off x="8250864" y="2319599"/>
            <a:ext cx="3941136" cy="830997"/>
          </a:xfrm>
          <a:prstGeom prst="rect">
            <a:avLst/>
          </a:prstGeom>
          <a:solidFill>
            <a:schemeClr val="bg1"/>
          </a:solidFill>
          <a:ln>
            <a:solidFill>
              <a:srgbClr val="1F939A"/>
            </a:solidFill>
          </a:ln>
        </p:spPr>
        <p:txBody>
          <a:bodyPr wrap="square" rtlCol="0">
            <a:spAutoFit/>
          </a:bodyPr>
          <a:lstStyle/>
          <a:p>
            <a:pPr algn="ctr"/>
            <a:r>
              <a:rPr lang="en-US" sz="2400" b="1" dirty="0">
                <a:latin typeface="Comic Sans MS" panose="030F0702030302020204" pitchFamily="66" charset="0"/>
              </a:rPr>
              <a:t>Anyone recall what this means?</a:t>
            </a:r>
          </a:p>
        </p:txBody>
      </p:sp>
      <p:sp>
        <p:nvSpPr>
          <p:cNvPr id="10" name="Right Arrow 9"/>
          <p:cNvSpPr/>
          <p:nvPr/>
        </p:nvSpPr>
        <p:spPr>
          <a:xfrm rot="2569612" flipH="1">
            <a:off x="8511416" y="1890019"/>
            <a:ext cx="1003981" cy="101919"/>
          </a:xfrm>
          <a:prstGeom prst="rightArrow">
            <a:avLst>
              <a:gd name="adj1" fmla="val 10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9FDABA59-0493-314A-8C5F-9DE2BDD5DA16}" type="slidenum">
              <a:rPr kumimoji="0" lang="en-US" altLang="en-US" sz="1400" b="0" smtClean="0">
                <a:solidFill>
                  <a:schemeClr val="tx2"/>
                </a:solidFill>
                <a:latin typeface="Arial Black" panose="020B0A04020102020204" pitchFamily="34" charset="0"/>
              </a:rPr>
              <a:t>14</a:t>
            </a:fld>
            <a:endParaRPr kumimoji="0" lang="en-US" altLang="en-US" sz="1400" b="0" dirty="0">
              <a:solidFill>
                <a:schemeClr val="tx2"/>
              </a:solidFill>
              <a:latin typeface="Arial Black" panose="020B0A04020102020204" pitchFamily="34" charset="0"/>
            </a:endParaRPr>
          </a:p>
        </p:txBody>
      </p:sp>
      <p:pic>
        <p:nvPicPr>
          <p:cNvPr id="5" name="Picture 4" descr="Logo&#10;&#10;Description automatically generated">
            <a:extLst>
              <a:ext uri="{FF2B5EF4-FFF2-40B4-BE49-F238E27FC236}">
                <a16:creationId xmlns:a16="http://schemas.microsoft.com/office/drawing/2014/main" id="{04AE132C-D911-4B2C-A96F-2F1CD29B44F8}"/>
              </a:ext>
            </a:extLst>
          </p:cNvPr>
          <p:cNvPicPr>
            <a:picLocks noChangeAspect="1"/>
          </p:cNvPicPr>
          <p:nvPr/>
        </p:nvPicPr>
        <p:blipFill>
          <a:blip r:embed="rId7"/>
          <a:stretch>
            <a:fillRect/>
          </a:stretch>
        </p:blipFill>
        <p:spPr>
          <a:xfrm>
            <a:off x="10728959" y="5615796"/>
            <a:ext cx="1176890" cy="1176890"/>
          </a:xfrm>
          <a:prstGeom prst="rect">
            <a:avLst/>
          </a:prstGeom>
        </p:spPr>
      </p:pic>
      <p:pic>
        <p:nvPicPr>
          <p:cNvPr id="6" name="Audio 5">
            <a:hlinkClick r:id="" action="ppaction://media"/>
            <a:extLst>
              <a:ext uri="{FF2B5EF4-FFF2-40B4-BE49-F238E27FC236}">
                <a16:creationId xmlns:a16="http://schemas.microsoft.com/office/drawing/2014/main" id="{7B43D12C-B5B8-493B-AA26-DE8E846AE08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14239135"/>
      </p:ext>
    </p:extLst>
  </p:cSld>
  <p:clrMapOvr>
    <a:masterClrMapping/>
  </p:clrMapOvr>
  <mc:AlternateContent xmlns:mc="http://schemas.openxmlformats.org/markup-compatibility/2006" xmlns:p14="http://schemas.microsoft.com/office/powerpoint/2010/main">
    <mc:Choice Requires="p14">
      <p:transition spd="slow" p14:dur="2000" advTm="61121"/>
    </mc:Choice>
    <mc:Fallback xmlns="">
      <p:transition spd="slow" advTm="61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1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7872"/>
            <a:ext cx="10515600" cy="756309"/>
          </a:xfrm>
        </p:spPr>
        <p:txBody>
          <a:bodyPr/>
          <a:lstStyle/>
          <a:p>
            <a:pPr algn="ctr"/>
            <a:r>
              <a:rPr lang="en-US" dirty="0">
                <a:solidFill>
                  <a:srgbClr val="3B5B6F"/>
                </a:solidFill>
              </a:rPr>
              <a:t>Extraocular Movements</a:t>
            </a:r>
            <a:endParaRPr lang="en-US" b="1" dirty="0">
              <a:solidFill>
                <a:srgbClr val="3B5B6F"/>
              </a:solidFill>
            </a:endParaRPr>
          </a:p>
        </p:txBody>
      </p:sp>
      <p:grpSp>
        <p:nvGrpSpPr>
          <p:cNvPr id="8" name="Group 7"/>
          <p:cNvGrpSpPr/>
          <p:nvPr/>
        </p:nvGrpSpPr>
        <p:grpSpPr>
          <a:xfrm>
            <a:off x="1524000" y="1474382"/>
            <a:ext cx="9144000" cy="4224338"/>
            <a:chOff x="0" y="2133600"/>
            <a:chExt cx="9144000" cy="4224338"/>
          </a:xfrm>
        </p:grpSpPr>
        <p:cxnSp>
          <p:nvCxnSpPr>
            <p:cNvPr id="11" name="Straight Arrow Connector 8"/>
            <p:cNvCxnSpPr>
              <a:cxnSpLocks noChangeShapeType="1"/>
            </p:cNvCxnSpPr>
            <p:nvPr/>
          </p:nvCxnSpPr>
          <p:spPr bwMode="auto">
            <a:xfrm flipH="1">
              <a:off x="838200" y="3733800"/>
              <a:ext cx="10668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 name="Straight Arrow Connector 13"/>
            <p:cNvCxnSpPr>
              <a:cxnSpLocks noChangeShapeType="1"/>
            </p:cNvCxnSpPr>
            <p:nvPr/>
          </p:nvCxnSpPr>
          <p:spPr bwMode="auto">
            <a:xfrm flipH="1">
              <a:off x="5562600" y="3810000"/>
              <a:ext cx="10668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14"/>
            <p:cNvCxnSpPr>
              <a:cxnSpLocks noChangeShapeType="1"/>
            </p:cNvCxnSpPr>
            <p:nvPr/>
          </p:nvCxnSpPr>
          <p:spPr bwMode="auto">
            <a:xfrm>
              <a:off x="6629400" y="3810000"/>
              <a:ext cx="12192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5"/>
            <p:cNvCxnSpPr>
              <a:cxnSpLocks noChangeShapeType="1"/>
            </p:cNvCxnSpPr>
            <p:nvPr/>
          </p:nvCxnSpPr>
          <p:spPr bwMode="auto">
            <a:xfrm>
              <a:off x="1905000" y="3733800"/>
              <a:ext cx="12954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5" name="Straight Arrow Connector 16"/>
            <p:cNvCxnSpPr>
              <a:cxnSpLocks noChangeShapeType="1"/>
            </p:cNvCxnSpPr>
            <p:nvPr/>
          </p:nvCxnSpPr>
          <p:spPr bwMode="auto">
            <a:xfrm>
              <a:off x="1905000" y="3733800"/>
              <a:ext cx="0" cy="1371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7"/>
            <p:cNvCxnSpPr>
              <a:cxnSpLocks noChangeShapeType="1"/>
            </p:cNvCxnSpPr>
            <p:nvPr/>
          </p:nvCxnSpPr>
          <p:spPr bwMode="auto">
            <a:xfrm flipV="1">
              <a:off x="1905000" y="2438400"/>
              <a:ext cx="0" cy="1219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9"/>
            <p:cNvCxnSpPr>
              <a:cxnSpLocks noChangeShapeType="1"/>
            </p:cNvCxnSpPr>
            <p:nvPr/>
          </p:nvCxnSpPr>
          <p:spPr bwMode="auto">
            <a:xfrm>
              <a:off x="6629400" y="3886200"/>
              <a:ext cx="0" cy="1219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20"/>
            <p:cNvCxnSpPr>
              <a:cxnSpLocks noChangeShapeType="1"/>
            </p:cNvCxnSpPr>
            <p:nvPr/>
          </p:nvCxnSpPr>
          <p:spPr bwMode="auto">
            <a:xfrm flipV="1">
              <a:off x="6629400" y="2514600"/>
              <a:ext cx="0" cy="1295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9" name="TextBox 31"/>
            <p:cNvSpPr txBox="1">
              <a:spLocks noChangeArrowheads="1"/>
            </p:cNvSpPr>
            <p:nvPr/>
          </p:nvSpPr>
          <p:spPr bwMode="auto">
            <a:xfrm>
              <a:off x="0" y="342900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kumimoji="1" sz="3200" b="1">
                  <a:solidFill>
                    <a:schemeClr val="tx1"/>
                  </a:solidFill>
                  <a:latin typeface="Arial" charset="0"/>
                </a:defRPr>
              </a:lvl1pPr>
              <a:lvl2pPr marL="742950" indent="-285750">
                <a:spcBef>
                  <a:spcPct val="20000"/>
                </a:spcBef>
                <a:buClr>
                  <a:schemeClr val="hlink"/>
                </a:buClr>
                <a:buChar char="•"/>
                <a:defRPr kumimoji="1" sz="2800" b="1">
                  <a:solidFill>
                    <a:schemeClr val="tx1"/>
                  </a:solidFill>
                  <a:latin typeface="Arial" charset="0"/>
                </a:defRPr>
              </a:lvl2pPr>
              <a:lvl3pPr marL="1143000" indent="-228600">
                <a:spcBef>
                  <a:spcPct val="20000"/>
                </a:spcBef>
                <a:buClr>
                  <a:schemeClr val="accent2"/>
                </a:buClr>
                <a:buChar char="•"/>
                <a:defRPr kumimoji="1" sz="2400" b="1">
                  <a:solidFill>
                    <a:schemeClr val="tx1"/>
                  </a:solidFill>
                  <a:latin typeface="Arial" charset="0"/>
                </a:defRPr>
              </a:lvl3pPr>
              <a:lvl4pPr marL="1600200" indent="-228600">
                <a:spcBef>
                  <a:spcPct val="20000"/>
                </a:spcBef>
                <a:buClr>
                  <a:schemeClr val="tx2"/>
                </a:buClr>
                <a:buChar char="•"/>
                <a:defRPr kumimoji="1" sz="2000" b="1">
                  <a:solidFill>
                    <a:schemeClr val="tx1"/>
                  </a:solidFill>
                  <a:latin typeface="Arial" charset="0"/>
                </a:defRPr>
              </a:lvl4pPr>
              <a:lvl5pPr marL="2057400" indent="-228600">
                <a:spcBef>
                  <a:spcPct val="20000"/>
                </a:spcBef>
                <a:buClr>
                  <a:schemeClr val="accent2"/>
                </a:buClr>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eaLnBrk="1" hangingPunct="1">
                <a:spcBef>
                  <a:spcPct val="0"/>
                </a:spcBef>
                <a:buClrTx/>
                <a:buFontTx/>
                <a:buNone/>
              </a:pPr>
              <a:r>
                <a:rPr kumimoji="0" lang="en-US" altLang="en-US" sz="2000">
                  <a:latin typeface="Times New Roman" charset="0"/>
                </a:rPr>
                <a:t>100%</a:t>
              </a:r>
            </a:p>
          </p:txBody>
        </p:sp>
        <p:sp>
          <p:nvSpPr>
            <p:cNvPr id="20" name="TextBox 32"/>
            <p:cNvSpPr txBox="1">
              <a:spLocks noChangeArrowheads="1"/>
            </p:cNvSpPr>
            <p:nvPr/>
          </p:nvSpPr>
          <p:spPr bwMode="auto">
            <a:xfrm>
              <a:off x="8001000" y="3657600"/>
              <a:ext cx="114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kumimoji="1" sz="3200" b="1">
                  <a:solidFill>
                    <a:schemeClr val="tx1"/>
                  </a:solidFill>
                  <a:latin typeface="Arial" charset="0"/>
                </a:defRPr>
              </a:lvl1pPr>
              <a:lvl2pPr marL="742950" indent="-285750">
                <a:spcBef>
                  <a:spcPct val="20000"/>
                </a:spcBef>
                <a:buClr>
                  <a:schemeClr val="hlink"/>
                </a:buClr>
                <a:buChar char="•"/>
                <a:defRPr kumimoji="1" sz="2800" b="1">
                  <a:solidFill>
                    <a:schemeClr val="tx1"/>
                  </a:solidFill>
                  <a:latin typeface="Arial" charset="0"/>
                </a:defRPr>
              </a:lvl2pPr>
              <a:lvl3pPr marL="1143000" indent="-228600">
                <a:spcBef>
                  <a:spcPct val="20000"/>
                </a:spcBef>
                <a:buClr>
                  <a:schemeClr val="accent2"/>
                </a:buClr>
                <a:buChar char="•"/>
                <a:defRPr kumimoji="1" sz="2400" b="1">
                  <a:solidFill>
                    <a:schemeClr val="tx1"/>
                  </a:solidFill>
                  <a:latin typeface="Arial" charset="0"/>
                </a:defRPr>
              </a:lvl3pPr>
              <a:lvl4pPr marL="1600200" indent="-228600">
                <a:spcBef>
                  <a:spcPct val="20000"/>
                </a:spcBef>
                <a:buClr>
                  <a:schemeClr val="tx2"/>
                </a:buClr>
                <a:buChar char="•"/>
                <a:defRPr kumimoji="1" sz="2000" b="1">
                  <a:solidFill>
                    <a:schemeClr val="tx1"/>
                  </a:solidFill>
                  <a:latin typeface="Arial" charset="0"/>
                </a:defRPr>
              </a:lvl4pPr>
              <a:lvl5pPr marL="2057400" indent="-228600">
                <a:spcBef>
                  <a:spcPct val="20000"/>
                </a:spcBef>
                <a:buClr>
                  <a:schemeClr val="accent2"/>
                </a:buClr>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eaLnBrk="1" hangingPunct="1">
                <a:spcBef>
                  <a:spcPct val="0"/>
                </a:spcBef>
                <a:buClrTx/>
                <a:buFontTx/>
                <a:buNone/>
              </a:pPr>
              <a:r>
                <a:rPr kumimoji="0" lang="en-US" altLang="en-US" sz="2000">
                  <a:latin typeface="Times New Roman" charset="0"/>
                </a:rPr>
                <a:t>100%</a:t>
              </a:r>
            </a:p>
          </p:txBody>
        </p:sp>
        <p:sp>
          <p:nvSpPr>
            <p:cNvPr id="21" name="TextBox 33"/>
            <p:cNvSpPr txBox="1">
              <a:spLocks noChangeArrowheads="1"/>
            </p:cNvSpPr>
            <p:nvPr/>
          </p:nvSpPr>
          <p:spPr bwMode="auto">
            <a:xfrm>
              <a:off x="3200400" y="358140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kumimoji="1" sz="3200" b="1">
                  <a:solidFill>
                    <a:schemeClr val="tx1"/>
                  </a:solidFill>
                  <a:latin typeface="Arial" charset="0"/>
                </a:defRPr>
              </a:lvl1pPr>
              <a:lvl2pPr marL="742950" indent="-285750">
                <a:spcBef>
                  <a:spcPct val="20000"/>
                </a:spcBef>
                <a:buClr>
                  <a:schemeClr val="hlink"/>
                </a:buClr>
                <a:buChar char="•"/>
                <a:defRPr kumimoji="1" sz="2800" b="1">
                  <a:solidFill>
                    <a:schemeClr val="tx1"/>
                  </a:solidFill>
                  <a:latin typeface="Arial" charset="0"/>
                </a:defRPr>
              </a:lvl2pPr>
              <a:lvl3pPr marL="1143000" indent="-228600">
                <a:spcBef>
                  <a:spcPct val="20000"/>
                </a:spcBef>
                <a:buClr>
                  <a:schemeClr val="accent2"/>
                </a:buClr>
                <a:buChar char="•"/>
                <a:defRPr kumimoji="1" sz="2400" b="1">
                  <a:solidFill>
                    <a:schemeClr val="tx1"/>
                  </a:solidFill>
                  <a:latin typeface="Arial" charset="0"/>
                </a:defRPr>
              </a:lvl3pPr>
              <a:lvl4pPr marL="1600200" indent="-228600">
                <a:spcBef>
                  <a:spcPct val="20000"/>
                </a:spcBef>
                <a:buClr>
                  <a:schemeClr val="tx2"/>
                </a:buClr>
                <a:buChar char="•"/>
                <a:defRPr kumimoji="1" sz="2000" b="1">
                  <a:solidFill>
                    <a:schemeClr val="tx1"/>
                  </a:solidFill>
                  <a:latin typeface="Arial" charset="0"/>
                </a:defRPr>
              </a:lvl4pPr>
              <a:lvl5pPr marL="2057400" indent="-228600">
                <a:spcBef>
                  <a:spcPct val="20000"/>
                </a:spcBef>
                <a:buClr>
                  <a:schemeClr val="accent2"/>
                </a:buClr>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eaLnBrk="1" hangingPunct="1">
                <a:spcBef>
                  <a:spcPct val="0"/>
                </a:spcBef>
                <a:buClrTx/>
                <a:buFontTx/>
                <a:buNone/>
              </a:pPr>
              <a:r>
                <a:rPr kumimoji="0" lang="en-US" altLang="en-US" sz="2000">
                  <a:latin typeface="Times New Roman" charset="0"/>
                </a:rPr>
                <a:t>50%</a:t>
              </a:r>
            </a:p>
          </p:txBody>
        </p:sp>
        <p:sp>
          <p:nvSpPr>
            <p:cNvPr id="22" name="TextBox 34"/>
            <p:cNvSpPr txBox="1">
              <a:spLocks noChangeArrowheads="1"/>
            </p:cNvSpPr>
            <p:nvPr/>
          </p:nvSpPr>
          <p:spPr bwMode="auto">
            <a:xfrm>
              <a:off x="4953000" y="358140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kumimoji="1" sz="3200" b="1">
                  <a:solidFill>
                    <a:schemeClr val="tx1"/>
                  </a:solidFill>
                  <a:latin typeface="Arial" charset="0"/>
                </a:defRPr>
              </a:lvl1pPr>
              <a:lvl2pPr marL="742950" indent="-285750">
                <a:spcBef>
                  <a:spcPct val="20000"/>
                </a:spcBef>
                <a:buClr>
                  <a:schemeClr val="hlink"/>
                </a:buClr>
                <a:buChar char="•"/>
                <a:defRPr kumimoji="1" sz="2800" b="1">
                  <a:solidFill>
                    <a:schemeClr val="tx1"/>
                  </a:solidFill>
                  <a:latin typeface="Arial" charset="0"/>
                </a:defRPr>
              </a:lvl2pPr>
              <a:lvl3pPr marL="1143000" indent="-228600">
                <a:spcBef>
                  <a:spcPct val="20000"/>
                </a:spcBef>
                <a:buClr>
                  <a:schemeClr val="accent2"/>
                </a:buClr>
                <a:buChar char="•"/>
                <a:defRPr kumimoji="1" sz="2400" b="1">
                  <a:solidFill>
                    <a:schemeClr val="tx1"/>
                  </a:solidFill>
                  <a:latin typeface="Arial" charset="0"/>
                </a:defRPr>
              </a:lvl3pPr>
              <a:lvl4pPr marL="1600200" indent="-228600">
                <a:spcBef>
                  <a:spcPct val="20000"/>
                </a:spcBef>
                <a:buClr>
                  <a:schemeClr val="tx2"/>
                </a:buClr>
                <a:buChar char="•"/>
                <a:defRPr kumimoji="1" sz="2000" b="1">
                  <a:solidFill>
                    <a:schemeClr val="tx1"/>
                  </a:solidFill>
                  <a:latin typeface="Arial" charset="0"/>
                </a:defRPr>
              </a:lvl4pPr>
              <a:lvl5pPr marL="2057400" indent="-228600">
                <a:spcBef>
                  <a:spcPct val="20000"/>
                </a:spcBef>
                <a:buClr>
                  <a:schemeClr val="accent2"/>
                </a:buClr>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eaLnBrk="1" hangingPunct="1">
                <a:spcBef>
                  <a:spcPct val="0"/>
                </a:spcBef>
                <a:buClrTx/>
                <a:buFontTx/>
                <a:buNone/>
              </a:pPr>
              <a:r>
                <a:rPr kumimoji="0" lang="en-US" altLang="en-US" sz="2000">
                  <a:latin typeface="Times New Roman" charset="0"/>
                </a:rPr>
                <a:t>50%</a:t>
              </a:r>
            </a:p>
          </p:txBody>
        </p:sp>
        <p:sp>
          <p:nvSpPr>
            <p:cNvPr id="23" name="TextBox 35"/>
            <p:cNvSpPr txBox="1">
              <a:spLocks noChangeArrowheads="1"/>
            </p:cNvSpPr>
            <p:nvPr/>
          </p:nvSpPr>
          <p:spPr bwMode="auto">
            <a:xfrm>
              <a:off x="1524000" y="49530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kumimoji="1" sz="3200" b="1">
                  <a:solidFill>
                    <a:schemeClr val="tx1"/>
                  </a:solidFill>
                  <a:latin typeface="Arial" charset="0"/>
                </a:defRPr>
              </a:lvl1pPr>
              <a:lvl2pPr marL="742950" indent="-285750">
                <a:spcBef>
                  <a:spcPct val="20000"/>
                </a:spcBef>
                <a:buClr>
                  <a:schemeClr val="hlink"/>
                </a:buClr>
                <a:buChar char="•"/>
                <a:defRPr kumimoji="1" sz="2800" b="1">
                  <a:solidFill>
                    <a:schemeClr val="tx1"/>
                  </a:solidFill>
                  <a:latin typeface="Arial" charset="0"/>
                </a:defRPr>
              </a:lvl2pPr>
              <a:lvl3pPr marL="1143000" indent="-228600">
                <a:spcBef>
                  <a:spcPct val="20000"/>
                </a:spcBef>
                <a:buClr>
                  <a:schemeClr val="accent2"/>
                </a:buClr>
                <a:buChar char="•"/>
                <a:defRPr kumimoji="1" sz="2400" b="1">
                  <a:solidFill>
                    <a:schemeClr val="tx1"/>
                  </a:solidFill>
                  <a:latin typeface="Arial" charset="0"/>
                </a:defRPr>
              </a:lvl3pPr>
              <a:lvl4pPr marL="1600200" indent="-228600">
                <a:spcBef>
                  <a:spcPct val="20000"/>
                </a:spcBef>
                <a:buClr>
                  <a:schemeClr val="tx2"/>
                </a:buClr>
                <a:buChar char="•"/>
                <a:defRPr kumimoji="1" sz="2000" b="1">
                  <a:solidFill>
                    <a:schemeClr val="tx1"/>
                  </a:solidFill>
                  <a:latin typeface="Arial" charset="0"/>
                </a:defRPr>
              </a:lvl4pPr>
              <a:lvl5pPr marL="2057400" indent="-228600">
                <a:spcBef>
                  <a:spcPct val="20000"/>
                </a:spcBef>
                <a:buClr>
                  <a:schemeClr val="accent2"/>
                </a:buClr>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eaLnBrk="1" hangingPunct="1">
                <a:spcBef>
                  <a:spcPct val="0"/>
                </a:spcBef>
                <a:buClrTx/>
                <a:buFontTx/>
                <a:buNone/>
              </a:pPr>
              <a:r>
                <a:rPr kumimoji="0" lang="en-US" altLang="en-US" sz="2000">
                  <a:latin typeface="Times New Roman" charset="0"/>
                </a:rPr>
                <a:t>100%</a:t>
              </a:r>
            </a:p>
          </p:txBody>
        </p:sp>
        <p:sp>
          <p:nvSpPr>
            <p:cNvPr id="24" name="TextBox 37"/>
            <p:cNvSpPr txBox="1">
              <a:spLocks noChangeArrowheads="1"/>
            </p:cNvSpPr>
            <p:nvPr/>
          </p:nvSpPr>
          <p:spPr bwMode="auto">
            <a:xfrm>
              <a:off x="6172200" y="5181600"/>
              <a:ext cx="91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kumimoji="1" sz="3200" b="1">
                  <a:solidFill>
                    <a:schemeClr val="tx1"/>
                  </a:solidFill>
                  <a:latin typeface="Arial" charset="0"/>
                </a:defRPr>
              </a:lvl1pPr>
              <a:lvl2pPr marL="742950" indent="-285750">
                <a:spcBef>
                  <a:spcPct val="20000"/>
                </a:spcBef>
                <a:buClr>
                  <a:schemeClr val="hlink"/>
                </a:buClr>
                <a:buChar char="•"/>
                <a:defRPr kumimoji="1" sz="2800" b="1">
                  <a:solidFill>
                    <a:schemeClr val="tx1"/>
                  </a:solidFill>
                  <a:latin typeface="Arial" charset="0"/>
                </a:defRPr>
              </a:lvl2pPr>
              <a:lvl3pPr marL="1143000" indent="-228600">
                <a:spcBef>
                  <a:spcPct val="20000"/>
                </a:spcBef>
                <a:buClr>
                  <a:schemeClr val="accent2"/>
                </a:buClr>
                <a:buChar char="•"/>
                <a:defRPr kumimoji="1" sz="2400" b="1">
                  <a:solidFill>
                    <a:schemeClr val="tx1"/>
                  </a:solidFill>
                  <a:latin typeface="Arial" charset="0"/>
                </a:defRPr>
              </a:lvl3pPr>
              <a:lvl4pPr marL="1600200" indent="-228600">
                <a:spcBef>
                  <a:spcPct val="20000"/>
                </a:spcBef>
                <a:buClr>
                  <a:schemeClr val="tx2"/>
                </a:buClr>
                <a:buChar char="•"/>
                <a:defRPr kumimoji="1" sz="2000" b="1">
                  <a:solidFill>
                    <a:schemeClr val="tx1"/>
                  </a:solidFill>
                  <a:latin typeface="Arial" charset="0"/>
                </a:defRPr>
              </a:lvl4pPr>
              <a:lvl5pPr marL="2057400" indent="-228600">
                <a:spcBef>
                  <a:spcPct val="20000"/>
                </a:spcBef>
                <a:buClr>
                  <a:schemeClr val="accent2"/>
                </a:buClr>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eaLnBrk="1" hangingPunct="1">
                <a:spcBef>
                  <a:spcPct val="0"/>
                </a:spcBef>
                <a:buClrTx/>
                <a:buFontTx/>
                <a:buNone/>
              </a:pPr>
              <a:r>
                <a:rPr kumimoji="0" lang="en-US" altLang="en-US" sz="2000">
                  <a:latin typeface="Times New Roman" charset="0"/>
                </a:rPr>
                <a:t>100%</a:t>
              </a:r>
            </a:p>
          </p:txBody>
        </p:sp>
        <p:sp>
          <p:nvSpPr>
            <p:cNvPr id="25" name="TextBox 38"/>
            <p:cNvSpPr txBox="1">
              <a:spLocks noChangeArrowheads="1"/>
            </p:cNvSpPr>
            <p:nvPr/>
          </p:nvSpPr>
          <p:spPr bwMode="auto">
            <a:xfrm>
              <a:off x="1828800" y="2133600"/>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kumimoji="1" sz="3200" b="1">
                  <a:solidFill>
                    <a:schemeClr val="tx1"/>
                  </a:solidFill>
                  <a:latin typeface="Arial" charset="0"/>
                </a:defRPr>
              </a:lvl1pPr>
              <a:lvl2pPr marL="742950" indent="-285750">
                <a:spcBef>
                  <a:spcPct val="20000"/>
                </a:spcBef>
                <a:buClr>
                  <a:schemeClr val="hlink"/>
                </a:buClr>
                <a:buChar char="•"/>
                <a:defRPr kumimoji="1" sz="2800" b="1">
                  <a:solidFill>
                    <a:schemeClr val="tx1"/>
                  </a:solidFill>
                  <a:latin typeface="Arial" charset="0"/>
                </a:defRPr>
              </a:lvl2pPr>
              <a:lvl3pPr marL="1143000" indent="-228600">
                <a:spcBef>
                  <a:spcPct val="20000"/>
                </a:spcBef>
                <a:buClr>
                  <a:schemeClr val="accent2"/>
                </a:buClr>
                <a:buChar char="•"/>
                <a:defRPr kumimoji="1" sz="2400" b="1">
                  <a:solidFill>
                    <a:schemeClr val="tx1"/>
                  </a:solidFill>
                  <a:latin typeface="Arial" charset="0"/>
                </a:defRPr>
              </a:lvl3pPr>
              <a:lvl4pPr marL="1600200" indent="-228600">
                <a:spcBef>
                  <a:spcPct val="20000"/>
                </a:spcBef>
                <a:buClr>
                  <a:schemeClr val="tx2"/>
                </a:buClr>
                <a:buChar char="•"/>
                <a:defRPr kumimoji="1" sz="2000" b="1">
                  <a:solidFill>
                    <a:schemeClr val="tx1"/>
                  </a:solidFill>
                  <a:latin typeface="Arial" charset="0"/>
                </a:defRPr>
              </a:lvl4pPr>
              <a:lvl5pPr marL="2057400" indent="-228600">
                <a:spcBef>
                  <a:spcPct val="20000"/>
                </a:spcBef>
                <a:buClr>
                  <a:schemeClr val="accent2"/>
                </a:buClr>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eaLnBrk="1" hangingPunct="1">
                <a:spcBef>
                  <a:spcPct val="0"/>
                </a:spcBef>
                <a:buClrTx/>
                <a:buFontTx/>
                <a:buNone/>
              </a:pPr>
              <a:r>
                <a:rPr kumimoji="0" lang="en-US" altLang="en-US" sz="2000">
                  <a:latin typeface="Times New Roman" charset="0"/>
                </a:rPr>
                <a:t>0</a:t>
              </a:r>
            </a:p>
          </p:txBody>
        </p:sp>
        <p:sp>
          <p:nvSpPr>
            <p:cNvPr id="26" name="TextBox 39"/>
            <p:cNvSpPr txBox="1">
              <a:spLocks noChangeArrowheads="1"/>
            </p:cNvSpPr>
            <p:nvPr/>
          </p:nvSpPr>
          <p:spPr bwMode="auto">
            <a:xfrm>
              <a:off x="6553200" y="2133600"/>
              <a:ext cx="99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kumimoji="1" sz="3200" b="1">
                  <a:solidFill>
                    <a:schemeClr val="tx1"/>
                  </a:solidFill>
                  <a:latin typeface="Arial" charset="0"/>
                </a:defRPr>
              </a:lvl1pPr>
              <a:lvl2pPr marL="742950" indent="-285750">
                <a:spcBef>
                  <a:spcPct val="20000"/>
                </a:spcBef>
                <a:buClr>
                  <a:schemeClr val="hlink"/>
                </a:buClr>
                <a:buChar char="•"/>
                <a:defRPr kumimoji="1" sz="2800" b="1">
                  <a:solidFill>
                    <a:schemeClr val="tx1"/>
                  </a:solidFill>
                  <a:latin typeface="Arial" charset="0"/>
                </a:defRPr>
              </a:lvl2pPr>
              <a:lvl3pPr marL="1143000" indent="-228600">
                <a:spcBef>
                  <a:spcPct val="20000"/>
                </a:spcBef>
                <a:buClr>
                  <a:schemeClr val="accent2"/>
                </a:buClr>
                <a:buChar char="•"/>
                <a:defRPr kumimoji="1" sz="2400" b="1">
                  <a:solidFill>
                    <a:schemeClr val="tx1"/>
                  </a:solidFill>
                  <a:latin typeface="Arial" charset="0"/>
                </a:defRPr>
              </a:lvl3pPr>
              <a:lvl4pPr marL="1600200" indent="-228600">
                <a:spcBef>
                  <a:spcPct val="20000"/>
                </a:spcBef>
                <a:buClr>
                  <a:schemeClr val="tx2"/>
                </a:buClr>
                <a:buChar char="•"/>
                <a:defRPr kumimoji="1" sz="2000" b="1">
                  <a:solidFill>
                    <a:schemeClr val="tx1"/>
                  </a:solidFill>
                  <a:latin typeface="Arial" charset="0"/>
                </a:defRPr>
              </a:lvl4pPr>
              <a:lvl5pPr marL="2057400" indent="-228600">
                <a:spcBef>
                  <a:spcPct val="20000"/>
                </a:spcBef>
                <a:buClr>
                  <a:schemeClr val="accent2"/>
                </a:buClr>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eaLnBrk="1" hangingPunct="1">
                <a:spcBef>
                  <a:spcPct val="0"/>
                </a:spcBef>
                <a:buClrTx/>
                <a:buFontTx/>
                <a:buNone/>
              </a:pPr>
              <a:r>
                <a:rPr kumimoji="0" lang="en-US" altLang="en-US" sz="2000">
                  <a:latin typeface="Times New Roman" charset="0"/>
                </a:rPr>
                <a:t>0</a:t>
              </a:r>
            </a:p>
          </p:txBody>
        </p:sp>
        <p:sp>
          <p:nvSpPr>
            <p:cNvPr id="27" name="TextBox 20"/>
            <p:cNvSpPr txBox="1">
              <a:spLocks noChangeArrowheads="1"/>
            </p:cNvSpPr>
            <p:nvPr/>
          </p:nvSpPr>
          <p:spPr bwMode="auto">
            <a:xfrm>
              <a:off x="1676400" y="5943600"/>
              <a:ext cx="2133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kumimoji="1" sz="3200" b="1">
                  <a:solidFill>
                    <a:schemeClr val="tx1"/>
                  </a:solidFill>
                  <a:latin typeface="Arial" charset="0"/>
                </a:defRPr>
              </a:lvl1pPr>
              <a:lvl2pPr marL="742950" indent="-285750">
                <a:spcBef>
                  <a:spcPct val="20000"/>
                </a:spcBef>
                <a:buClr>
                  <a:schemeClr val="hlink"/>
                </a:buClr>
                <a:buChar char="•"/>
                <a:defRPr kumimoji="1" sz="2800" b="1">
                  <a:solidFill>
                    <a:schemeClr val="tx1"/>
                  </a:solidFill>
                  <a:latin typeface="Arial" charset="0"/>
                </a:defRPr>
              </a:lvl2pPr>
              <a:lvl3pPr marL="1143000" indent="-228600">
                <a:spcBef>
                  <a:spcPct val="20000"/>
                </a:spcBef>
                <a:buClr>
                  <a:schemeClr val="accent2"/>
                </a:buClr>
                <a:buChar char="•"/>
                <a:defRPr kumimoji="1" sz="2400" b="1">
                  <a:solidFill>
                    <a:schemeClr val="tx1"/>
                  </a:solidFill>
                  <a:latin typeface="Arial" charset="0"/>
                </a:defRPr>
              </a:lvl3pPr>
              <a:lvl4pPr marL="1600200" indent="-228600">
                <a:spcBef>
                  <a:spcPct val="20000"/>
                </a:spcBef>
                <a:buClr>
                  <a:schemeClr val="tx2"/>
                </a:buClr>
                <a:buChar char="•"/>
                <a:defRPr kumimoji="1" sz="2000" b="1">
                  <a:solidFill>
                    <a:schemeClr val="tx1"/>
                  </a:solidFill>
                  <a:latin typeface="Arial" charset="0"/>
                </a:defRPr>
              </a:lvl4pPr>
              <a:lvl5pPr marL="2057400" indent="-228600">
                <a:spcBef>
                  <a:spcPct val="20000"/>
                </a:spcBef>
                <a:buClr>
                  <a:schemeClr val="accent2"/>
                </a:buClr>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eaLnBrk="1" hangingPunct="1">
                <a:spcBef>
                  <a:spcPct val="0"/>
                </a:spcBef>
                <a:buClrTx/>
                <a:buFontTx/>
                <a:buNone/>
              </a:pPr>
              <a:r>
                <a:rPr kumimoji="0" lang="en-US" altLang="en-US" sz="4000">
                  <a:latin typeface="Times New Roman" charset="0"/>
                </a:rPr>
                <a:t>OD</a:t>
              </a:r>
            </a:p>
          </p:txBody>
        </p:sp>
        <p:sp>
          <p:nvSpPr>
            <p:cNvPr id="28" name="TextBox 21"/>
            <p:cNvSpPr txBox="1">
              <a:spLocks noChangeArrowheads="1"/>
            </p:cNvSpPr>
            <p:nvPr/>
          </p:nvSpPr>
          <p:spPr bwMode="auto">
            <a:xfrm>
              <a:off x="6324600" y="60198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kumimoji="1" sz="3200" b="1">
                  <a:solidFill>
                    <a:schemeClr val="tx1"/>
                  </a:solidFill>
                  <a:latin typeface="Arial" charset="0"/>
                </a:defRPr>
              </a:lvl1pPr>
              <a:lvl2pPr marL="742950" indent="-285750">
                <a:spcBef>
                  <a:spcPct val="20000"/>
                </a:spcBef>
                <a:buClr>
                  <a:schemeClr val="hlink"/>
                </a:buClr>
                <a:buChar char="•"/>
                <a:defRPr kumimoji="1" sz="2800" b="1">
                  <a:solidFill>
                    <a:schemeClr val="tx1"/>
                  </a:solidFill>
                  <a:latin typeface="Arial" charset="0"/>
                </a:defRPr>
              </a:lvl2pPr>
              <a:lvl3pPr marL="1143000" indent="-228600">
                <a:spcBef>
                  <a:spcPct val="20000"/>
                </a:spcBef>
                <a:buClr>
                  <a:schemeClr val="accent2"/>
                </a:buClr>
                <a:buChar char="•"/>
                <a:defRPr kumimoji="1" sz="2400" b="1">
                  <a:solidFill>
                    <a:schemeClr val="tx1"/>
                  </a:solidFill>
                  <a:latin typeface="Arial" charset="0"/>
                </a:defRPr>
              </a:lvl3pPr>
              <a:lvl4pPr marL="1600200" indent="-228600">
                <a:spcBef>
                  <a:spcPct val="20000"/>
                </a:spcBef>
                <a:buClr>
                  <a:schemeClr val="tx2"/>
                </a:buClr>
                <a:buChar char="•"/>
                <a:defRPr kumimoji="1" sz="2000" b="1">
                  <a:solidFill>
                    <a:schemeClr val="tx1"/>
                  </a:solidFill>
                  <a:latin typeface="Arial" charset="0"/>
                </a:defRPr>
              </a:lvl4pPr>
              <a:lvl5pPr marL="2057400" indent="-228600">
                <a:spcBef>
                  <a:spcPct val="20000"/>
                </a:spcBef>
                <a:buClr>
                  <a:schemeClr val="accent2"/>
                </a:buClr>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eaLnBrk="1" hangingPunct="1">
                <a:spcBef>
                  <a:spcPct val="0"/>
                </a:spcBef>
                <a:buClrTx/>
                <a:buFontTx/>
                <a:buNone/>
              </a:pPr>
              <a:r>
                <a:rPr kumimoji="0" lang="en-US" altLang="en-US" sz="4000" dirty="0">
                  <a:latin typeface="Times New Roman" charset="0"/>
                </a:rPr>
                <a:t>OS</a:t>
              </a:r>
            </a:p>
          </p:txBody>
        </p:sp>
      </p:grpSp>
      <p:sp>
        <p:nvSpPr>
          <p:cNvPr id="29" name="TextBox 28"/>
          <p:cNvSpPr txBox="1"/>
          <p:nvPr/>
        </p:nvSpPr>
        <p:spPr>
          <a:xfrm>
            <a:off x="9235440" y="4032540"/>
            <a:ext cx="2590800" cy="2554545"/>
          </a:xfrm>
          <a:prstGeom prst="rect">
            <a:avLst/>
          </a:prstGeom>
          <a:solidFill>
            <a:schemeClr val="bg1"/>
          </a:solidFill>
          <a:ln>
            <a:solidFill>
              <a:srgbClr val="1F939A"/>
            </a:solidFill>
          </a:ln>
        </p:spPr>
        <p:txBody>
          <a:bodyPr wrap="square" rtlCol="0">
            <a:spAutoFit/>
          </a:bodyPr>
          <a:lstStyle/>
          <a:p>
            <a:r>
              <a:rPr lang="en-US" sz="3200" b="1" dirty="0">
                <a:latin typeface="Comic Sans MS" panose="030F0702030302020204" pitchFamily="66" charset="0"/>
              </a:rPr>
              <a:t>Should we do any additional tests on EOMs?</a:t>
            </a:r>
          </a:p>
        </p:txBody>
      </p:sp>
      <p:sp>
        <p:nvSpPr>
          <p:cNvPr id="30"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41F85E40-FF46-E94E-88CC-3B4E3449EEBC}" type="slidenum">
              <a:rPr kumimoji="0" lang="en-US" altLang="en-US" sz="1400" b="0" smtClean="0">
                <a:solidFill>
                  <a:schemeClr val="tx2"/>
                </a:solidFill>
                <a:latin typeface="Arial Black" panose="020B0A04020102020204" pitchFamily="34" charset="0"/>
              </a:rPr>
              <a:t>15</a:t>
            </a:fld>
            <a:endParaRPr kumimoji="0" lang="en-US" altLang="en-US" sz="1400" b="0" dirty="0">
              <a:solidFill>
                <a:schemeClr val="tx2"/>
              </a:solidFill>
              <a:latin typeface="Arial Black" panose="020B0A04020102020204" pitchFamily="34" charset="0"/>
            </a:endParaRPr>
          </a:p>
        </p:txBody>
      </p:sp>
      <p:pic>
        <p:nvPicPr>
          <p:cNvPr id="6" name="Audio 5">
            <a:hlinkClick r:id="" action="ppaction://media"/>
            <a:extLst>
              <a:ext uri="{FF2B5EF4-FFF2-40B4-BE49-F238E27FC236}">
                <a16:creationId xmlns:a16="http://schemas.microsoft.com/office/drawing/2014/main" id="{9E9208FB-E449-45E8-92E7-2D89A15CAE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3818632"/>
      </p:ext>
    </p:extLst>
  </p:cSld>
  <p:clrMapOvr>
    <a:masterClrMapping/>
  </p:clrMapOvr>
  <mc:AlternateContent xmlns:mc="http://schemas.openxmlformats.org/markup-compatibility/2006" xmlns:p14="http://schemas.microsoft.com/office/powerpoint/2010/main">
    <mc:Choice Requires="p14">
      <p:transition spd="slow" p14:dur="2000" advTm="16887"/>
    </mc:Choice>
    <mc:Fallback xmlns="">
      <p:transition spd="slow" advTm="1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checkerboard(across)">
                                      <p:cBhvr>
                                        <p:cTn id="11" dur="1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200" y="347872"/>
            <a:ext cx="10515600" cy="7563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chemeClr val="tx1"/>
                </a:solidFill>
                <a:latin typeface="Arial" panose="020B0604020202020204" pitchFamily="34" charset="0"/>
                <a:ea typeface="+mj-ea"/>
                <a:cs typeface="+mj-cs"/>
              </a:defRPr>
            </a:lvl1pPr>
          </a:lstStyle>
          <a:p>
            <a:pPr algn="ctr"/>
            <a:r>
              <a:rPr lang="en-US" dirty="0">
                <a:solidFill>
                  <a:srgbClr val="3B5B6F"/>
                </a:solidFill>
              </a:rPr>
              <a:t>Forced </a:t>
            </a:r>
            <a:r>
              <a:rPr lang="en-US" dirty="0" err="1">
                <a:solidFill>
                  <a:srgbClr val="3B5B6F"/>
                </a:solidFill>
              </a:rPr>
              <a:t>Ductions</a:t>
            </a:r>
            <a:endParaRPr lang="en-US" dirty="0">
              <a:solidFill>
                <a:srgbClr val="3B5B6F"/>
              </a:solidFill>
            </a:endParaRPr>
          </a:p>
        </p:txBody>
      </p:sp>
      <p:sp>
        <p:nvSpPr>
          <p:cNvPr id="6" name="Content Placeholder 2"/>
          <p:cNvSpPr>
            <a:spLocks noGrp="1"/>
          </p:cNvSpPr>
          <p:nvPr>
            <p:ph idx="1"/>
          </p:nvPr>
        </p:nvSpPr>
        <p:spPr>
          <a:xfrm>
            <a:off x="655609" y="1242204"/>
            <a:ext cx="10701504" cy="4710022"/>
          </a:xfrm>
        </p:spPr>
        <p:txBody>
          <a:bodyPr>
            <a:normAutofit/>
          </a:bodyPr>
          <a:lstStyle/>
          <a:p>
            <a:r>
              <a:rPr lang="en-US" sz="3200" dirty="0">
                <a:solidFill>
                  <a:srgbClr val="3B5B6F"/>
                </a:solidFill>
              </a:rPr>
              <a:t>Manipulation of an anesthetized eye by the examiner looking for restriction</a:t>
            </a:r>
          </a:p>
          <a:p>
            <a:endParaRPr lang="en-US" sz="3200" dirty="0">
              <a:solidFill>
                <a:srgbClr val="3B5B6F"/>
              </a:solidFill>
            </a:endParaRPr>
          </a:p>
          <a:p>
            <a:endParaRPr lang="en-US" dirty="0">
              <a:solidFill>
                <a:srgbClr val="3B5B6F"/>
              </a:solidFill>
            </a:endParaRPr>
          </a:p>
          <a:p>
            <a:r>
              <a:rPr lang="en-US" dirty="0">
                <a:solidFill>
                  <a:srgbClr val="3B5B6F"/>
                </a:solidFill>
              </a:rPr>
              <a:t>No restriction horizontally</a:t>
            </a:r>
          </a:p>
          <a:p>
            <a:r>
              <a:rPr lang="en-US" dirty="0">
                <a:solidFill>
                  <a:srgbClr val="3B5B6F"/>
                </a:solidFill>
              </a:rPr>
              <a:t>Maybe minimal restriction upward in both eyes</a:t>
            </a:r>
          </a:p>
          <a:p>
            <a:pPr lvl="1"/>
            <a:r>
              <a:rPr lang="en-US" dirty="0">
                <a:solidFill>
                  <a:srgbClr val="3B5B6F"/>
                </a:solidFill>
              </a:rPr>
              <a:t>Thought to be related to chronicity rather than a primary restriction</a:t>
            </a:r>
          </a:p>
        </p:txBody>
      </p:sp>
      <p:sp>
        <p:nvSpPr>
          <p:cNvPr id="7"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293450BA-7FE9-B24F-9C0C-7559736ADFCD}" type="slidenum">
              <a:rPr kumimoji="0" lang="en-US" altLang="en-US" sz="1400" b="0" smtClean="0">
                <a:solidFill>
                  <a:schemeClr val="tx2"/>
                </a:solidFill>
                <a:latin typeface="Arial Black" panose="020B0A04020102020204" pitchFamily="34" charset="0"/>
              </a:rPr>
              <a:t>16</a:t>
            </a:fld>
            <a:endParaRPr kumimoji="0" lang="en-US" altLang="en-US" sz="1400" b="0" dirty="0">
              <a:solidFill>
                <a:schemeClr val="tx2"/>
              </a:solidFill>
              <a:latin typeface="Arial Black" panose="020B0A04020102020204" pitchFamily="34" charset="0"/>
            </a:endParaRPr>
          </a:p>
        </p:txBody>
      </p:sp>
      <p:pic>
        <p:nvPicPr>
          <p:cNvPr id="3" name="Audio 2">
            <a:hlinkClick r:id="" action="ppaction://media"/>
            <a:extLst>
              <a:ext uri="{FF2B5EF4-FFF2-40B4-BE49-F238E27FC236}">
                <a16:creationId xmlns:a16="http://schemas.microsoft.com/office/drawing/2014/main" id="{DE53C9D1-7822-4D6D-8703-FC21DF0941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6874066"/>
      </p:ext>
    </p:extLst>
  </p:cSld>
  <p:clrMapOvr>
    <a:masterClrMapping/>
  </p:clrMapOvr>
  <mc:AlternateContent xmlns:mc="http://schemas.openxmlformats.org/markup-compatibility/2006" xmlns:p14="http://schemas.microsoft.com/office/powerpoint/2010/main">
    <mc:Choice Requires="p14">
      <p:transition spd="slow" p14:dur="2000" advTm="26693"/>
    </mc:Choice>
    <mc:Fallback xmlns="">
      <p:transition spd="slow" advTm="26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200" y="347872"/>
            <a:ext cx="10515600" cy="7563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chemeClr val="tx1"/>
                </a:solidFill>
                <a:latin typeface="Arial" panose="020B0604020202020204" pitchFamily="34" charset="0"/>
                <a:ea typeface="+mj-ea"/>
                <a:cs typeface="+mj-cs"/>
              </a:defRPr>
            </a:lvl1pPr>
          </a:lstStyle>
          <a:p>
            <a:pPr algn="ctr"/>
            <a:r>
              <a:rPr lang="en-US" dirty="0">
                <a:solidFill>
                  <a:srgbClr val="3B5B6F"/>
                </a:solidFill>
              </a:rPr>
              <a:t>Alternate Prism Cover Measurements</a:t>
            </a:r>
          </a:p>
        </p:txBody>
      </p:sp>
      <p:grpSp>
        <p:nvGrpSpPr>
          <p:cNvPr id="7" name="Group 6"/>
          <p:cNvGrpSpPr/>
          <p:nvPr/>
        </p:nvGrpSpPr>
        <p:grpSpPr>
          <a:xfrm>
            <a:off x="3388658" y="1576966"/>
            <a:ext cx="6135497" cy="4197814"/>
            <a:chOff x="2438400" y="2667000"/>
            <a:chExt cx="4381500" cy="3124200"/>
          </a:xfrm>
        </p:grpSpPr>
        <p:cxnSp>
          <p:nvCxnSpPr>
            <p:cNvPr id="8" name="Straight Connector 6"/>
            <p:cNvCxnSpPr>
              <a:cxnSpLocks noChangeShapeType="1"/>
            </p:cNvCxnSpPr>
            <p:nvPr/>
          </p:nvCxnSpPr>
          <p:spPr bwMode="auto">
            <a:xfrm flipH="1">
              <a:off x="2438400" y="4953000"/>
              <a:ext cx="3581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9" name="Straight Connector 8"/>
            <p:cNvCxnSpPr>
              <a:cxnSpLocks noChangeShapeType="1"/>
            </p:cNvCxnSpPr>
            <p:nvPr/>
          </p:nvCxnSpPr>
          <p:spPr bwMode="auto">
            <a:xfrm flipH="1">
              <a:off x="2438400" y="3657600"/>
              <a:ext cx="37338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10" name="Straight Connector 9"/>
            <p:cNvCxnSpPr>
              <a:cxnSpLocks noChangeShapeType="1"/>
            </p:cNvCxnSpPr>
            <p:nvPr/>
          </p:nvCxnSpPr>
          <p:spPr bwMode="auto">
            <a:xfrm>
              <a:off x="3352800" y="2667000"/>
              <a:ext cx="0" cy="3124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cxnSp>
          <p:nvCxnSpPr>
            <p:cNvPr id="11" name="Straight Connector 10"/>
            <p:cNvCxnSpPr>
              <a:cxnSpLocks noChangeShapeType="1"/>
            </p:cNvCxnSpPr>
            <p:nvPr/>
          </p:nvCxnSpPr>
          <p:spPr bwMode="auto">
            <a:xfrm>
              <a:off x="5029200" y="2667000"/>
              <a:ext cx="0" cy="3124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sp>
          <p:nvSpPr>
            <p:cNvPr id="12" name="TextBox 15"/>
            <p:cNvSpPr txBox="1">
              <a:spLocks noChangeArrowheads="1"/>
            </p:cNvSpPr>
            <p:nvPr/>
          </p:nvSpPr>
          <p:spPr bwMode="auto">
            <a:xfrm>
              <a:off x="3865888" y="4053563"/>
              <a:ext cx="1143000" cy="34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kumimoji="1" sz="3200" b="1">
                  <a:solidFill>
                    <a:schemeClr val="tx1"/>
                  </a:solidFill>
                  <a:latin typeface="Arial" charset="0"/>
                </a:defRPr>
              </a:lvl1pPr>
              <a:lvl2pPr marL="742950" indent="-285750">
                <a:spcBef>
                  <a:spcPct val="20000"/>
                </a:spcBef>
                <a:buClr>
                  <a:schemeClr val="hlink"/>
                </a:buClr>
                <a:buChar char="•"/>
                <a:defRPr kumimoji="1" sz="2800" b="1">
                  <a:solidFill>
                    <a:schemeClr val="tx1"/>
                  </a:solidFill>
                  <a:latin typeface="Arial" charset="0"/>
                </a:defRPr>
              </a:lvl2pPr>
              <a:lvl3pPr marL="1143000" indent="-228600">
                <a:spcBef>
                  <a:spcPct val="20000"/>
                </a:spcBef>
                <a:buClr>
                  <a:schemeClr val="accent2"/>
                </a:buClr>
                <a:buChar char="•"/>
                <a:defRPr kumimoji="1" sz="2400" b="1">
                  <a:solidFill>
                    <a:schemeClr val="tx1"/>
                  </a:solidFill>
                  <a:latin typeface="Arial" charset="0"/>
                </a:defRPr>
              </a:lvl3pPr>
              <a:lvl4pPr marL="1600200" indent="-228600">
                <a:spcBef>
                  <a:spcPct val="20000"/>
                </a:spcBef>
                <a:buClr>
                  <a:schemeClr val="tx2"/>
                </a:buClr>
                <a:buChar char="•"/>
                <a:defRPr kumimoji="1" sz="2000" b="1">
                  <a:solidFill>
                    <a:schemeClr val="tx1"/>
                  </a:solidFill>
                  <a:latin typeface="Arial" charset="0"/>
                </a:defRPr>
              </a:lvl4pPr>
              <a:lvl5pPr marL="2057400" indent="-228600">
                <a:spcBef>
                  <a:spcPct val="20000"/>
                </a:spcBef>
                <a:buClr>
                  <a:schemeClr val="accent2"/>
                </a:buClr>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eaLnBrk="1" hangingPunct="1">
                <a:spcBef>
                  <a:spcPct val="0"/>
                </a:spcBef>
                <a:buClrTx/>
                <a:buFontTx/>
                <a:buNone/>
              </a:pPr>
              <a:r>
                <a:rPr kumimoji="0" lang="en-US" altLang="en-US" sz="2400" dirty="0">
                  <a:latin typeface="Times New Roman" charset="0"/>
                </a:rPr>
                <a:t>XT=14</a:t>
              </a:r>
            </a:p>
          </p:txBody>
        </p:sp>
        <p:sp>
          <p:nvSpPr>
            <p:cNvPr id="15" name="TextBox 20"/>
            <p:cNvSpPr txBox="1">
              <a:spLocks noChangeArrowheads="1"/>
            </p:cNvSpPr>
            <p:nvPr/>
          </p:nvSpPr>
          <p:spPr bwMode="auto">
            <a:xfrm>
              <a:off x="5219700" y="4059251"/>
              <a:ext cx="1600200" cy="34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kumimoji="1" sz="3200" b="1">
                  <a:solidFill>
                    <a:schemeClr val="tx1"/>
                  </a:solidFill>
                  <a:latin typeface="Arial" charset="0"/>
                </a:defRPr>
              </a:lvl1pPr>
              <a:lvl2pPr marL="742950" indent="-285750">
                <a:spcBef>
                  <a:spcPct val="20000"/>
                </a:spcBef>
                <a:buClr>
                  <a:schemeClr val="hlink"/>
                </a:buClr>
                <a:buChar char="•"/>
                <a:defRPr kumimoji="1" sz="2800" b="1">
                  <a:solidFill>
                    <a:schemeClr val="tx1"/>
                  </a:solidFill>
                  <a:latin typeface="Arial" charset="0"/>
                </a:defRPr>
              </a:lvl2pPr>
              <a:lvl3pPr marL="1143000" indent="-228600">
                <a:spcBef>
                  <a:spcPct val="20000"/>
                </a:spcBef>
                <a:buClr>
                  <a:schemeClr val="accent2"/>
                </a:buClr>
                <a:buChar char="•"/>
                <a:defRPr kumimoji="1" sz="2400" b="1">
                  <a:solidFill>
                    <a:schemeClr val="tx1"/>
                  </a:solidFill>
                  <a:latin typeface="Arial" charset="0"/>
                </a:defRPr>
              </a:lvl3pPr>
              <a:lvl4pPr marL="1600200" indent="-228600">
                <a:spcBef>
                  <a:spcPct val="20000"/>
                </a:spcBef>
                <a:buClr>
                  <a:schemeClr val="tx2"/>
                </a:buClr>
                <a:buChar char="•"/>
                <a:defRPr kumimoji="1" sz="2000" b="1">
                  <a:solidFill>
                    <a:schemeClr val="tx1"/>
                  </a:solidFill>
                  <a:latin typeface="Arial" charset="0"/>
                </a:defRPr>
              </a:lvl4pPr>
              <a:lvl5pPr marL="2057400" indent="-228600">
                <a:spcBef>
                  <a:spcPct val="20000"/>
                </a:spcBef>
                <a:buClr>
                  <a:schemeClr val="accent2"/>
                </a:buClr>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eaLnBrk="1" hangingPunct="1">
                <a:spcBef>
                  <a:spcPct val="0"/>
                </a:spcBef>
                <a:buClrTx/>
                <a:buFontTx/>
                <a:buNone/>
              </a:pPr>
              <a:r>
                <a:rPr kumimoji="0" lang="en-US" altLang="en-US" sz="2400" dirty="0">
                  <a:latin typeface="Times New Roman" charset="0"/>
                </a:rPr>
                <a:t>XT10, RH2</a:t>
              </a:r>
            </a:p>
          </p:txBody>
        </p:sp>
        <p:sp>
          <p:nvSpPr>
            <p:cNvPr id="16" name="TextBox 21"/>
            <p:cNvSpPr txBox="1">
              <a:spLocks noChangeArrowheads="1"/>
            </p:cNvSpPr>
            <p:nvPr/>
          </p:nvSpPr>
          <p:spPr bwMode="auto">
            <a:xfrm>
              <a:off x="3865888" y="5339926"/>
              <a:ext cx="1143000" cy="34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Char char="•"/>
                <a:defRPr kumimoji="1" sz="3200" b="1">
                  <a:solidFill>
                    <a:schemeClr val="tx1"/>
                  </a:solidFill>
                  <a:latin typeface="Arial" charset="0"/>
                </a:defRPr>
              </a:lvl1pPr>
              <a:lvl2pPr marL="742950" indent="-285750">
                <a:spcBef>
                  <a:spcPct val="20000"/>
                </a:spcBef>
                <a:buClr>
                  <a:schemeClr val="hlink"/>
                </a:buClr>
                <a:buChar char="•"/>
                <a:defRPr kumimoji="1" sz="2800" b="1">
                  <a:solidFill>
                    <a:schemeClr val="tx1"/>
                  </a:solidFill>
                  <a:latin typeface="Arial" charset="0"/>
                </a:defRPr>
              </a:lvl2pPr>
              <a:lvl3pPr marL="1143000" indent="-228600">
                <a:spcBef>
                  <a:spcPct val="20000"/>
                </a:spcBef>
                <a:buClr>
                  <a:schemeClr val="accent2"/>
                </a:buClr>
                <a:buChar char="•"/>
                <a:defRPr kumimoji="1" sz="2400" b="1">
                  <a:solidFill>
                    <a:schemeClr val="tx1"/>
                  </a:solidFill>
                  <a:latin typeface="Arial" charset="0"/>
                </a:defRPr>
              </a:lvl3pPr>
              <a:lvl4pPr marL="1600200" indent="-228600">
                <a:spcBef>
                  <a:spcPct val="20000"/>
                </a:spcBef>
                <a:buClr>
                  <a:schemeClr val="tx2"/>
                </a:buClr>
                <a:buChar char="•"/>
                <a:defRPr kumimoji="1" sz="2000" b="1">
                  <a:solidFill>
                    <a:schemeClr val="tx1"/>
                  </a:solidFill>
                  <a:latin typeface="Arial" charset="0"/>
                </a:defRPr>
              </a:lvl4pPr>
              <a:lvl5pPr marL="2057400" indent="-228600">
                <a:spcBef>
                  <a:spcPct val="20000"/>
                </a:spcBef>
                <a:buClr>
                  <a:schemeClr val="accent2"/>
                </a:buClr>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eaLnBrk="1" hangingPunct="1">
                <a:spcBef>
                  <a:spcPct val="0"/>
                </a:spcBef>
                <a:buClrTx/>
                <a:buFontTx/>
                <a:buNone/>
              </a:pPr>
              <a:r>
                <a:rPr kumimoji="0" lang="en-US" altLang="en-US" sz="2400">
                  <a:latin typeface="Times New Roman" charset="0"/>
                </a:rPr>
                <a:t>XT=16</a:t>
              </a:r>
            </a:p>
          </p:txBody>
        </p:sp>
      </p:grpSp>
      <p:sp>
        <p:nvSpPr>
          <p:cNvPr id="17"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74D4D358-0ACB-F84E-B669-BB5E846953F3}" type="slidenum">
              <a:rPr kumimoji="0" lang="en-US" altLang="en-US" sz="1400" b="0" smtClean="0">
                <a:solidFill>
                  <a:schemeClr val="tx2"/>
                </a:solidFill>
                <a:latin typeface="Arial Black" panose="020B0A04020102020204" pitchFamily="34" charset="0"/>
              </a:rPr>
              <a:t>17</a:t>
            </a:fld>
            <a:endParaRPr kumimoji="0" lang="en-US" altLang="en-US" sz="1400" b="0" dirty="0">
              <a:solidFill>
                <a:schemeClr val="tx2"/>
              </a:solidFill>
              <a:latin typeface="Arial Black" panose="020B0A04020102020204" pitchFamily="34" charset="0"/>
            </a:endParaRPr>
          </a:p>
        </p:txBody>
      </p:sp>
      <p:sp>
        <p:nvSpPr>
          <p:cNvPr id="3" name="Rectangle 2"/>
          <p:cNvSpPr/>
          <p:nvPr/>
        </p:nvSpPr>
        <p:spPr>
          <a:xfrm>
            <a:off x="5309335" y="2045086"/>
            <a:ext cx="1272987" cy="461665"/>
          </a:xfrm>
          <a:prstGeom prst="rect">
            <a:avLst/>
          </a:prstGeom>
        </p:spPr>
        <p:txBody>
          <a:bodyPr wrap="square">
            <a:spAutoFit/>
          </a:bodyPr>
          <a:lstStyle/>
          <a:p>
            <a:pPr>
              <a:spcBef>
                <a:spcPct val="0"/>
              </a:spcBef>
            </a:pPr>
            <a:r>
              <a:rPr lang="en-US" altLang="en-US" sz="2400" b="1">
                <a:latin typeface="Times New Roman" charset="0"/>
              </a:rPr>
              <a:t>XT=14</a:t>
            </a:r>
            <a:endParaRPr lang="en-US" altLang="en-US" sz="2400" b="1" dirty="0">
              <a:latin typeface="Times New Roman" charset="0"/>
            </a:endParaRPr>
          </a:p>
        </p:txBody>
      </p:sp>
      <p:sp>
        <p:nvSpPr>
          <p:cNvPr id="4" name="Rectangle 3"/>
          <p:cNvSpPr/>
          <p:nvPr/>
        </p:nvSpPr>
        <p:spPr>
          <a:xfrm>
            <a:off x="3575513" y="3440013"/>
            <a:ext cx="1095172" cy="461665"/>
          </a:xfrm>
          <a:prstGeom prst="rect">
            <a:avLst/>
          </a:prstGeom>
        </p:spPr>
        <p:txBody>
          <a:bodyPr wrap="none">
            <a:spAutoFit/>
          </a:bodyPr>
          <a:lstStyle/>
          <a:p>
            <a:pPr>
              <a:spcBef>
                <a:spcPct val="0"/>
              </a:spcBef>
            </a:pPr>
            <a:r>
              <a:rPr lang="en-US" altLang="en-US" sz="2400" b="1" dirty="0">
                <a:latin typeface="Times New Roman" charset="0"/>
              </a:rPr>
              <a:t>XT=14</a:t>
            </a:r>
          </a:p>
        </p:txBody>
      </p:sp>
      <p:sp>
        <p:nvSpPr>
          <p:cNvPr id="2" name="TextBox 1"/>
          <p:cNvSpPr txBox="1"/>
          <p:nvPr/>
        </p:nvSpPr>
        <p:spPr>
          <a:xfrm>
            <a:off x="1254087" y="3477642"/>
            <a:ext cx="1295400" cy="461665"/>
          </a:xfrm>
          <a:prstGeom prst="rect">
            <a:avLst/>
          </a:prstGeom>
          <a:noFill/>
        </p:spPr>
        <p:txBody>
          <a:bodyPr wrap="square" rtlCol="0">
            <a:spAutoFit/>
          </a:bodyPr>
          <a:lstStyle/>
          <a:p>
            <a:r>
              <a:rPr lang="en-US" sz="2400" dirty="0"/>
              <a:t>RT GAZE</a:t>
            </a:r>
          </a:p>
        </p:txBody>
      </p:sp>
      <p:sp>
        <p:nvSpPr>
          <p:cNvPr id="18" name="TextBox 17"/>
          <p:cNvSpPr txBox="1"/>
          <p:nvPr/>
        </p:nvSpPr>
        <p:spPr>
          <a:xfrm>
            <a:off x="9790915" y="3477641"/>
            <a:ext cx="1295400" cy="461665"/>
          </a:xfrm>
          <a:prstGeom prst="rect">
            <a:avLst/>
          </a:prstGeom>
          <a:noFill/>
        </p:spPr>
        <p:txBody>
          <a:bodyPr wrap="square" rtlCol="0">
            <a:spAutoFit/>
          </a:bodyPr>
          <a:lstStyle/>
          <a:p>
            <a:r>
              <a:rPr lang="en-US" sz="2400" dirty="0"/>
              <a:t>LT GAZE</a:t>
            </a:r>
          </a:p>
        </p:txBody>
      </p:sp>
      <p:pic>
        <p:nvPicPr>
          <p:cNvPr id="6" name="Audio 5">
            <a:hlinkClick r:id="" action="ppaction://media"/>
            <a:extLst>
              <a:ext uri="{FF2B5EF4-FFF2-40B4-BE49-F238E27FC236}">
                <a16:creationId xmlns:a16="http://schemas.microsoft.com/office/drawing/2014/main" id="{A0C5CF9F-5770-4BEA-A973-418D59C94D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3170432"/>
      </p:ext>
    </p:extLst>
  </p:cSld>
  <p:clrMapOvr>
    <a:masterClrMapping/>
  </p:clrMapOvr>
  <mc:AlternateContent xmlns:mc="http://schemas.openxmlformats.org/markup-compatibility/2006" xmlns:p14="http://schemas.microsoft.com/office/powerpoint/2010/main">
    <mc:Choice Requires="p14">
      <p:transition spd="slow" p14:dur="2000" advTm="34835"/>
    </mc:Choice>
    <mc:Fallback xmlns="">
      <p:transition spd="slow" advTm="34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75420"/>
            <a:ext cx="10515600" cy="1325563"/>
          </a:xfrm>
        </p:spPr>
        <p:txBody>
          <a:bodyPr/>
          <a:lstStyle/>
          <a:p>
            <a:pPr algn="ctr"/>
            <a:r>
              <a:rPr lang="en-US" dirty="0">
                <a:solidFill>
                  <a:srgbClr val="3B5B6F"/>
                </a:solidFill>
              </a:rPr>
              <a:t>Ready to diagnose?</a:t>
            </a:r>
            <a:endParaRPr lang="en-US" b="1" dirty="0">
              <a:solidFill>
                <a:srgbClr val="3B5B6F"/>
              </a:solidFill>
            </a:endParaRPr>
          </a:p>
        </p:txBody>
      </p:sp>
      <p:sp>
        <p:nvSpPr>
          <p:cNvPr id="7" name="Title 1"/>
          <p:cNvSpPr txBox="1">
            <a:spLocks/>
          </p:cNvSpPr>
          <p:nvPr/>
        </p:nvSpPr>
        <p:spPr>
          <a:xfrm>
            <a:off x="838200" y="378192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chemeClr val="tx1"/>
                </a:solidFill>
                <a:latin typeface="Arial" panose="020B0604020202020204" pitchFamily="34" charset="0"/>
                <a:ea typeface="+mj-ea"/>
                <a:cs typeface="+mj-cs"/>
              </a:defRPr>
            </a:lvl1pPr>
          </a:lstStyle>
          <a:p>
            <a:pPr algn="ctr"/>
            <a:r>
              <a:rPr lang="en-US" dirty="0">
                <a:solidFill>
                  <a:srgbClr val="3B5B6F"/>
                </a:solidFill>
              </a:rPr>
              <a:t>Or maybe a little more exam</a:t>
            </a:r>
            <a:r>
              <a:rPr lang="mr-IN" dirty="0">
                <a:solidFill>
                  <a:srgbClr val="3B5B6F"/>
                </a:solidFill>
              </a:rPr>
              <a:t>…</a:t>
            </a:r>
            <a:endParaRPr lang="en-US" dirty="0">
              <a:solidFill>
                <a:srgbClr val="3B5B6F"/>
              </a:solidFill>
            </a:endParaRPr>
          </a:p>
        </p:txBody>
      </p:sp>
      <p:sp>
        <p:nvSpPr>
          <p:cNvPr id="8"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84436E01-6B92-984C-A00F-1AC0DA4C8D0E}" type="slidenum">
              <a:rPr kumimoji="0" lang="en-US" altLang="en-US" sz="1400" b="0" smtClean="0">
                <a:solidFill>
                  <a:schemeClr val="tx2"/>
                </a:solidFill>
                <a:latin typeface="Arial Black" panose="020B0A04020102020204" pitchFamily="34" charset="0"/>
              </a:rPr>
              <a:t>18</a:t>
            </a:fld>
            <a:endParaRPr kumimoji="0" lang="en-US" altLang="en-US" sz="1400" b="0" dirty="0">
              <a:solidFill>
                <a:schemeClr val="tx2"/>
              </a:solidFill>
              <a:latin typeface="Arial Black" panose="020B0A04020102020204" pitchFamily="34" charset="0"/>
            </a:endParaRPr>
          </a:p>
        </p:txBody>
      </p:sp>
      <p:pic>
        <p:nvPicPr>
          <p:cNvPr id="3" name="Audio 2">
            <a:hlinkClick r:id="" action="ppaction://media"/>
            <a:extLst>
              <a:ext uri="{FF2B5EF4-FFF2-40B4-BE49-F238E27FC236}">
                <a16:creationId xmlns:a16="http://schemas.microsoft.com/office/drawing/2014/main" id="{214A06A9-C1C3-4798-A368-C171617E76F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520163669"/>
      </p:ext>
    </p:extLst>
  </p:cSld>
  <p:clrMapOvr>
    <a:masterClrMapping/>
  </p:clrMapOvr>
  <mc:AlternateContent xmlns:mc="http://schemas.openxmlformats.org/markup-compatibility/2006" xmlns:p14="http://schemas.microsoft.com/office/powerpoint/2010/main">
    <mc:Choice Requires="p14">
      <p:transition spd="slow" p14:dur="2000" advTm="10937"/>
    </mc:Choice>
    <mc:Fallback xmlns="">
      <p:transition spd="slow" advTm="10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1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a:r>
              <a:rPr lang="en-US" altLang="en-US" dirty="0">
                <a:solidFill>
                  <a:srgbClr val="3B5B6F"/>
                </a:solidFill>
              </a:rPr>
              <a:t> </a:t>
            </a:r>
            <a:r>
              <a:rPr lang="en-US" altLang="en-US" b="1" dirty="0">
                <a:solidFill>
                  <a:srgbClr val="3B5B6F"/>
                </a:solidFill>
              </a:rPr>
              <a:t>More Exam</a:t>
            </a:r>
            <a:br>
              <a:rPr lang="en-US" altLang="en-US" b="1" dirty="0">
                <a:solidFill>
                  <a:srgbClr val="3B5B6F"/>
                </a:solidFill>
              </a:rPr>
            </a:br>
            <a:r>
              <a:rPr lang="en-US" altLang="en-US" b="1" dirty="0">
                <a:solidFill>
                  <a:srgbClr val="3B5B6F"/>
                </a:solidFill>
              </a:rPr>
              <a:t>	</a:t>
            </a:r>
          </a:p>
        </p:txBody>
      </p:sp>
      <p:sp>
        <p:nvSpPr>
          <p:cNvPr id="9219"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92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91064871-1B06-4359-BBB2-BA0068077073}" type="slidenum">
              <a:rPr kumimoji="0" lang="en-US" altLang="en-US" sz="1400" b="0">
                <a:solidFill>
                  <a:schemeClr val="tx2"/>
                </a:solidFill>
                <a:latin typeface="Arial Black" panose="020B0A04020102020204" pitchFamily="34" charset="0"/>
              </a:rPr>
              <a:pPr>
                <a:spcBef>
                  <a:spcPct val="50000"/>
                </a:spcBef>
                <a:buClrTx/>
                <a:buFontTx/>
                <a:buNone/>
              </a:pPr>
              <a:t>19</a:t>
            </a:fld>
            <a:endParaRPr kumimoji="0" lang="en-US" altLang="en-US" sz="1400" b="0">
              <a:solidFill>
                <a:schemeClr val="tx2"/>
              </a:solidFill>
              <a:latin typeface="Arial Black" panose="020B0A04020102020204" pitchFamily="34" charset="0"/>
            </a:endParaRPr>
          </a:p>
        </p:txBody>
      </p:sp>
      <p:sp>
        <p:nvSpPr>
          <p:cNvPr id="9" name="Content Placeholder 2"/>
          <p:cNvSpPr>
            <a:spLocks noGrp="1"/>
          </p:cNvSpPr>
          <p:nvPr>
            <p:ph idx="1"/>
          </p:nvPr>
        </p:nvSpPr>
        <p:spPr>
          <a:xfrm>
            <a:off x="1490496" y="1596621"/>
            <a:ext cx="10701504" cy="4853796"/>
          </a:xfrm>
        </p:spPr>
        <p:txBody>
          <a:bodyPr>
            <a:normAutofit/>
          </a:bodyPr>
          <a:lstStyle/>
          <a:p>
            <a:r>
              <a:rPr lang="en-US" sz="3200" dirty="0">
                <a:solidFill>
                  <a:srgbClr val="3B5B6F"/>
                </a:solidFill>
              </a:rPr>
              <a:t>No increased EOM with </a:t>
            </a:r>
            <a:r>
              <a:rPr lang="en-US" sz="3200" dirty="0" err="1">
                <a:solidFill>
                  <a:srgbClr val="3B5B6F"/>
                </a:solidFill>
              </a:rPr>
              <a:t>oculocephalics</a:t>
            </a:r>
            <a:endParaRPr lang="en-US" sz="3200" dirty="0">
              <a:solidFill>
                <a:srgbClr val="3B5B6F"/>
              </a:solidFill>
            </a:endParaRPr>
          </a:p>
          <a:p>
            <a:pPr lvl="1"/>
            <a:r>
              <a:rPr lang="en-US" sz="2800" dirty="0">
                <a:solidFill>
                  <a:srgbClr val="3B5B6F"/>
                </a:solidFill>
              </a:rPr>
              <a:t>(Not a </a:t>
            </a:r>
            <a:r>
              <a:rPr lang="en-US" sz="2800" dirty="0" err="1">
                <a:solidFill>
                  <a:srgbClr val="3B5B6F"/>
                </a:solidFill>
              </a:rPr>
              <a:t>supranuclear</a:t>
            </a:r>
            <a:r>
              <a:rPr lang="en-US" sz="2800" dirty="0">
                <a:solidFill>
                  <a:srgbClr val="3B5B6F"/>
                </a:solidFill>
              </a:rPr>
              <a:t> gaze dysfunction)</a:t>
            </a:r>
          </a:p>
          <a:p>
            <a:r>
              <a:rPr lang="en-US" sz="3200" dirty="0">
                <a:solidFill>
                  <a:srgbClr val="3B5B6F"/>
                </a:solidFill>
              </a:rPr>
              <a:t>No proptosis</a:t>
            </a:r>
          </a:p>
          <a:p>
            <a:r>
              <a:rPr lang="en-US" sz="3200" dirty="0">
                <a:solidFill>
                  <a:srgbClr val="3B5B6F"/>
                </a:solidFill>
              </a:rPr>
              <a:t>Cranial nerves normal</a:t>
            </a:r>
          </a:p>
          <a:p>
            <a:r>
              <a:rPr lang="en-US" sz="3200" dirty="0">
                <a:solidFill>
                  <a:srgbClr val="3B5B6F"/>
                </a:solidFill>
              </a:rPr>
              <a:t>IOP 16, 10</a:t>
            </a:r>
          </a:p>
        </p:txBody>
      </p:sp>
      <p:sp>
        <p:nvSpPr>
          <p:cNvPr id="11" name="TextBox 10"/>
          <p:cNvSpPr txBox="1"/>
          <p:nvPr/>
        </p:nvSpPr>
        <p:spPr>
          <a:xfrm>
            <a:off x="8153400" y="2689981"/>
            <a:ext cx="3941136" cy="1077218"/>
          </a:xfrm>
          <a:prstGeom prst="rect">
            <a:avLst/>
          </a:prstGeom>
          <a:solidFill>
            <a:schemeClr val="bg1"/>
          </a:solidFill>
          <a:ln>
            <a:solidFill>
              <a:srgbClr val="1F939A"/>
            </a:solidFill>
          </a:ln>
        </p:spPr>
        <p:txBody>
          <a:bodyPr wrap="square" rtlCol="0">
            <a:spAutoFit/>
          </a:bodyPr>
          <a:lstStyle/>
          <a:p>
            <a:r>
              <a:rPr lang="en-US" sz="3200" b="1" dirty="0">
                <a:latin typeface="Comic Sans MS" panose="030F0702030302020204" pitchFamily="66" charset="0"/>
              </a:rPr>
              <a:t>Additional IOP tests?</a:t>
            </a:r>
          </a:p>
        </p:txBody>
      </p:sp>
      <p:sp>
        <p:nvSpPr>
          <p:cNvPr id="12" name="TextBox 11"/>
          <p:cNvSpPr txBox="1"/>
          <p:nvPr/>
        </p:nvSpPr>
        <p:spPr>
          <a:xfrm>
            <a:off x="8153400" y="4023519"/>
            <a:ext cx="3941136" cy="1077218"/>
          </a:xfrm>
          <a:prstGeom prst="rect">
            <a:avLst/>
          </a:prstGeom>
          <a:solidFill>
            <a:schemeClr val="bg1"/>
          </a:solidFill>
          <a:ln>
            <a:solidFill>
              <a:srgbClr val="1F939A"/>
            </a:solidFill>
          </a:ln>
        </p:spPr>
        <p:txBody>
          <a:bodyPr wrap="square" rtlCol="0">
            <a:spAutoFit/>
          </a:bodyPr>
          <a:lstStyle/>
          <a:p>
            <a:r>
              <a:rPr lang="en-US" sz="3200" b="1" dirty="0">
                <a:latin typeface="Comic Sans MS" panose="030F0702030302020204" pitchFamily="66" charset="0"/>
              </a:rPr>
              <a:t>No change of IOP in </a:t>
            </a:r>
            <a:r>
              <a:rPr lang="en-US" sz="3200" b="1" dirty="0" err="1">
                <a:latin typeface="Comic Sans MS" panose="030F0702030302020204" pitchFamily="66" charset="0"/>
              </a:rPr>
              <a:t>upgaze</a:t>
            </a:r>
            <a:endParaRPr lang="en-US" sz="3200" b="1" dirty="0">
              <a:latin typeface="Comic Sans MS" panose="030F0702030302020204" pitchFamily="66" charset="0"/>
            </a:endParaRPr>
          </a:p>
        </p:txBody>
      </p:sp>
      <p:pic>
        <p:nvPicPr>
          <p:cNvPr id="2" name="Audio 1">
            <a:hlinkClick r:id="" action="ppaction://media"/>
            <a:extLst>
              <a:ext uri="{FF2B5EF4-FFF2-40B4-BE49-F238E27FC236}">
                <a16:creationId xmlns:a16="http://schemas.microsoft.com/office/drawing/2014/main" id="{1075290F-D824-4108-9147-17C3607AE48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603130409"/>
      </p:ext>
    </p:extLst>
  </p:cSld>
  <p:clrMapOvr>
    <a:masterClrMapping/>
  </p:clrMapOvr>
  <mc:AlternateContent xmlns:mc="http://schemas.openxmlformats.org/markup-compatibility/2006" xmlns:p14="http://schemas.microsoft.com/office/powerpoint/2010/main">
    <mc:Choice Requires="p14">
      <p:transition spd="slow" p14:dur="2000" advTm="90189"/>
    </mc:Choice>
    <mc:Fallback xmlns="">
      <p:transition spd="slow" advTm="9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 fill="hold"/>
                                        <p:tgtEl>
                                          <p:spTgt spid="11"/>
                                        </p:tgtEl>
                                        <p:attrNameLst>
                                          <p:attrName>ppt_x</p:attrName>
                                        </p:attrNameLst>
                                      </p:cBhvr>
                                      <p:tavLst>
                                        <p:tav tm="0">
                                          <p:val>
                                            <p:strVal val="#ppt_x"/>
                                          </p:val>
                                        </p:tav>
                                        <p:tav tm="100000">
                                          <p:val>
                                            <p:strVal val="#ppt_x"/>
                                          </p:val>
                                        </p:tav>
                                      </p:tavLst>
                                    </p:anim>
                                    <p:anim calcmode="lin" valueType="num">
                                      <p:cBhvr additive="base">
                                        <p:cTn id="12" dur="1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1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bldLst>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779318" y="158346"/>
            <a:ext cx="10848108" cy="928837"/>
          </a:xfrm>
        </p:spPr>
        <p:txBody>
          <a:bodyPr>
            <a:normAutofit fontScale="90000"/>
          </a:bodyPr>
          <a:lstStyle/>
          <a:p>
            <a:pPr algn="ctr">
              <a:defRPr/>
            </a:pPr>
            <a:r>
              <a:rPr lang="en-US" sz="3600" dirty="0">
                <a:solidFill>
                  <a:srgbClr val="3B5B6F"/>
                </a:solidFill>
                <a:cs typeface="Arial" panose="020B0604020202020204" pitchFamily="34" charset="0"/>
              </a:rPr>
              <a:t>68</a:t>
            </a:r>
            <a:r>
              <a:rPr lang="en-US" sz="3600" b="1" dirty="0">
                <a:solidFill>
                  <a:srgbClr val="3B5B6F"/>
                </a:solidFill>
                <a:latin typeface="Arial" panose="020B0604020202020204" pitchFamily="34" charset="0"/>
                <a:cs typeface="Arial" panose="020B0604020202020204" pitchFamily="34" charset="0"/>
              </a:rPr>
              <a:t>-Year-Old Asian Woman </a:t>
            </a:r>
            <a:r>
              <a:rPr lang="en-US" sz="3600" dirty="0">
                <a:solidFill>
                  <a:srgbClr val="3B5B6F"/>
                </a:solidFill>
                <a:cs typeface="Arial" panose="020B0604020202020204" pitchFamily="34" charset="0"/>
              </a:rPr>
              <a:t>w</a:t>
            </a:r>
            <a:r>
              <a:rPr lang="en-US" sz="3600" b="1" dirty="0">
                <a:solidFill>
                  <a:srgbClr val="3B5B6F"/>
                </a:solidFill>
                <a:latin typeface="Arial" panose="020B0604020202020204" pitchFamily="34" charset="0"/>
                <a:cs typeface="Arial" panose="020B0604020202020204" pitchFamily="34" charset="0"/>
              </a:rPr>
              <a:t>ith Diplopia and Headache</a:t>
            </a:r>
          </a:p>
        </p:txBody>
      </p:sp>
      <p:sp>
        <p:nvSpPr>
          <p:cNvPr id="5123" name="Rectangle 3"/>
          <p:cNvSpPr>
            <a:spLocks noGrp="1" noChangeArrowheads="1"/>
          </p:cNvSpPr>
          <p:nvPr>
            <p:ph idx="1"/>
          </p:nvPr>
        </p:nvSpPr>
        <p:spPr>
          <a:xfrm>
            <a:off x="779318" y="1223478"/>
            <a:ext cx="10633363" cy="4571999"/>
          </a:xfrm>
        </p:spPr>
        <p:txBody>
          <a:bodyPr>
            <a:normAutofit lnSpcReduction="10000"/>
          </a:bodyPr>
          <a:lstStyle/>
          <a:p>
            <a:pPr>
              <a:lnSpc>
                <a:spcPct val="90000"/>
              </a:lnSpc>
            </a:pPr>
            <a:r>
              <a:rPr lang="en-US" altLang="en-US" sz="3600" dirty="0">
                <a:solidFill>
                  <a:srgbClr val="3B5B6F"/>
                </a:solidFill>
                <a:latin typeface="Arial" panose="020B0604020202020204" pitchFamily="34" charset="0"/>
                <a:cs typeface="Arial" panose="020B0604020202020204" pitchFamily="34" charset="0"/>
              </a:rPr>
              <a:t>Presents with headache in the cranial vault and forehead, and right cheek pain for about 1 year</a:t>
            </a:r>
          </a:p>
          <a:p>
            <a:pPr lvl="1"/>
            <a:r>
              <a:rPr lang="en-US" altLang="en-US" sz="3200" dirty="0">
                <a:solidFill>
                  <a:srgbClr val="3B5B6F"/>
                </a:solidFill>
                <a:cs typeface="Arial" panose="020B0604020202020204" pitchFamily="34" charset="0"/>
              </a:rPr>
              <a:t>Previously diagnosed as sinus headaches</a:t>
            </a:r>
          </a:p>
          <a:p>
            <a:r>
              <a:rPr lang="en-US" altLang="en-US" sz="3600" dirty="0">
                <a:solidFill>
                  <a:srgbClr val="3B5B6F"/>
                </a:solidFill>
                <a:latin typeface="Arial" panose="020B0604020202020204" pitchFamily="34" charset="0"/>
                <a:cs typeface="Arial" panose="020B0604020202020204" pitchFamily="34" charset="0"/>
              </a:rPr>
              <a:t>About 1 month prior to our evaluation, she reports blurred vision of her right eye and binocular diplopia</a:t>
            </a:r>
          </a:p>
          <a:p>
            <a:r>
              <a:rPr lang="en-US" altLang="en-US" sz="3600" dirty="0">
                <a:solidFill>
                  <a:srgbClr val="3B5B6F"/>
                </a:solidFill>
                <a:cs typeface="Arial" panose="020B0604020202020204" pitchFamily="34" charset="0"/>
              </a:rPr>
              <a:t>No unsteadiness or other neurologic </a:t>
            </a:r>
            <a:r>
              <a:rPr lang="en-US" altLang="en-US" sz="3600" dirty="0" err="1">
                <a:solidFill>
                  <a:srgbClr val="3B5B6F"/>
                </a:solidFill>
                <a:cs typeface="Arial" panose="020B0604020202020204" pitchFamily="34" charset="0"/>
              </a:rPr>
              <a:t>sx</a:t>
            </a:r>
            <a:endParaRPr lang="en-US" altLang="en-US" sz="3600" dirty="0">
              <a:solidFill>
                <a:srgbClr val="3B5B6F"/>
              </a:solidFill>
              <a:latin typeface="Arial" panose="020B0604020202020204" pitchFamily="34" charset="0"/>
              <a:cs typeface="Arial" panose="020B0604020202020204" pitchFamily="34" charset="0"/>
            </a:endParaRPr>
          </a:p>
          <a:p>
            <a:r>
              <a:rPr lang="en-US" altLang="en-US" sz="3600" dirty="0">
                <a:solidFill>
                  <a:srgbClr val="3B5B6F"/>
                </a:solidFill>
                <a:cs typeface="Arial" panose="020B0604020202020204" pitchFamily="34" charset="0"/>
              </a:rPr>
              <a:t>She underwent extensive workup prior to our evaluation</a:t>
            </a:r>
            <a:endParaRPr lang="en-US" altLang="en-US" sz="3600" dirty="0">
              <a:solidFill>
                <a:srgbClr val="3B5B6F"/>
              </a:solidFill>
              <a:latin typeface="Arial" panose="020B0604020202020204" pitchFamily="34" charset="0"/>
              <a:cs typeface="Arial" panose="020B0604020202020204" pitchFamily="34" charset="0"/>
            </a:endParaRPr>
          </a:p>
        </p:txBody>
      </p:sp>
      <p:sp>
        <p:nvSpPr>
          <p:cNvPr id="5124"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5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12E5B43D-5B81-467C-9E3B-839DE5489241}" type="slidenum">
              <a:rPr kumimoji="0" lang="en-US" altLang="en-US" sz="1400" b="0">
                <a:solidFill>
                  <a:schemeClr val="tx2"/>
                </a:solidFill>
                <a:latin typeface="Arial Black" panose="020B0A04020102020204" pitchFamily="34" charset="0"/>
              </a:rPr>
              <a:pPr>
                <a:spcBef>
                  <a:spcPct val="50000"/>
                </a:spcBef>
                <a:buClrTx/>
                <a:buFontTx/>
                <a:buNone/>
              </a:pPr>
              <a:t>2</a:t>
            </a:fld>
            <a:endParaRPr kumimoji="0" lang="en-US" altLang="en-US" sz="1400" b="0">
              <a:solidFill>
                <a:schemeClr val="tx2"/>
              </a:solidFill>
              <a:latin typeface="Arial Black" panose="020B0A04020102020204" pitchFamily="34" charset="0"/>
            </a:endParaRPr>
          </a:p>
        </p:txBody>
      </p:sp>
      <p:pic>
        <p:nvPicPr>
          <p:cNvPr id="6" name="Audio 5">
            <a:hlinkClick r:id="" action="ppaction://media"/>
            <a:extLst>
              <a:ext uri="{FF2B5EF4-FFF2-40B4-BE49-F238E27FC236}">
                <a16:creationId xmlns:a16="http://schemas.microsoft.com/office/drawing/2014/main" id="{83898998-09E0-46FD-B72F-DC9DF5244E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16888013"/>
      </p:ext>
    </p:extLst>
  </p:cSld>
  <p:clrMapOvr>
    <a:masterClrMapping/>
  </p:clrMapOvr>
  <mc:AlternateContent xmlns:mc="http://schemas.openxmlformats.org/markup-compatibility/2006" xmlns:p14="http://schemas.microsoft.com/office/powerpoint/2010/main">
    <mc:Choice Requires="p14">
      <p:transition spd="slow" p14:dur="2000" advTm="33747"/>
    </mc:Choice>
    <mc:Fallback xmlns="">
      <p:transition spd="slow" advTm="33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a:r>
              <a:rPr lang="en-US" altLang="en-US" dirty="0">
                <a:solidFill>
                  <a:srgbClr val="3B5B6F"/>
                </a:solidFill>
              </a:rPr>
              <a:t> </a:t>
            </a:r>
            <a:r>
              <a:rPr lang="en-US" altLang="en-US" b="1" dirty="0">
                <a:solidFill>
                  <a:srgbClr val="3B5B6F"/>
                </a:solidFill>
              </a:rPr>
              <a:t>More Exam</a:t>
            </a:r>
            <a:br>
              <a:rPr lang="en-US" altLang="en-US" b="1" dirty="0">
                <a:solidFill>
                  <a:srgbClr val="3B5B6F"/>
                </a:solidFill>
              </a:rPr>
            </a:br>
            <a:r>
              <a:rPr lang="en-US" altLang="en-US" b="1" dirty="0">
                <a:solidFill>
                  <a:srgbClr val="3B5B6F"/>
                </a:solidFill>
              </a:rPr>
              <a:t>	</a:t>
            </a:r>
          </a:p>
        </p:txBody>
      </p:sp>
      <p:sp>
        <p:nvSpPr>
          <p:cNvPr id="9219"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92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91064871-1B06-4359-BBB2-BA0068077073}" type="slidenum">
              <a:rPr kumimoji="0" lang="en-US" altLang="en-US" sz="1400" b="0">
                <a:solidFill>
                  <a:schemeClr val="tx2"/>
                </a:solidFill>
                <a:latin typeface="Arial Black" panose="020B0A04020102020204" pitchFamily="34" charset="0"/>
              </a:rPr>
              <a:pPr>
                <a:spcBef>
                  <a:spcPct val="50000"/>
                </a:spcBef>
                <a:buClrTx/>
                <a:buFontTx/>
                <a:buNone/>
              </a:pPr>
              <a:t>20</a:t>
            </a:fld>
            <a:endParaRPr kumimoji="0" lang="en-US" altLang="en-US" sz="1400" b="0">
              <a:solidFill>
                <a:schemeClr val="tx2"/>
              </a:solidFill>
              <a:latin typeface="Arial Black" panose="020B0A04020102020204" pitchFamily="34" charset="0"/>
            </a:endParaRPr>
          </a:p>
        </p:txBody>
      </p:sp>
      <p:sp>
        <p:nvSpPr>
          <p:cNvPr id="9" name="Content Placeholder 2"/>
          <p:cNvSpPr>
            <a:spLocks noGrp="1"/>
          </p:cNvSpPr>
          <p:nvPr>
            <p:ph idx="1"/>
          </p:nvPr>
        </p:nvSpPr>
        <p:spPr>
          <a:xfrm>
            <a:off x="652296" y="1027906"/>
            <a:ext cx="10701504" cy="4853796"/>
          </a:xfrm>
        </p:spPr>
        <p:txBody>
          <a:bodyPr>
            <a:normAutofit/>
          </a:bodyPr>
          <a:lstStyle/>
          <a:p>
            <a:endParaRPr lang="en-US" sz="3200" dirty="0">
              <a:solidFill>
                <a:srgbClr val="3B5B6F"/>
              </a:solidFill>
            </a:endParaRPr>
          </a:p>
          <a:p>
            <a:endParaRPr lang="en-US" sz="3200" dirty="0">
              <a:solidFill>
                <a:srgbClr val="3B5B6F"/>
              </a:solidFill>
            </a:endParaRPr>
          </a:p>
          <a:p>
            <a:r>
              <a:rPr lang="en-US" sz="3200" dirty="0">
                <a:solidFill>
                  <a:srgbClr val="3B5B6F"/>
                </a:solidFill>
              </a:rPr>
              <a:t>Normal gait</a:t>
            </a:r>
          </a:p>
          <a:p>
            <a:r>
              <a:rPr lang="en-US" sz="3200" dirty="0">
                <a:solidFill>
                  <a:srgbClr val="3B5B6F"/>
                </a:solidFill>
              </a:rPr>
              <a:t>Normal motor strength, sensation, reflexes</a:t>
            </a:r>
          </a:p>
          <a:p>
            <a:r>
              <a:rPr lang="en-US" sz="3200" dirty="0">
                <a:solidFill>
                  <a:srgbClr val="3B5B6F"/>
                </a:solidFill>
              </a:rPr>
              <a:t>A little trouble with tandem walk- but not unusual for diplopic patients</a:t>
            </a:r>
          </a:p>
          <a:p>
            <a:pPr lvl="1"/>
            <a:r>
              <a:rPr lang="en-US" dirty="0">
                <a:solidFill>
                  <a:srgbClr val="3B5B6F"/>
                </a:solidFill>
              </a:rPr>
              <a:t>Can have patient repeat with 1 eye closed if needed</a:t>
            </a:r>
          </a:p>
        </p:txBody>
      </p:sp>
      <p:pic>
        <p:nvPicPr>
          <p:cNvPr id="2" name="Audio 1">
            <a:hlinkClick r:id="" action="ppaction://media"/>
            <a:extLst>
              <a:ext uri="{FF2B5EF4-FFF2-40B4-BE49-F238E27FC236}">
                <a16:creationId xmlns:a16="http://schemas.microsoft.com/office/drawing/2014/main" id="{B0C67042-67EE-45BF-9211-16828FCD94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4631483"/>
      </p:ext>
    </p:extLst>
  </p:cSld>
  <p:clrMapOvr>
    <a:masterClrMapping/>
  </p:clrMapOvr>
  <mc:AlternateContent xmlns:mc="http://schemas.openxmlformats.org/markup-compatibility/2006" xmlns:p14="http://schemas.microsoft.com/office/powerpoint/2010/main">
    <mc:Choice Requires="p14">
      <p:transition spd="slow" p14:dur="2000" advTm="26849"/>
    </mc:Choice>
    <mc:Fallback xmlns="">
      <p:transition spd="slow" advTm="26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a:r>
              <a:rPr lang="en-US" altLang="en-US" b="1" dirty="0">
                <a:solidFill>
                  <a:srgbClr val="3B5B6F"/>
                </a:solidFill>
                <a:latin typeface="Arial" panose="020B0604020202020204" pitchFamily="34" charset="0"/>
                <a:cs typeface="Arial" panose="020B0604020202020204" pitchFamily="34" charset="0"/>
              </a:rPr>
              <a:t>Fundus Examination</a:t>
            </a:r>
          </a:p>
        </p:txBody>
      </p:sp>
      <p:sp>
        <p:nvSpPr>
          <p:cNvPr id="11267"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112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20D0B8B2-DDA6-41D8-8AA0-9C7A96427C15}" type="slidenum">
              <a:rPr kumimoji="0" lang="en-US" altLang="en-US" sz="1400" b="0">
                <a:solidFill>
                  <a:schemeClr val="tx2"/>
                </a:solidFill>
                <a:latin typeface="Arial Black" panose="020B0A04020102020204" pitchFamily="34" charset="0"/>
              </a:rPr>
              <a:pPr>
                <a:spcBef>
                  <a:spcPct val="50000"/>
                </a:spcBef>
                <a:buClrTx/>
                <a:buFontTx/>
                <a:buNone/>
              </a:pPr>
              <a:t>21</a:t>
            </a:fld>
            <a:endParaRPr kumimoji="0" lang="en-US" altLang="en-US" sz="1400" b="0">
              <a:solidFill>
                <a:schemeClr val="tx2"/>
              </a:solidFill>
              <a:latin typeface="Arial Black" panose="020B0A04020102020204" pitchFamily="34" charset="0"/>
            </a:endParaRPr>
          </a:p>
        </p:txBody>
      </p:sp>
      <p:sp>
        <p:nvSpPr>
          <p:cNvPr id="8" name="Content Placeholder 2"/>
          <p:cNvSpPr txBox="1">
            <a:spLocks/>
          </p:cNvSpPr>
          <p:nvPr/>
        </p:nvSpPr>
        <p:spPr>
          <a:xfrm>
            <a:off x="1490869" y="1685512"/>
            <a:ext cx="9866243" cy="4162395"/>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dirty="0">
                <a:solidFill>
                  <a:srgbClr val="3B5B6F"/>
                </a:solidFill>
                <a:latin typeface="Arial" charset="0"/>
                <a:ea typeface="Arial" charset="0"/>
                <a:cs typeface="Arial" charset="0"/>
              </a:rPr>
              <a:t>Optic cups:</a:t>
            </a:r>
          </a:p>
          <a:p>
            <a:pPr lvl="1"/>
            <a:r>
              <a:rPr lang="en-US" altLang="en-US" sz="2800" dirty="0">
                <a:solidFill>
                  <a:srgbClr val="3B5B6F"/>
                </a:solidFill>
                <a:latin typeface="Arial" charset="0"/>
                <a:ea typeface="Arial" charset="0"/>
                <a:cs typeface="Arial" charset="0"/>
              </a:rPr>
              <a:t>0.6 OD</a:t>
            </a:r>
          </a:p>
          <a:p>
            <a:pPr lvl="1"/>
            <a:r>
              <a:rPr lang="en-US" altLang="en-US" sz="2800" dirty="0">
                <a:solidFill>
                  <a:srgbClr val="3B5B6F"/>
                </a:solidFill>
                <a:latin typeface="Arial" charset="0"/>
                <a:ea typeface="Arial" charset="0"/>
                <a:cs typeface="Arial" charset="0"/>
              </a:rPr>
              <a:t>0.7 OS</a:t>
            </a:r>
          </a:p>
          <a:p>
            <a:r>
              <a:rPr lang="en-US" altLang="en-US" sz="3200" dirty="0">
                <a:solidFill>
                  <a:srgbClr val="3B5B6F"/>
                </a:solidFill>
                <a:latin typeface="Arial" charset="0"/>
                <a:ea typeface="Arial" charset="0"/>
                <a:cs typeface="Arial" charset="0"/>
              </a:rPr>
              <a:t>Discs normal otherwise</a:t>
            </a:r>
          </a:p>
          <a:p>
            <a:r>
              <a:rPr lang="en-US" altLang="en-US" sz="3200" dirty="0">
                <a:solidFill>
                  <a:srgbClr val="3B5B6F"/>
                </a:solidFill>
                <a:latin typeface="Arial" charset="0"/>
                <a:ea typeface="Arial" charset="0"/>
                <a:cs typeface="Arial" charset="0"/>
              </a:rPr>
              <a:t>OD </a:t>
            </a:r>
            <a:r>
              <a:rPr lang="en-US" altLang="en-US" sz="3200" dirty="0" err="1">
                <a:solidFill>
                  <a:srgbClr val="3B5B6F"/>
                </a:solidFill>
                <a:latin typeface="Arial" charset="0"/>
                <a:ea typeface="Arial" charset="0"/>
                <a:cs typeface="Arial" charset="0"/>
              </a:rPr>
              <a:t>Hypopigmented</a:t>
            </a:r>
            <a:r>
              <a:rPr lang="en-US" altLang="en-US" sz="3200" dirty="0">
                <a:solidFill>
                  <a:srgbClr val="3B5B6F"/>
                </a:solidFill>
                <a:latin typeface="Arial" charset="0"/>
                <a:ea typeface="Arial" charset="0"/>
                <a:cs typeface="Arial" charset="0"/>
              </a:rPr>
              <a:t> scarring like old choroiditis, posterior vitreous detachment (floater)</a:t>
            </a:r>
          </a:p>
          <a:p>
            <a:r>
              <a:rPr lang="en-US" altLang="en-US" sz="3200" dirty="0">
                <a:solidFill>
                  <a:srgbClr val="3B5B6F"/>
                </a:solidFill>
                <a:latin typeface="Arial" charset="0"/>
                <a:ea typeface="Arial" charset="0"/>
                <a:cs typeface="Arial" charset="0"/>
              </a:rPr>
              <a:t>OS Normal retina, posterior vitreous detachment (floater)</a:t>
            </a:r>
          </a:p>
          <a:p>
            <a:r>
              <a:rPr lang="en-US" altLang="en-US" sz="3200" dirty="0">
                <a:solidFill>
                  <a:srgbClr val="3B5B6F"/>
                </a:solidFill>
                <a:latin typeface="Arial" charset="0"/>
                <a:ea typeface="Arial" charset="0"/>
                <a:cs typeface="Arial" charset="0"/>
              </a:rPr>
              <a:t>Periphery normal</a:t>
            </a:r>
          </a:p>
          <a:p>
            <a:endParaRPr lang="en-US" sz="3200" dirty="0">
              <a:solidFill>
                <a:srgbClr val="3B5B6F"/>
              </a:solidFill>
            </a:endParaRPr>
          </a:p>
        </p:txBody>
      </p:sp>
      <p:pic>
        <p:nvPicPr>
          <p:cNvPr id="2" name="Audio 1">
            <a:hlinkClick r:id="" action="ppaction://media"/>
            <a:extLst>
              <a:ext uri="{FF2B5EF4-FFF2-40B4-BE49-F238E27FC236}">
                <a16:creationId xmlns:a16="http://schemas.microsoft.com/office/drawing/2014/main" id="{AAB0358C-C778-406B-B73A-A9DBD32AC5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8120649"/>
      </p:ext>
    </p:extLst>
  </p:cSld>
  <p:clrMapOvr>
    <a:masterClrMapping/>
  </p:clrMapOvr>
  <mc:AlternateContent xmlns:mc="http://schemas.openxmlformats.org/markup-compatibility/2006" xmlns:p14="http://schemas.microsoft.com/office/powerpoint/2010/main">
    <mc:Choice Requires="p14">
      <p:transition spd="slow" p14:dur="2000" advTm="9567"/>
    </mc:Choice>
    <mc:Fallback xmlns="">
      <p:transition spd="slow" advTm="9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3B5B6F"/>
                </a:solidFill>
                <a:latin typeface="Arial" panose="020B0604020202020204" pitchFamily="34" charset="0"/>
                <a:cs typeface="Arial" panose="020B0604020202020204" pitchFamily="34" charset="0"/>
              </a:rPr>
              <a:t>Differential Diagnosis</a:t>
            </a:r>
            <a:endParaRPr lang="en-US" b="1" baseline="30000" dirty="0">
              <a:solidFill>
                <a:srgbClr val="3B5B6F"/>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1490869" y="1685512"/>
            <a:ext cx="9866243" cy="3737093"/>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dirty="0">
                <a:solidFill>
                  <a:srgbClr val="3B5B6F"/>
                </a:solidFill>
                <a:latin typeface="Arial" charset="0"/>
                <a:ea typeface="Arial" charset="0"/>
                <a:cs typeface="Arial" charset="0"/>
              </a:rPr>
              <a:t>Ocular Myasthenia</a:t>
            </a:r>
          </a:p>
          <a:p>
            <a:r>
              <a:rPr lang="en-US" altLang="en-US" sz="3200" dirty="0">
                <a:solidFill>
                  <a:srgbClr val="3B5B6F"/>
                </a:solidFill>
                <a:latin typeface="Arial" charset="0"/>
                <a:ea typeface="Arial" charset="0"/>
                <a:cs typeface="Arial" charset="0"/>
              </a:rPr>
              <a:t>Pontine Ischemic Disease</a:t>
            </a:r>
          </a:p>
          <a:p>
            <a:r>
              <a:rPr lang="en-US" altLang="en-US" sz="3200" dirty="0">
                <a:solidFill>
                  <a:srgbClr val="3B5B6F"/>
                </a:solidFill>
                <a:latin typeface="Arial" charset="0"/>
                <a:ea typeface="Arial" charset="0"/>
                <a:cs typeface="Arial" charset="0"/>
              </a:rPr>
              <a:t>Thyroid </a:t>
            </a:r>
            <a:r>
              <a:rPr lang="en-US" altLang="en-US" sz="3200" dirty="0" err="1">
                <a:solidFill>
                  <a:srgbClr val="3B5B6F"/>
                </a:solidFill>
                <a:latin typeface="Arial" charset="0"/>
                <a:ea typeface="Arial" charset="0"/>
                <a:cs typeface="Arial" charset="0"/>
              </a:rPr>
              <a:t>Orbitopathy</a:t>
            </a:r>
            <a:endParaRPr lang="en-US" altLang="en-US" sz="3200" dirty="0">
              <a:solidFill>
                <a:srgbClr val="3B5B6F"/>
              </a:solidFill>
              <a:latin typeface="Arial" charset="0"/>
              <a:ea typeface="Arial" charset="0"/>
              <a:cs typeface="Arial" charset="0"/>
            </a:endParaRPr>
          </a:p>
          <a:p>
            <a:r>
              <a:rPr lang="en-US" altLang="en-US" sz="3200" dirty="0">
                <a:solidFill>
                  <a:srgbClr val="3B5B6F"/>
                </a:solidFill>
                <a:latin typeface="Arial" charset="0"/>
                <a:ea typeface="Arial" charset="0"/>
                <a:cs typeface="Arial" charset="0"/>
              </a:rPr>
              <a:t>Kearns Sayre/CPEO spectrum</a:t>
            </a:r>
          </a:p>
          <a:p>
            <a:r>
              <a:rPr lang="en-US" altLang="en-US" sz="3200" dirty="0">
                <a:solidFill>
                  <a:srgbClr val="3B5B6F"/>
                </a:solidFill>
                <a:latin typeface="Arial" charset="0"/>
                <a:ea typeface="Arial" charset="0"/>
                <a:cs typeface="Arial" charset="0"/>
              </a:rPr>
              <a:t>Progressive </a:t>
            </a:r>
            <a:r>
              <a:rPr lang="en-US" altLang="en-US" sz="3200" dirty="0" err="1">
                <a:solidFill>
                  <a:srgbClr val="3B5B6F"/>
                </a:solidFill>
                <a:latin typeface="Arial" charset="0"/>
                <a:ea typeface="Arial" charset="0"/>
                <a:cs typeface="Arial" charset="0"/>
              </a:rPr>
              <a:t>Supranuclear</a:t>
            </a:r>
            <a:r>
              <a:rPr lang="en-US" altLang="en-US" sz="3200" dirty="0">
                <a:solidFill>
                  <a:srgbClr val="3B5B6F"/>
                </a:solidFill>
                <a:latin typeface="Arial" charset="0"/>
                <a:ea typeface="Arial" charset="0"/>
                <a:cs typeface="Arial" charset="0"/>
              </a:rPr>
              <a:t> Palsy</a:t>
            </a:r>
          </a:p>
          <a:p>
            <a:r>
              <a:rPr lang="en-US" altLang="en-US" sz="3200" dirty="0">
                <a:solidFill>
                  <a:srgbClr val="3B5B6F"/>
                </a:solidFill>
                <a:latin typeface="Arial" charset="0"/>
                <a:ea typeface="Arial" charset="0"/>
                <a:cs typeface="Arial" charset="0"/>
              </a:rPr>
              <a:t>MS</a:t>
            </a:r>
          </a:p>
        </p:txBody>
      </p:sp>
      <p:sp>
        <p:nvSpPr>
          <p:cNvPr id="10"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CA198562-0240-6B44-AFA4-6710887A4F29}" type="slidenum">
              <a:rPr kumimoji="0" lang="en-US" altLang="en-US" sz="1400" b="0">
                <a:solidFill>
                  <a:schemeClr val="tx2"/>
                </a:solidFill>
                <a:latin typeface="Arial Black" panose="020B0A04020102020204" pitchFamily="34" charset="0"/>
              </a:rPr>
              <a:t>22</a:t>
            </a:fld>
            <a:endParaRPr kumimoji="0" lang="en-US" altLang="en-US" sz="1400" b="0" dirty="0">
              <a:solidFill>
                <a:schemeClr val="tx2"/>
              </a:solidFill>
              <a:latin typeface="Arial Black" panose="020B0A04020102020204" pitchFamily="34" charset="0"/>
            </a:endParaRPr>
          </a:p>
        </p:txBody>
      </p:sp>
      <p:pic>
        <p:nvPicPr>
          <p:cNvPr id="3" name="Audio 2">
            <a:hlinkClick r:id="" action="ppaction://media"/>
            <a:extLst>
              <a:ext uri="{FF2B5EF4-FFF2-40B4-BE49-F238E27FC236}">
                <a16:creationId xmlns:a16="http://schemas.microsoft.com/office/drawing/2014/main" id="{6AFF1563-B1DA-44A4-AFA4-4DE2357D42D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45632383"/>
      </p:ext>
    </p:extLst>
  </p:cSld>
  <p:clrMapOvr>
    <a:masterClrMapping/>
  </p:clrMapOvr>
  <mc:AlternateContent xmlns:mc="http://schemas.openxmlformats.org/markup-compatibility/2006" xmlns:p14="http://schemas.microsoft.com/office/powerpoint/2010/main">
    <mc:Choice Requires="p14">
      <p:transition spd="slow" p14:dur="2000" advTm="21318"/>
    </mc:Choice>
    <mc:Fallback xmlns="">
      <p:transition spd="slow" advTm="21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barn(inVertical)">
                                      <p:cBhvr>
                                        <p:cTn id="11" dur="1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barn(inVertical)">
                                      <p:cBhvr>
                                        <p:cTn id="16" dur="1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barn(inVertical)">
                                      <p:cBhvr>
                                        <p:cTn id="21" dur="1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barn(inVertical)">
                                      <p:cBhvr>
                                        <p:cTn id="26" dur="1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barn(inVertical)">
                                      <p:cBhvr>
                                        <p:cTn id="31" dur="100"/>
                                        <p:tgtEl>
                                          <p:spTgt spid="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Effect transition="in" filter="barn(inVertical)">
                                      <p:cBhvr>
                                        <p:cTn id="36" dur="1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304800"/>
            <a:ext cx="9144000" cy="1143000"/>
          </a:xfrm>
        </p:spPr>
        <p:txBody>
          <a:bodyPr>
            <a:normAutofit/>
          </a:bodyPr>
          <a:lstStyle/>
          <a:p>
            <a:pPr algn="ctr"/>
            <a:r>
              <a:rPr lang="en-US" altLang="en-US" sz="4400" b="1" dirty="0">
                <a:solidFill>
                  <a:srgbClr val="3B5B6F"/>
                </a:solidFill>
              </a:rPr>
              <a:t>Ocular Myasthenia?</a:t>
            </a:r>
          </a:p>
        </p:txBody>
      </p:sp>
      <p:sp>
        <p:nvSpPr>
          <p:cNvPr id="17411" name="Rectangle 3"/>
          <p:cNvSpPr>
            <a:spLocks noGrp="1" noChangeArrowheads="1"/>
          </p:cNvSpPr>
          <p:nvPr>
            <p:ph idx="1"/>
          </p:nvPr>
        </p:nvSpPr>
        <p:spPr>
          <a:xfrm>
            <a:off x="3169119" y="1844675"/>
            <a:ext cx="11225048" cy="4114800"/>
          </a:xfrm>
        </p:spPr>
        <p:txBody>
          <a:bodyPr>
            <a:normAutofit/>
          </a:bodyPr>
          <a:lstStyle/>
          <a:p>
            <a:pPr lvl="1"/>
            <a:r>
              <a:rPr lang="en-US" altLang="en-US" sz="3200" dirty="0">
                <a:solidFill>
                  <a:srgbClr val="3B5B6F"/>
                </a:solidFill>
              </a:rPr>
              <a:t>No diurnal variation</a:t>
            </a:r>
          </a:p>
          <a:p>
            <a:pPr lvl="1"/>
            <a:r>
              <a:rPr lang="en-US" altLang="en-US" sz="3200" dirty="0">
                <a:solidFill>
                  <a:srgbClr val="3B5B6F"/>
                </a:solidFill>
              </a:rPr>
              <a:t>No fatigue</a:t>
            </a:r>
          </a:p>
          <a:p>
            <a:pPr lvl="1"/>
            <a:r>
              <a:rPr lang="en-US" altLang="en-US" sz="3200" dirty="0">
                <a:solidFill>
                  <a:srgbClr val="3B5B6F"/>
                </a:solidFill>
              </a:rPr>
              <a:t>No Cogan’s</a:t>
            </a:r>
          </a:p>
          <a:p>
            <a:pPr lvl="1"/>
            <a:r>
              <a:rPr lang="en-US" altLang="en-US" sz="3200" dirty="0">
                <a:solidFill>
                  <a:srgbClr val="3B5B6F"/>
                </a:solidFill>
              </a:rPr>
              <a:t>Good orbicularis tone</a:t>
            </a:r>
          </a:p>
          <a:p>
            <a:pPr lvl="1"/>
            <a:endParaRPr lang="en-US" altLang="en-US" sz="3200" dirty="0">
              <a:solidFill>
                <a:srgbClr val="3B5B6F"/>
              </a:solidFill>
            </a:endParaRPr>
          </a:p>
          <a:p>
            <a:pPr lvl="1"/>
            <a:r>
              <a:rPr lang="en-US" altLang="en-US" sz="3200" dirty="0">
                <a:solidFill>
                  <a:srgbClr val="3B5B6F"/>
                </a:solidFill>
              </a:rPr>
              <a:t>FUGGEDDABOUTIT !</a:t>
            </a:r>
          </a:p>
        </p:txBody>
      </p:sp>
      <p:sp>
        <p:nvSpPr>
          <p:cNvPr id="1741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01DC0668-2F25-40AB-A669-73EF12B0188D}" type="slidenum">
              <a:rPr kumimoji="0" lang="en-US" altLang="en-US" sz="1400" b="0">
                <a:solidFill>
                  <a:schemeClr val="tx2"/>
                </a:solidFill>
                <a:latin typeface="Arial Black" panose="020B0A04020102020204" pitchFamily="34" charset="0"/>
              </a:rPr>
              <a:pPr>
                <a:spcBef>
                  <a:spcPct val="50000"/>
                </a:spcBef>
                <a:buClrTx/>
                <a:buFontTx/>
                <a:buNone/>
              </a:pPr>
              <a:t>23</a:t>
            </a:fld>
            <a:endParaRPr kumimoji="0" lang="en-US" altLang="en-US" sz="1400" b="0">
              <a:solidFill>
                <a:schemeClr val="tx2"/>
              </a:solidFill>
              <a:latin typeface="Arial Black" panose="020B0A04020102020204" pitchFamily="34" charset="0"/>
            </a:endParaRPr>
          </a:p>
        </p:txBody>
      </p:sp>
      <p:pic>
        <p:nvPicPr>
          <p:cNvPr id="5" name="Audio 4">
            <a:hlinkClick r:id="" action="ppaction://media"/>
            <a:extLst>
              <a:ext uri="{FF2B5EF4-FFF2-40B4-BE49-F238E27FC236}">
                <a16:creationId xmlns:a16="http://schemas.microsoft.com/office/drawing/2014/main" id="{B01F4C8A-69CB-463F-894A-FD125D71F5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4092108"/>
      </p:ext>
    </p:extLst>
  </p:cSld>
  <p:clrMapOvr>
    <a:masterClrMapping/>
  </p:clrMapOvr>
  <mc:AlternateContent xmlns:mc="http://schemas.openxmlformats.org/markup-compatibility/2006" xmlns:p14="http://schemas.microsoft.com/office/powerpoint/2010/main">
    <mc:Choice Requires="p14">
      <p:transition spd="slow" p14:dur="2000" advTm="29380"/>
    </mc:Choice>
    <mc:Fallback xmlns="">
      <p:transition spd="slow" advTm="29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11750"/>
                                  </p:stCondLst>
                                  <p:childTnLst>
                                    <p:set>
                                      <p:cBhvr>
                                        <p:cTn id="10" dur="1" fill="hold">
                                          <p:stCondLst>
                                            <p:cond delay="0"/>
                                          </p:stCondLst>
                                        </p:cTn>
                                        <p:tgtEl>
                                          <p:spTgt spid="17411">
                                            <p:txEl>
                                              <p:pRg st="5" end="5"/>
                                            </p:txEl>
                                          </p:spTgt>
                                        </p:tgtEl>
                                        <p:attrNameLst>
                                          <p:attrName>style.visibility</p:attrName>
                                        </p:attrNameLst>
                                      </p:cBhvr>
                                      <p:to>
                                        <p:strVal val="visible"/>
                                      </p:to>
                                    </p:set>
                                    <p:animEffect transition="in" filter="wedge">
                                      <p:cBhvr>
                                        <p:cTn id="11" dur="100"/>
                                        <p:tgtEl>
                                          <p:spTgt spid="174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304800"/>
            <a:ext cx="9144000" cy="1143000"/>
          </a:xfrm>
        </p:spPr>
        <p:txBody>
          <a:bodyPr>
            <a:normAutofit/>
          </a:bodyPr>
          <a:lstStyle/>
          <a:p>
            <a:pPr algn="ctr"/>
            <a:r>
              <a:rPr lang="en-US" altLang="en-US" sz="4400" b="1" dirty="0">
                <a:solidFill>
                  <a:srgbClr val="3B5B6F"/>
                </a:solidFill>
              </a:rPr>
              <a:t>Pontine Ischemic Disease?</a:t>
            </a:r>
          </a:p>
        </p:txBody>
      </p:sp>
      <p:sp>
        <p:nvSpPr>
          <p:cNvPr id="17411" name="Rectangle 3"/>
          <p:cNvSpPr>
            <a:spLocks noGrp="1" noChangeArrowheads="1"/>
          </p:cNvSpPr>
          <p:nvPr>
            <p:ph idx="1"/>
          </p:nvPr>
        </p:nvSpPr>
        <p:spPr>
          <a:xfrm>
            <a:off x="367862" y="1447800"/>
            <a:ext cx="11225048" cy="4114800"/>
          </a:xfrm>
        </p:spPr>
        <p:txBody>
          <a:bodyPr>
            <a:normAutofit/>
          </a:bodyPr>
          <a:lstStyle/>
          <a:p>
            <a:pPr lvl="1"/>
            <a:endParaRPr lang="en-US" altLang="en-US" sz="3200" dirty="0">
              <a:solidFill>
                <a:srgbClr val="3B5B6F"/>
              </a:solidFill>
            </a:endParaRPr>
          </a:p>
          <a:p>
            <a:pPr lvl="1"/>
            <a:endParaRPr lang="en-US" altLang="en-US" sz="3200" dirty="0">
              <a:solidFill>
                <a:srgbClr val="3B5B6F"/>
              </a:solidFill>
            </a:endParaRPr>
          </a:p>
          <a:p>
            <a:pPr lvl="1"/>
            <a:endParaRPr lang="en-US" altLang="en-US" sz="3200" dirty="0">
              <a:solidFill>
                <a:srgbClr val="3B5B6F"/>
              </a:solidFill>
            </a:endParaRPr>
          </a:p>
          <a:p>
            <a:pPr lvl="1"/>
            <a:r>
              <a:rPr lang="en-US" altLang="en-US" sz="3200" dirty="0">
                <a:solidFill>
                  <a:srgbClr val="3B5B6F"/>
                </a:solidFill>
              </a:rPr>
              <a:t>No evidence on MRI</a:t>
            </a:r>
          </a:p>
        </p:txBody>
      </p:sp>
      <p:sp>
        <p:nvSpPr>
          <p:cNvPr id="1741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01DC0668-2F25-40AB-A669-73EF12B0188D}" type="slidenum">
              <a:rPr kumimoji="0" lang="en-US" altLang="en-US" sz="1400" b="0">
                <a:solidFill>
                  <a:schemeClr val="tx2"/>
                </a:solidFill>
                <a:latin typeface="Arial Black" panose="020B0A04020102020204" pitchFamily="34" charset="0"/>
              </a:rPr>
              <a:pPr>
                <a:spcBef>
                  <a:spcPct val="50000"/>
                </a:spcBef>
                <a:buClrTx/>
                <a:buFontTx/>
                <a:buNone/>
              </a:pPr>
              <a:t>24</a:t>
            </a:fld>
            <a:endParaRPr kumimoji="0" lang="en-US" altLang="en-US" sz="1400" b="0">
              <a:solidFill>
                <a:schemeClr val="tx2"/>
              </a:solidFill>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F95BA8EC-40ED-4A29-922C-9D93BD2E1A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3222375"/>
      </p:ext>
    </p:extLst>
  </p:cSld>
  <p:clrMapOvr>
    <a:masterClrMapping/>
  </p:clrMapOvr>
  <mc:AlternateContent xmlns:mc="http://schemas.openxmlformats.org/markup-compatibility/2006" xmlns:p14="http://schemas.microsoft.com/office/powerpoint/2010/main">
    <mc:Choice Requires="p14">
      <p:transition spd="slow" p14:dur="2000" advTm="9736"/>
    </mc:Choice>
    <mc:Fallback xmlns="">
      <p:transition spd="slow" advTm="9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17411">
                                            <p:txEl>
                                              <p:pRg st="3" end="3"/>
                                            </p:txEl>
                                          </p:spTgt>
                                        </p:tgtEl>
                                        <p:attrNameLst>
                                          <p:attrName>style.visibility</p:attrName>
                                        </p:attrNameLst>
                                      </p:cBhvr>
                                      <p:to>
                                        <p:strVal val="visible"/>
                                      </p:to>
                                    </p:set>
                                    <p:anim calcmode="lin" valueType="num">
                                      <p:cBhvr>
                                        <p:cTn id="11" dur="100" fill="hold"/>
                                        <p:tgtEl>
                                          <p:spTgt spid="17411">
                                            <p:txEl>
                                              <p:pRg st="3" end="3"/>
                                            </p:txEl>
                                          </p:spTgt>
                                        </p:tgtEl>
                                        <p:attrNameLst>
                                          <p:attrName>ppt_w</p:attrName>
                                        </p:attrNameLst>
                                      </p:cBhvr>
                                      <p:tavLst>
                                        <p:tav tm="0">
                                          <p:val>
                                            <p:strVal val="#ppt_w*0.70"/>
                                          </p:val>
                                        </p:tav>
                                        <p:tav tm="100000">
                                          <p:val>
                                            <p:strVal val="#ppt_w"/>
                                          </p:val>
                                        </p:tav>
                                      </p:tavLst>
                                    </p:anim>
                                    <p:anim calcmode="lin" valueType="num">
                                      <p:cBhvr>
                                        <p:cTn id="12" dur="100" fill="hold"/>
                                        <p:tgtEl>
                                          <p:spTgt spid="17411">
                                            <p:txEl>
                                              <p:pRg st="3" end="3"/>
                                            </p:txEl>
                                          </p:spTgt>
                                        </p:tgtEl>
                                        <p:attrNameLst>
                                          <p:attrName>ppt_h</p:attrName>
                                        </p:attrNameLst>
                                      </p:cBhvr>
                                      <p:tavLst>
                                        <p:tav tm="0">
                                          <p:val>
                                            <p:strVal val="#ppt_h"/>
                                          </p:val>
                                        </p:tav>
                                        <p:tav tm="100000">
                                          <p:val>
                                            <p:strVal val="#ppt_h"/>
                                          </p:val>
                                        </p:tav>
                                      </p:tavLst>
                                    </p:anim>
                                    <p:animEffect transition="in" filter="fade">
                                      <p:cBhvr>
                                        <p:cTn id="13" dur="100"/>
                                        <p:tgtEl>
                                          <p:spTgt spid="174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174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304800"/>
            <a:ext cx="9144000" cy="1143000"/>
          </a:xfrm>
        </p:spPr>
        <p:txBody>
          <a:bodyPr>
            <a:normAutofit/>
          </a:bodyPr>
          <a:lstStyle/>
          <a:p>
            <a:pPr algn="ctr"/>
            <a:r>
              <a:rPr lang="en-US" altLang="en-US" sz="4400" b="1" dirty="0">
                <a:solidFill>
                  <a:srgbClr val="3B5B6F"/>
                </a:solidFill>
              </a:rPr>
              <a:t>Thyroid </a:t>
            </a:r>
            <a:r>
              <a:rPr lang="en-US" altLang="en-US" sz="4400" b="1" dirty="0" err="1">
                <a:solidFill>
                  <a:srgbClr val="3B5B6F"/>
                </a:solidFill>
              </a:rPr>
              <a:t>orbitopathy</a:t>
            </a:r>
            <a:r>
              <a:rPr lang="en-US" altLang="en-US" sz="4400" b="1" dirty="0">
                <a:solidFill>
                  <a:srgbClr val="3B5B6F"/>
                </a:solidFill>
              </a:rPr>
              <a:t>?</a:t>
            </a:r>
          </a:p>
        </p:txBody>
      </p:sp>
      <p:sp>
        <p:nvSpPr>
          <p:cNvPr id="17411" name="Rectangle 3"/>
          <p:cNvSpPr>
            <a:spLocks noGrp="1" noChangeArrowheads="1"/>
          </p:cNvSpPr>
          <p:nvPr>
            <p:ph idx="1"/>
          </p:nvPr>
        </p:nvSpPr>
        <p:spPr>
          <a:xfrm>
            <a:off x="367862" y="1447800"/>
            <a:ext cx="11225048" cy="4114800"/>
          </a:xfrm>
        </p:spPr>
        <p:txBody>
          <a:bodyPr>
            <a:normAutofit/>
          </a:bodyPr>
          <a:lstStyle/>
          <a:p>
            <a:pPr lvl="1"/>
            <a:r>
              <a:rPr lang="en-US" altLang="en-US" sz="3200" dirty="0">
                <a:solidFill>
                  <a:srgbClr val="3B5B6F"/>
                </a:solidFill>
              </a:rPr>
              <a:t>No proptosis</a:t>
            </a:r>
          </a:p>
          <a:p>
            <a:pPr lvl="1"/>
            <a:r>
              <a:rPr lang="en-US" altLang="en-US" sz="3200" dirty="0">
                <a:solidFill>
                  <a:srgbClr val="3B5B6F"/>
                </a:solidFill>
              </a:rPr>
              <a:t>No significant restriction on forced </a:t>
            </a:r>
            <a:r>
              <a:rPr lang="en-US" altLang="en-US" sz="3200" dirty="0" err="1">
                <a:solidFill>
                  <a:srgbClr val="3B5B6F"/>
                </a:solidFill>
              </a:rPr>
              <a:t>ductions</a:t>
            </a:r>
            <a:endParaRPr lang="en-US" altLang="en-US" sz="3200" dirty="0">
              <a:solidFill>
                <a:srgbClr val="3B5B6F"/>
              </a:solidFill>
            </a:endParaRPr>
          </a:p>
          <a:p>
            <a:pPr lvl="1"/>
            <a:r>
              <a:rPr lang="en-US" altLang="en-US" sz="3200" dirty="0">
                <a:solidFill>
                  <a:srgbClr val="3B5B6F"/>
                </a:solidFill>
              </a:rPr>
              <a:t>No elevation of IOP in </a:t>
            </a:r>
            <a:r>
              <a:rPr lang="en-US" altLang="en-US" sz="3200" dirty="0" err="1">
                <a:solidFill>
                  <a:srgbClr val="3B5B6F"/>
                </a:solidFill>
              </a:rPr>
              <a:t>upgaze</a:t>
            </a:r>
            <a:endParaRPr lang="en-US" altLang="en-US" sz="3200" dirty="0">
              <a:solidFill>
                <a:srgbClr val="3B5B6F"/>
              </a:solidFill>
            </a:endParaRPr>
          </a:p>
          <a:p>
            <a:pPr lvl="1"/>
            <a:r>
              <a:rPr lang="en-US" altLang="en-US" sz="3200" dirty="0">
                <a:solidFill>
                  <a:srgbClr val="3B5B6F"/>
                </a:solidFill>
              </a:rPr>
              <a:t>MRI did not show enlarged muscles</a:t>
            </a:r>
          </a:p>
        </p:txBody>
      </p:sp>
      <p:sp>
        <p:nvSpPr>
          <p:cNvPr id="1741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01DC0668-2F25-40AB-A669-73EF12B0188D}" type="slidenum">
              <a:rPr kumimoji="0" lang="en-US" altLang="en-US" sz="1400" b="0">
                <a:solidFill>
                  <a:schemeClr val="tx2"/>
                </a:solidFill>
                <a:latin typeface="Arial Black" panose="020B0A04020102020204" pitchFamily="34" charset="0"/>
              </a:rPr>
              <a:pPr>
                <a:spcBef>
                  <a:spcPct val="50000"/>
                </a:spcBef>
                <a:buClrTx/>
                <a:buFontTx/>
                <a:buNone/>
              </a:pPr>
              <a:t>25</a:t>
            </a:fld>
            <a:endParaRPr kumimoji="0" lang="en-US" altLang="en-US" sz="1400" b="0">
              <a:solidFill>
                <a:schemeClr val="tx2"/>
              </a:solidFill>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D1A17573-4B6D-4168-840F-6D218E93FD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84769332"/>
      </p:ext>
    </p:extLst>
  </p:cSld>
  <p:clrMapOvr>
    <a:masterClrMapping/>
  </p:clrMapOvr>
  <mc:AlternateContent xmlns:mc="http://schemas.openxmlformats.org/markup-compatibility/2006" xmlns:p14="http://schemas.microsoft.com/office/powerpoint/2010/main">
    <mc:Choice Requires="p14">
      <p:transition spd="slow" p14:dur="2000" advTm="18294"/>
    </mc:Choice>
    <mc:Fallback xmlns="">
      <p:transition spd="slow" advTm="18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304800"/>
            <a:ext cx="9144000" cy="1143000"/>
          </a:xfrm>
        </p:spPr>
        <p:txBody>
          <a:bodyPr>
            <a:normAutofit/>
          </a:bodyPr>
          <a:lstStyle/>
          <a:p>
            <a:pPr algn="ctr"/>
            <a:r>
              <a:rPr lang="en-US" altLang="en-US" sz="4400" b="1" dirty="0">
                <a:solidFill>
                  <a:srgbClr val="3B5B6F"/>
                </a:solidFill>
              </a:rPr>
              <a:t>CPEO/ Kearns-Sayre?</a:t>
            </a:r>
          </a:p>
        </p:txBody>
      </p:sp>
      <p:sp>
        <p:nvSpPr>
          <p:cNvPr id="17411" name="Rectangle 3"/>
          <p:cNvSpPr>
            <a:spLocks noGrp="1" noChangeArrowheads="1"/>
          </p:cNvSpPr>
          <p:nvPr>
            <p:ph idx="1"/>
          </p:nvPr>
        </p:nvSpPr>
        <p:spPr>
          <a:xfrm>
            <a:off x="367862" y="1447800"/>
            <a:ext cx="11225048" cy="4114800"/>
          </a:xfrm>
        </p:spPr>
        <p:txBody>
          <a:bodyPr>
            <a:normAutofit/>
          </a:bodyPr>
          <a:lstStyle/>
          <a:p>
            <a:pPr lvl="1"/>
            <a:r>
              <a:rPr lang="en-US" altLang="en-US" sz="3200" dirty="0">
                <a:solidFill>
                  <a:srgbClr val="3B5B6F"/>
                </a:solidFill>
              </a:rPr>
              <a:t>Sudden onset not consistent </a:t>
            </a:r>
          </a:p>
          <a:p>
            <a:pPr lvl="1"/>
            <a:r>
              <a:rPr lang="en-US" altLang="en-US" sz="3200" dirty="0">
                <a:solidFill>
                  <a:srgbClr val="3B5B6F"/>
                </a:solidFill>
              </a:rPr>
              <a:t>Diplopia is atypical</a:t>
            </a:r>
          </a:p>
          <a:p>
            <a:pPr lvl="1"/>
            <a:r>
              <a:rPr lang="en-US" altLang="en-US" sz="3200" dirty="0">
                <a:solidFill>
                  <a:srgbClr val="3B5B6F"/>
                </a:solidFill>
              </a:rPr>
              <a:t>Normal downgaze would be atypical</a:t>
            </a:r>
          </a:p>
        </p:txBody>
      </p:sp>
      <p:sp>
        <p:nvSpPr>
          <p:cNvPr id="1741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01DC0668-2F25-40AB-A669-73EF12B0188D}" type="slidenum">
              <a:rPr kumimoji="0" lang="en-US" altLang="en-US" sz="1400" b="0">
                <a:solidFill>
                  <a:schemeClr val="tx2"/>
                </a:solidFill>
                <a:latin typeface="Arial Black" panose="020B0A04020102020204" pitchFamily="34" charset="0"/>
              </a:rPr>
              <a:pPr>
                <a:spcBef>
                  <a:spcPct val="50000"/>
                </a:spcBef>
                <a:buClrTx/>
                <a:buFontTx/>
                <a:buNone/>
              </a:pPr>
              <a:t>26</a:t>
            </a:fld>
            <a:endParaRPr kumimoji="0" lang="en-US" altLang="en-US" sz="1400" b="0">
              <a:solidFill>
                <a:schemeClr val="tx2"/>
              </a:solidFill>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5A4078E8-D481-4478-98F2-2D7C251C43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29151068"/>
      </p:ext>
    </p:extLst>
  </p:cSld>
  <p:clrMapOvr>
    <a:masterClrMapping/>
  </p:clrMapOvr>
  <mc:AlternateContent xmlns:mc="http://schemas.openxmlformats.org/markup-compatibility/2006" xmlns:p14="http://schemas.microsoft.com/office/powerpoint/2010/main">
    <mc:Choice Requires="p14">
      <p:transition spd="slow" p14:dur="2000" advTm="23049"/>
    </mc:Choice>
    <mc:Fallback xmlns="">
      <p:transition spd="slow" advTm="2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304800"/>
            <a:ext cx="9144000" cy="1143000"/>
          </a:xfrm>
        </p:spPr>
        <p:txBody>
          <a:bodyPr>
            <a:normAutofit fontScale="90000"/>
          </a:bodyPr>
          <a:lstStyle/>
          <a:p>
            <a:pPr algn="ctr"/>
            <a:r>
              <a:rPr lang="en-US" altLang="en-US" sz="4400" b="1" dirty="0">
                <a:solidFill>
                  <a:srgbClr val="3B5B6F"/>
                </a:solidFill>
              </a:rPr>
              <a:t>Progressive </a:t>
            </a:r>
            <a:r>
              <a:rPr lang="en-US" altLang="en-US" sz="4400" dirty="0" err="1">
                <a:solidFill>
                  <a:srgbClr val="3B5B6F"/>
                </a:solidFill>
              </a:rPr>
              <a:t>S</a:t>
            </a:r>
            <a:r>
              <a:rPr lang="en-US" altLang="en-US" sz="4400" b="1" dirty="0" err="1">
                <a:solidFill>
                  <a:srgbClr val="3B5B6F"/>
                </a:solidFill>
              </a:rPr>
              <a:t>upranuclear</a:t>
            </a:r>
            <a:r>
              <a:rPr lang="en-US" altLang="en-US" sz="4400" b="1" dirty="0">
                <a:solidFill>
                  <a:srgbClr val="3B5B6F"/>
                </a:solidFill>
              </a:rPr>
              <a:t> Palsy (PSP)?</a:t>
            </a:r>
          </a:p>
        </p:txBody>
      </p:sp>
      <p:sp>
        <p:nvSpPr>
          <p:cNvPr id="17411" name="Rectangle 3"/>
          <p:cNvSpPr>
            <a:spLocks noGrp="1" noChangeArrowheads="1"/>
          </p:cNvSpPr>
          <p:nvPr>
            <p:ph idx="1"/>
          </p:nvPr>
        </p:nvSpPr>
        <p:spPr>
          <a:xfrm>
            <a:off x="966952" y="1976120"/>
            <a:ext cx="11225048" cy="4114800"/>
          </a:xfrm>
        </p:spPr>
        <p:txBody>
          <a:bodyPr>
            <a:normAutofit/>
          </a:bodyPr>
          <a:lstStyle/>
          <a:p>
            <a:pPr lvl="1"/>
            <a:r>
              <a:rPr lang="en-US" altLang="en-US" sz="3200" dirty="0">
                <a:solidFill>
                  <a:srgbClr val="3B5B6F"/>
                </a:solidFill>
              </a:rPr>
              <a:t>Not progressive</a:t>
            </a:r>
          </a:p>
          <a:p>
            <a:pPr lvl="1"/>
            <a:r>
              <a:rPr lang="en-US" altLang="en-US" sz="3200" dirty="0">
                <a:solidFill>
                  <a:srgbClr val="3B5B6F"/>
                </a:solidFill>
              </a:rPr>
              <a:t>Not </a:t>
            </a:r>
            <a:r>
              <a:rPr lang="en-US" altLang="en-US" sz="3200" dirty="0" err="1">
                <a:solidFill>
                  <a:srgbClr val="3B5B6F"/>
                </a:solidFill>
              </a:rPr>
              <a:t>supranuclear</a:t>
            </a:r>
            <a:endParaRPr lang="en-US" altLang="en-US" sz="3200" dirty="0">
              <a:solidFill>
                <a:srgbClr val="3B5B6F"/>
              </a:solidFill>
            </a:endParaRPr>
          </a:p>
          <a:p>
            <a:pPr lvl="1"/>
            <a:r>
              <a:rPr lang="en-US" altLang="en-US" sz="3200" dirty="0">
                <a:solidFill>
                  <a:srgbClr val="3B5B6F"/>
                </a:solidFill>
              </a:rPr>
              <a:t>Diplopia early in course would be atypical</a:t>
            </a:r>
          </a:p>
        </p:txBody>
      </p:sp>
      <p:sp>
        <p:nvSpPr>
          <p:cNvPr id="1741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01DC0668-2F25-40AB-A669-73EF12B0188D}" type="slidenum">
              <a:rPr kumimoji="0" lang="en-US" altLang="en-US" sz="1400" b="0">
                <a:solidFill>
                  <a:schemeClr val="tx2"/>
                </a:solidFill>
                <a:latin typeface="Arial Black" panose="020B0A04020102020204" pitchFamily="34" charset="0"/>
              </a:rPr>
              <a:pPr>
                <a:spcBef>
                  <a:spcPct val="50000"/>
                </a:spcBef>
                <a:buClrTx/>
                <a:buFontTx/>
                <a:buNone/>
              </a:pPr>
              <a:t>27</a:t>
            </a:fld>
            <a:endParaRPr kumimoji="0" lang="en-US" altLang="en-US" sz="1400" b="0">
              <a:solidFill>
                <a:schemeClr val="tx2"/>
              </a:solidFill>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4AA33BC8-011B-4C3C-B043-FE6BEF17A2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1810554"/>
      </p:ext>
    </p:extLst>
  </p:cSld>
  <p:clrMapOvr>
    <a:masterClrMapping/>
  </p:clrMapOvr>
  <mc:AlternateContent xmlns:mc="http://schemas.openxmlformats.org/markup-compatibility/2006" xmlns:p14="http://schemas.microsoft.com/office/powerpoint/2010/main">
    <mc:Choice Requires="p14">
      <p:transition spd="slow" p14:dur="2000" advTm="19500"/>
    </mc:Choice>
    <mc:Fallback xmlns="">
      <p:transition spd="slow" advTm="19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304800"/>
            <a:ext cx="9144000" cy="1143000"/>
          </a:xfrm>
        </p:spPr>
        <p:txBody>
          <a:bodyPr>
            <a:normAutofit/>
          </a:bodyPr>
          <a:lstStyle/>
          <a:p>
            <a:pPr algn="ctr"/>
            <a:r>
              <a:rPr lang="en-US" altLang="en-US" sz="4400" b="1" dirty="0">
                <a:solidFill>
                  <a:srgbClr val="3B5B6F"/>
                </a:solidFill>
              </a:rPr>
              <a:t>Multiple Sclerosis?</a:t>
            </a:r>
          </a:p>
        </p:txBody>
      </p:sp>
      <p:sp>
        <p:nvSpPr>
          <p:cNvPr id="17411" name="Rectangle 3"/>
          <p:cNvSpPr>
            <a:spLocks noGrp="1" noChangeArrowheads="1"/>
          </p:cNvSpPr>
          <p:nvPr>
            <p:ph idx="1"/>
          </p:nvPr>
        </p:nvSpPr>
        <p:spPr>
          <a:xfrm>
            <a:off x="1311291" y="2237921"/>
            <a:ext cx="11225048" cy="4114800"/>
          </a:xfrm>
        </p:spPr>
        <p:txBody>
          <a:bodyPr>
            <a:normAutofit/>
          </a:bodyPr>
          <a:lstStyle/>
          <a:p>
            <a:pPr lvl="1"/>
            <a:r>
              <a:rPr lang="en-US" altLang="en-US" sz="3200" dirty="0">
                <a:solidFill>
                  <a:srgbClr val="3B5B6F"/>
                </a:solidFill>
              </a:rPr>
              <a:t>No suggestive history or other findings</a:t>
            </a:r>
          </a:p>
          <a:p>
            <a:pPr lvl="1"/>
            <a:r>
              <a:rPr lang="en-US" altLang="en-US" sz="3200" dirty="0">
                <a:solidFill>
                  <a:srgbClr val="3B5B6F"/>
                </a:solidFill>
              </a:rPr>
              <a:t>MRI without characteristic lesions</a:t>
            </a:r>
          </a:p>
          <a:p>
            <a:pPr lvl="1"/>
            <a:endParaRPr lang="en-US" altLang="en-US" sz="3200" dirty="0">
              <a:solidFill>
                <a:srgbClr val="3B5B6F"/>
              </a:solidFill>
            </a:endParaRPr>
          </a:p>
        </p:txBody>
      </p:sp>
      <p:sp>
        <p:nvSpPr>
          <p:cNvPr id="1741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01DC0668-2F25-40AB-A669-73EF12B0188D}" type="slidenum">
              <a:rPr kumimoji="0" lang="en-US" altLang="en-US" sz="1400" b="0">
                <a:solidFill>
                  <a:schemeClr val="tx2"/>
                </a:solidFill>
                <a:latin typeface="Arial Black" panose="020B0A04020102020204" pitchFamily="34" charset="0"/>
              </a:rPr>
              <a:pPr>
                <a:spcBef>
                  <a:spcPct val="50000"/>
                </a:spcBef>
                <a:buClrTx/>
                <a:buFontTx/>
                <a:buNone/>
              </a:pPr>
              <a:t>28</a:t>
            </a:fld>
            <a:endParaRPr kumimoji="0" lang="en-US" altLang="en-US" sz="1400" b="0">
              <a:solidFill>
                <a:schemeClr val="tx2"/>
              </a:solidFill>
              <a:latin typeface="Arial Black" panose="020B0A04020102020204" pitchFamily="34" charset="0"/>
            </a:endParaRPr>
          </a:p>
        </p:txBody>
      </p:sp>
      <p:pic>
        <p:nvPicPr>
          <p:cNvPr id="6" name="Audio 5">
            <a:hlinkClick r:id="" action="ppaction://media"/>
            <a:extLst>
              <a:ext uri="{FF2B5EF4-FFF2-40B4-BE49-F238E27FC236}">
                <a16:creationId xmlns:a16="http://schemas.microsoft.com/office/drawing/2014/main" id="{8DD19F56-385C-4E93-B010-B794188AAF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5595619"/>
      </p:ext>
    </p:extLst>
  </p:cSld>
  <p:clrMapOvr>
    <a:masterClrMapping/>
  </p:clrMapOvr>
  <mc:AlternateContent xmlns:mc="http://schemas.openxmlformats.org/markup-compatibility/2006" xmlns:p14="http://schemas.microsoft.com/office/powerpoint/2010/main">
    <mc:Choice Requires="p14">
      <p:transition spd="slow" p14:dur="2000" advTm="17451"/>
    </mc:Choice>
    <mc:Fallback xmlns="">
      <p:transition spd="slow" advTm="17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28576"/>
            <a:ext cx="9144000" cy="1143000"/>
          </a:xfrm>
        </p:spPr>
        <p:txBody>
          <a:bodyPr>
            <a:normAutofit/>
          </a:bodyPr>
          <a:lstStyle/>
          <a:p>
            <a:pPr algn="ctr"/>
            <a:r>
              <a:rPr lang="en-US" altLang="en-US" sz="4400" b="1" dirty="0">
                <a:solidFill>
                  <a:srgbClr val="3B5B6F"/>
                </a:solidFill>
              </a:rPr>
              <a:t>Any More Ideas?</a:t>
            </a:r>
          </a:p>
        </p:txBody>
      </p:sp>
      <p:sp>
        <p:nvSpPr>
          <p:cNvPr id="17411" name="Rectangle 3"/>
          <p:cNvSpPr>
            <a:spLocks noGrp="1" noChangeArrowheads="1"/>
          </p:cNvSpPr>
          <p:nvPr>
            <p:ph idx="1"/>
          </p:nvPr>
        </p:nvSpPr>
        <p:spPr>
          <a:xfrm>
            <a:off x="483475" y="902937"/>
            <a:ext cx="11225048" cy="4241800"/>
          </a:xfrm>
        </p:spPr>
        <p:txBody>
          <a:bodyPr>
            <a:normAutofit fontScale="92500" lnSpcReduction="10000"/>
          </a:bodyPr>
          <a:lstStyle/>
          <a:p>
            <a:pPr marL="0" marR="0" lvl="1" indent="0" algn="ctr" defTabSz="914400" eaLnBrk="1" fontAlgn="auto" latinLnBrk="0" hangingPunct="1">
              <a:lnSpc>
                <a:spcPct val="100000"/>
              </a:lnSpc>
              <a:spcBef>
                <a:spcPts val="0"/>
              </a:spcBef>
              <a:spcAft>
                <a:spcPts val="0"/>
              </a:spcAft>
              <a:buClrTx/>
              <a:buSzTx/>
              <a:buFontTx/>
              <a:buNone/>
              <a:tabLst/>
              <a:defRPr/>
            </a:pPr>
            <a:r>
              <a:rPr lang="en-US" altLang="en-US" sz="4000" dirty="0">
                <a:solidFill>
                  <a:srgbClr val="3B5B6F"/>
                </a:solidFill>
              </a:rPr>
              <a:t>Miller Fisher Variant of</a:t>
            </a:r>
          </a:p>
          <a:p>
            <a:pPr marL="0" marR="0" lvl="1" indent="0" algn="ctr" defTabSz="914400" eaLnBrk="1" fontAlgn="auto" latinLnBrk="0" hangingPunct="1">
              <a:lnSpc>
                <a:spcPct val="100000"/>
              </a:lnSpc>
              <a:spcBef>
                <a:spcPts val="0"/>
              </a:spcBef>
              <a:spcAft>
                <a:spcPts val="0"/>
              </a:spcAft>
              <a:buClrTx/>
              <a:buSzTx/>
              <a:buFontTx/>
              <a:buNone/>
              <a:tabLst/>
              <a:defRPr/>
            </a:pPr>
            <a:r>
              <a:rPr lang="en-US" altLang="en-US" sz="4000" dirty="0" err="1">
                <a:solidFill>
                  <a:srgbClr val="3B5B6F"/>
                </a:solidFill>
              </a:rPr>
              <a:t>Guillain</a:t>
            </a:r>
            <a:r>
              <a:rPr lang="en-US" altLang="en-US" sz="4000" dirty="0">
                <a:solidFill>
                  <a:srgbClr val="3B5B6F"/>
                </a:solidFill>
              </a:rPr>
              <a:t> Barre Syndrome?</a:t>
            </a:r>
          </a:p>
          <a:p>
            <a:pPr marL="0" marR="0" lvl="1" indent="0" algn="ctr" defTabSz="914400" eaLnBrk="1" fontAlgn="auto" latinLnBrk="0" hangingPunct="1">
              <a:lnSpc>
                <a:spcPct val="100000"/>
              </a:lnSpc>
              <a:spcBef>
                <a:spcPts val="0"/>
              </a:spcBef>
              <a:spcAft>
                <a:spcPts val="0"/>
              </a:spcAft>
              <a:buClrTx/>
              <a:buSzTx/>
              <a:buFontTx/>
              <a:buNone/>
              <a:tabLst/>
              <a:defRPr/>
            </a:pPr>
            <a:endParaRPr lang="en-US" altLang="en-US" sz="4000" dirty="0">
              <a:solidFill>
                <a:srgbClr val="3B5B6F"/>
              </a:solidFill>
            </a:endParaRPr>
          </a:p>
          <a:p>
            <a:pPr marL="0" marR="0" lvl="1" indent="0" algn="ctr" defTabSz="914400" eaLnBrk="1" fontAlgn="auto" latinLnBrk="0" hangingPunct="1">
              <a:lnSpc>
                <a:spcPct val="100000"/>
              </a:lnSpc>
              <a:spcBef>
                <a:spcPts val="0"/>
              </a:spcBef>
              <a:spcAft>
                <a:spcPts val="0"/>
              </a:spcAft>
              <a:buClrTx/>
              <a:buSzTx/>
              <a:buFontTx/>
              <a:buNone/>
              <a:tabLst/>
              <a:defRPr/>
            </a:pPr>
            <a:r>
              <a:rPr lang="en-US" altLang="en-US" sz="4000" dirty="0">
                <a:solidFill>
                  <a:srgbClr val="FF0000"/>
                </a:solidFill>
              </a:rPr>
              <a:t>Ataxia, Areflexia, Ophthalmoplegia</a:t>
            </a:r>
          </a:p>
          <a:p>
            <a:pPr marL="0" marR="0" lvl="1" indent="0" algn="ctr" defTabSz="914400" eaLnBrk="1" fontAlgn="auto" latinLnBrk="0" hangingPunct="1">
              <a:lnSpc>
                <a:spcPct val="100000"/>
              </a:lnSpc>
              <a:spcBef>
                <a:spcPts val="0"/>
              </a:spcBef>
              <a:spcAft>
                <a:spcPts val="0"/>
              </a:spcAft>
              <a:buClrTx/>
              <a:buSzTx/>
              <a:buFontTx/>
              <a:buNone/>
              <a:tabLst/>
              <a:defRPr/>
            </a:pPr>
            <a:endParaRPr lang="en-US" altLang="en-US" sz="4000" dirty="0">
              <a:solidFill>
                <a:srgbClr val="3B5B6F"/>
              </a:solidFill>
            </a:endParaRPr>
          </a:p>
          <a:p>
            <a:pPr marL="0" marR="0" lvl="1" indent="0" algn="ctr" defTabSz="914400" eaLnBrk="1" fontAlgn="auto" latinLnBrk="0" hangingPunct="1">
              <a:lnSpc>
                <a:spcPct val="100000"/>
              </a:lnSpc>
              <a:spcBef>
                <a:spcPts val="0"/>
              </a:spcBef>
              <a:spcAft>
                <a:spcPts val="0"/>
              </a:spcAft>
              <a:buClrTx/>
              <a:buSzTx/>
              <a:buFontTx/>
              <a:buNone/>
              <a:tabLst/>
              <a:defRPr/>
            </a:pPr>
            <a:r>
              <a:rPr lang="en-US" altLang="en-US" sz="4000" dirty="0">
                <a:solidFill>
                  <a:srgbClr val="3B5B6F"/>
                </a:solidFill>
              </a:rPr>
              <a:t>Acute Ophthalmoplegia?</a:t>
            </a:r>
          </a:p>
          <a:p>
            <a:pPr marL="0" marR="0" lvl="1" indent="0" algn="ctr" defTabSz="914400" eaLnBrk="1" fontAlgn="auto" latinLnBrk="0" hangingPunct="1">
              <a:lnSpc>
                <a:spcPct val="100000"/>
              </a:lnSpc>
              <a:spcBef>
                <a:spcPts val="0"/>
              </a:spcBef>
              <a:spcAft>
                <a:spcPts val="0"/>
              </a:spcAft>
              <a:buClrTx/>
              <a:buSzTx/>
              <a:buFontTx/>
              <a:buNone/>
              <a:tabLst/>
              <a:defRPr/>
            </a:pPr>
            <a:endParaRPr lang="en-US" altLang="en-US" sz="4000" dirty="0">
              <a:solidFill>
                <a:srgbClr val="3B5B6F"/>
              </a:solidFill>
            </a:endParaRPr>
          </a:p>
          <a:p>
            <a:pPr marL="0" marR="0" lvl="1" indent="0" algn="ctr" defTabSz="914400" eaLnBrk="1" fontAlgn="auto" latinLnBrk="0" hangingPunct="1">
              <a:lnSpc>
                <a:spcPct val="100000"/>
              </a:lnSpc>
              <a:spcBef>
                <a:spcPts val="0"/>
              </a:spcBef>
              <a:spcAft>
                <a:spcPts val="0"/>
              </a:spcAft>
              <a:buClrTx/>
              <a:buSzTx/>
              <a:buFontTx/>
              <a:buNone/>
              <a:tabLst/>
              <a:defRPr/>
            </a:pPr>
            <a:r>
              <a:rPr lang="en-US" altLang="en-US" sz="4000" dirty="0">
                <a:solidFill>
                  <a:srgbClr val="3B5B6F"/>
                </a:solidFill>
              </a:rPr>
              <a:t>Bickerstaff’s Brainstem Encephalopathy?</a:t>
            </a:r>
          </a:p>
          <a:p>
            <a:pPr marL="0" marR="0" lvl="1" indent="0" algn="ctr" defTabSz="914400" eaLnBrk="1" fontAlgn="auto" latinLnBrk="0" hangingPunct="1">
              <a:lnSpc>
                <a:spcPct val="100000"/>
              </a:lnSpc>
              <a:spcBef>
                <a:spcPts val="0"/>
              </a:spcBef>
              <a:spcAft>
                <a:spcPts val="0"/>
              </a:spcAft>
              <a:buClrTx/>
              <a:buSzTx/>
              <a:buFontTx/>
              <a:buNone/>
              <a:tabLst/>
              <a:defRPr/>
            </a:pPr>
            <a:endParaRPr lang="en-US" altLang="en-US" sz="4000" dirty="0">
              <a:solidFill>
                <a:srgbClr val="3B5B6F"/>
              </a:solidFill>
            </a:endParaRPr>
          </a:p>
          <a:p>
            <a:pPr marL="0" marR="0" lvl="1" indent="0" algn="ctr" defTabSz="914400" eaLnBrk="1" fontAlgn="auto" latinLnBrk="0" hangingPunct="1">
              <a:lnSpc>
                <a:spcPct val="100000"/>
              </a:lnSpc>
              <a:spcBef>
                <a:spcPts val="0"/>
              </a:spcBef>
              <a:spcAft>
                <a:spcPts val="0"/>
              </a:spcAft>
              <a:buClrTx/>
              <a:buSzTx/>
              <a:buFontTx/>
              <a:buNone/>
              <a:tabLst/>
              <a:defRPr/>
            </a:pPr>
            <a:endParaRPr lang="en-US" altLang="en-US" sz="4000" dirty="0">
              <a:solidFill>
                <a:srgbClr val="3B5B6F"/>
              </a:solidFill>
            </a:endParaRPr>
          </a:p>
        </p:txBody>
      </p:sp>
      <p:sp>
        <p:nvSpPr>
          <p:cNvPr id="1741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01DC0668-2F25-40AB-A669-73EF12B0188D}" type="slidenum">
              <a:rPr kumimoji="0" lang="en-US" altLang="en-US" sz="1400" b="0">
                <a:solidFill>
                  <a:schemeClr val="tx2"/>
                </a:solidFill>
                <a:latin typeface="Arial Black" panose="020B0A04020102020204" pitchFamily="34" charset="0"/>
              </a:rPr>
              <a:pPr>
                <a:spcBef>
                  <a:spcPct val="50000"/>
                </a:spcBef>
                <a:buClrTx/>
                <a:buFontTx/>
                <a:buNone/>
              </a:pPr>
              <a:t>29</a:t>
            </a:fld>
            <a:endParaRPr kumimoji="0" lang="en-US" altLang="en-US" sz="1400" b="0">
              <a:solidFill>
                <a:schemeClr val="tx2"/>
              </a:solidFill>
              <a:latin typeface="Arial Black" panose="020B0A04020102020204" pitchFamily="34" charset="0"/>
            </a:endParaRPr>
          </a:p>
        </p:txBody>
      </p:sp>
      <p:sp>
        <p:nvSpPr>
          <p:cNvPr id="6" name="TextBox 5"/>
          <p:cNvSpPr txBox="1"/>
          <p:nvPr/>
        </p:nvSpPr>
        <p:spPr>
          <a:xfrm>
            <a:off x="2455333" y="5438199"/>
            <a:ext cx="7281333" cy="584775"/>
          </a:xfrm>
          <a:prstGeom prst="rect">
            <a:avLst/>
          </a:prstGeom>
          <a:solidFill>
            <a:schemeClr val="bg1"/>
          </a:solidFill>
          <a:ln>
            <a:solidFill>
              <a:srgbClr val="1F939A"/>
            </a:solidFill>
          </a:ln>
        </p:spPr>
        <p:txBody>
          <a:bodyPr wrap="square" rtlCol="0">
            <a:spAutoFit/>
          </a:bodyPr>
          <a:lstStyle/>
          <a:p>
            <a:pPr algn="ctr"/>
            <a:r>
              <a:rPr lang="en-US" sz="3200" b="1" dirty="0">
                <a:latin typeface="Comic Sans MS" panose="030F0702030302020204" pitchFamily="66" charset="0"/>
              </a:rPr>
              <a:t>GQ1b Antibody Related Spectrum</a:t>
            </a:r>
          </a:p>
        </p:txBody>
      </p:sp>
      <p:sp>
        <p:nvSpPr>
          <p:cNvPr id="7" name="TextBox 6"/>
          <p:cNvSpPr txBox="1"/>
          <p:nvPr/>
        </p:nvSpPr>
        <p:spPr>
          <a:xfrm>
            <a:off x="9182100" y="662970"/>
            <a:ext cx="2971800" cy="1569660"/>
          </a:xfrm>
          <a:prstGeom prst="rect">
            <a:avLst/>
          </a:prstGeom>
          <a:solidFill>
            <a:schemeClr val="bg1"/>
          </a:solidFill>
          <a:ln>
            <a:solidFill>
              <a:srgbClr val="1F939A"/>
            </a:solidFill>
          </a:ln>
        </p:spPr>
        <p:txBody>
          <a:bodyPr wrap="square" rtlCol="0">
            <a:spAutoFit/>
          </a:bodyPr>
          <a:lstStyle/>
          <a:p>
            <a:pPr algn="ctr"/>
            <a:r>
              <a:rPr lang="en-US" sz="3200" b="1" dirty="0">
                <a:latin typeface="Comic Sans MS" panose="030F0702030302020204" pitchFamily="66" charset="0"/>
              </a:rPr>
              <a:t>Does anyone recall the MFS Triad?</a:t>
            </a:r>
          </a:p>
        </p:txBody>
      </p:sp>
      <p:pic>
        <p:nvPicPr>
          <p:cNvPr id="2" name="Audio 1">
            <a:hlinkClick r:id="" action="ppaction://media"/>
            <a:extLst>
              <a:ext uri="{FF2B5EF4-FFF2-40B4-BE49-F238E27FC236}">
                <a16:creationId xmlns:a16="http://schemas.microsoft.com/office/drawing/2014/main" id="{DF5DA547-C043-4EC4-83E0-56567FB95E4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47447137"/>
      </p:ext>
    </p:extLst>
  </p:cSld>
  <p:clrMapOvr>
    <a:masterClrMapping/>
  </p:clrMapOvr>
  <mc:AlternateContent xmlns:mc="http://schemas.openxmlformats.org/markup-compatibility/2006" xmlns:p14="http://schemas.microsoft.com/office/powerpoint/2010/main">
    <mc:Choice Requires="p14">
      <p:transition spd="slow" p14:dur="2000" advTm="46009"/>
    </mc:Choice>
    <mc:Fallback xmlns="">
      <p:transition spd="slow" advTm="46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 calcmode="lin" valueType="num">
                                      <p:cBhvr additive="base">
                                        <p:cTn id="11" dur="1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12" dur="100" fill="hold"/>
                                        <p:tgtEl>
                                          <p:spTgt spid="1741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11">
                                            <p:txEl>
                                              <p:pRg st="1" end="1"/>
                                            </p:txEl>
                                          </p:spTgt>
                                        </p:tgtEl>
                                        <p:attrNameLst>
                                          <p:attrName>style.visibility</p:attrName>
                                        </p:attrNameLst>
                                      </p:cBhvr>
                                      <p:to>
                                        <p:strVal val="visible"/>
                                      </p:to>
                                    </p:set>
                                    <p:anim calcmode="lin" valueType="num">
                                      <p:cBhvr additive="base">
                                        <p:cTn id="15" dur="1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6" dur="1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100"/>
                                        <p:tgtEl>
                                          <p:spTgt spid="7"/>
                                        </p:tgtEl>
                                      </p:cBhvr>
                                    </p:animEffect>
                                  </p:childTnLst>
                                </p:cTn>
                              </p:par>
                              <p:par>
                                <p:cTn id="22" presetID="2" presetClass="entr" presetSubtype="4" fill="hold" nodeType="withEffect">
                                  <p:stCondLst>
                                    <p:cond delay="0"/>
                                  </p:stCondLst>
                                  <p:childTnLst>
                                    <p:set>
                                      <p:cBhvr>
                                        <p:cTn id="23" dur="1" fill="hold">
                                          <p:stCondLst>
                                            <p:cond delay="0"/>
                                          </p:stCondLst>
                                        </p:cTn>
                                        <p:tgtEl>
                                          <p:spTgt spid="17411">
                                            <p:txEl>
                                              <p:pRg st="3" end="3"/>
                                            </p:txEl>
                                          </p:spTgt>
                                        </p:tgtEl>
                                        <p:attrNameLst>
                                          <p:attrName>style.visibility</p:attrName>
                                        </p:attrNameLst>
                                      </p:cBhvr>
                                      <p:to>
                                        <p:strVal val="visible"/>
                                      </p:to>
                                    </p:set>
                                    <p:anim calcmode="lin" valueType="num">
                                      <p:cBhvr additive="base">
                                        <p:cTn id="24" dur="1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5" dur="100" fill="hold"/>
                                        <p:tgtEl>
                                          <p:spTgt spid="1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411">
                                            <p:txEl>
                                              <p:pRg st="5" end="5"/>
                                            </p:txEl>
                                          </p:spTgt>
                                        </p:tgtEl>
                                        <p:attrNameLst>
                                          <p:attrName>style.visibility</p:attrName>
                                        </p:attrNameLst>
                                      </p:cBhvr>
                                      <p:to>
                                        <p:strVal val="visible"/>
                                      </p:to>
                                    </p:set>
                                    <p:anim calcmode="lin" valueType="num">
                                      <p:cBhvr additive="base">
                                        <p:cTn id="30" dur="1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1" dur="1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7411">
                                            <p:txEl>
                                              <p:pRg st="7" end="7"/>
                                            </p:txEl>
                                          </p:spTgt>
                                        </p:tgtEl>
                                        <p:attrNameLst>
                                          <p:attrName>style.visibility</p:attrName>
                                        </p:attrNameLst>
                                      </p:cBhvr>
                                      <p:to>
                                        <p:strVal val="visible"/>
                                      </p:to>
                                    </p:set>
                                    <p:anim calcmode="lin" valueType="num">
                                      <p:cBhvr additive="base">
                                        <p:cTn id="36" dur="100" fill="hold"/>
                                        <p:tgtEl>
                                          <p:spTgt spid="17411">
                                            <p:txEl>
                                              <p:pRg st="7" end="7"/>
                                            </p:txEl>
                                          </p:spTgt>
                                        </p:tgtEl>
                                        <p:attrNameLst>
                                          <p:attrName>ppt_x</p:attrName>
                                        </p:attrNameLst>
                                      </p:cBhvr>
                                      <p:tavLst>
                                        <p:tav tm="0">
                                          <p:val>
                                            <p:strVal val="#ppt_x"/>
                                          </p:val>
                                        </p:tav>
                                        <p:tav tm="100000">
                                          <p:val>
                                            <p:strVal val="#ppt_x"/>
                                          </p:val>
                                        </p:tav>
                                      </p:tavLst>
                                    </p:anim>
                                    <p:anim calcmode="lin" valueType="num">
                                      <p:cBhvr additive="base">
                                        <p:cTn id="37" dur="100" fill="hold"/>
                                        <p:tgtEl>
                                          <p:spTgt spid="174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heckerboard(across)">
                                      <p:cBhvr>
                                        <p:cTn id="42"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589901" y="505858"/>
            <a:ext cx="11089481" cy="928837"/>
          </a:xfrm>
        </p:spPr>
        <p:txBody>
          <a:bodyPr>
            <a:normAutofit fontScale="90000"/>
          </a:bodyPr>
          <a:lstStyle/>
          <a:p>
            <a:pPr algn="ctr">
              <a:defRPr/>
            </a:pPr>
            <a:r>
              <a:rPr lang="en-US" sz="3600" b="1" dirty="0">
                <a:solidFill>
                  <a:srgbClr val="3B5B6F"/>
                </a:solidFill>
                <a:latin typeface="Arial" panose="020B0604020202020204" pitchFamily="34" charset="0"/>
                <a:cs typeface="Arial" panose="020B0604020202020204" pitchFamily="34" charset="0"/>
              </a:rPr>
              <a:t>68-Year-Old Asian Woman with Diplopia and Headache</a:t>
            </a:r>
          </a:p>
        </p:txBody>
      </p:sp>
      <p:sp>
        <p:nvSpPr>
          <p:cNvPr id="5123" name="Rectangle 3"/>
          <p:cNvSpPr>
            <a:spLocks noGrp="1" noChangeArrowheads="1"/>
          </p:cNvSpPr>
          <p:nvPr>
            <p:ph idx="1"/>
          </p:nvPr>
        </p:nvSpPr>
        <p:spPr>
          <a:xfrm>
            <a:off x="589903" y="1773382"/>
            <a:ext cx="11089480" cy="4247855"/>
          </a:xfrm>
        </p:spPr>
        <p:txBody>
          <a:bodyPr>
            <a:normAutofit/>
          </a:bodyPr>
          <a:lstStyle/>
          <a:p>
            <a:pPr lvl="1">
              <a:lnSpc>
                <a:spcPct val="90000"/>
              </a:lnSpc>
              <a:buFont typeface="Arial" charset="0"/>
              <a:buChar char="•"/>
            </a:pPr>
            <a:r>
              <a:rPr lang="en-US" altLang="en-US" sz="3600" dirty="0">
                <a:solidFill>
                  <a:srgbClr val="3B5B6F"/>
                </a:solidFill>
                <a:latin typeface="Arial" panose="020B0604020202020204" pitchFamily="34" charset="0"/>
                <a:cs typeface="Arial" panose="020B0604020202020204" pitchFamily="34" charset="0"/>
              </a:rPr>
              <a:t>Past Medical History</a:t>
            </a:r>
            <a:endParaRPr lang="en-US" altLang="en-US" sz="3200" dirty="0">
              <a:solidFill>
                <a:srgbClr val="3B5B6F"/>
              </a:solidFill>
              <a:cs typeface="Arial" panose="020B0604020202020204" pitchFamily="34" charset="0"/>
            </a:endParaRPr>
          </a:p>
          <a:p>
            <a:pPr lvl="2">
              <a:buFont typeface="Arial" charset="0"/>
              <a:buChar char="•"/>
            </a:pPr>
            <a:r>
              <a:rPr lang="en-US" altLang="en-US" sz="3200" dirty="0">
                <a:solidFill>
                  <a:srgbClr val="3B5B6F"/>
                </a:solidFill>
                <a:latin typeface="Arial" panose="020B0604020202020204" pitchFamily="34" charset="0"/>
                <a:cs typeface="Arial" panose="020B0604020202020204" pitchFamily="34" charset="0"/>
              </a:rPr>
              <a:t>Breast cancer at age 49</a:t>
            </a:r>
          </a:p>
          <a:p>
            <a:pPr lvl="2">
              <a:buFont typeface="Arial" charset="0"/>
              <a:buChar char="•"/>
            </a:pPr>
            <a:r>
              <a:rPr lang="en-US" altLang="en-US" sz="3200" dirty="0">
                <a:solidFill>
                  <a:srgbClr val="3B5B6F"/>
                </a:solidFill>
                <a:cs typeface="Arial" panose="020B0604020202020204" pitchFamily="34" charset="0"/>
              </a:rPr>
              <a:t>s/p Tamoxifen x 4 years</a:t>
            </a:r>
          </a:p>
          <a:p>
            <a:pPr lvl="2">
              <a:buFont typeface="Arial" charset="0"/>
              <a:buChar char="•"/>
            </a:pPr>
            <a:r>
              <a:rPr lang="en-US" altLang="en-US" sz="3200" dirty="0">
                <a:solidFill>
                  <a:srgbClr val="3B5B6F"/>
                </a:solidFill>
                <a:latin typeface="Arial" panose="020B0604020202020204" pitchFamily="34" charset="0"/>
                <a:cs typeface="Arial" panose="020B0604020202020204" pitchFamily="34" charset="0"/>
              </a:rPr>
              <a:t>No chemotherapy or radiation therapy</a:t>
            </a:r>
          </a:p>
          <a:p>
            <a:pPr lvl="2">
              <a:buFont typeface="Arial" charset="0"/>
              <a:buChar char="•"/>
            </a:pPr>
            <a:r>
              <a:rPr lang="en-US" altLang="en-US" sz="3200" dirty="0">
                <a:solidFill>
                  <a:srgbClr val="3B5B6F"/>
                </a:solidFill>
                <a:cs typeface="Arial" panose="020B0604020202020204" pitchFamily="34" charset="0"/>
              </a:rPr>
              <a:t>Believes nodes were free</a:t>
            </a:r>
            <a:endParaRPr lang="en-US" altLang="en-US" sz="3200" dirty="0">
              <a:solidFill>
                <a:srgbClr val="3B5B6F"/>
              </a:solidFill>
              <a:latin typeface="Arial" panose="020B0604020202020204" pitchFamily="34" charset="0"/>
              <a:cs typeface="Arial" panose="020B0604020202020204" pitchFamily="34" charset="0"/>
            </a:endParaRPr>
          </a:p>
        </p:txBody>
      </p:sp>
      <p:sp>
        <p:nvSpPr>
          <p:cNvPr id="5124"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5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12E5B43D-5B81-467C-9E3B-839DE5489241}" type="slidenum">
              <a:rPr kumimoji="0" lang="en-US" altLang="en-US" sz="1400" b="0">
                <a:solidFill>
                  <a:schemeClr val="tx2"/>
                </a:solidFill>
                <a:latin typeface="Arial Black" panose="020B0A04020102020204" pitchFamily="34" charset="0"/>
              </a:rPr>
              <a:pPr>
                <a:spcBef>
                  <a:spcPct val="50000"/>
                </a:spcBef>
                <a:buClrTx/>
                <a:buFontTx/>
                <a:buNone/>
              </a:pPr>
              <a:t>3</a:t>
            </a:fld>
            <a:endParaRPr kumimoji="0" lang="en-US" altLang="en-US" sz="1400" b="0">
              <a:solidFill>
                <a:schemeClr val="tx2"/>
              </a:solidFill>
              <a:latin typeface="Arial Black" panose="020B0A04020102020204" pitchFamily="34" charset="0"/>
            </a:endParaRPr>
          </a:p>
        </p:txBody>
      </p:sp>
      <p:pic>
        <p:nvPicPr>
          <p:cNvPr id="3" name="Audio 2">
            <a:hlinkClick r:id="" action="ppaction://media"/>
            <a:extLst>
              <a:ext uri="{FF2B5EF4-FFF2-40B4-BE49-F238E27FC236}">
                <a16:creationId xmlns:a16="http://schemas.microsoft.com/office/drawing/2014/main" id="{8B169721-BE26-40E2-B4FB-7468080C5E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7697122"/>
      </p:ext>
    </p:extLst>
  </p:cSld>
  <p:clrMapOvr>
    <a:masterClrMapping/>
  </p:clrMapOvr>
  <mc:AlternateContent xmlns:mc="http://schemas.openxmlformats.org/markup-compatibility/2006" xmlns:p14="http://schemas.microsoft.com/office/powerpoint/2010/main">
    <mc:Choice Requires="p14">
      <p:transition spd="slow" p14:dur="2000" advTm="10037"/>
    </mc:Choice>
    <mc:Fallback xmlns="">
      <p:transition spd="slow" advTm="10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33377" y="304800"/>
            <a:ext cx="9633097" cy="1143000"/>
          </a:xfrm>
        </p:spPr>
        <p:txBody>
          <a:bodyPr>
            <a:normAutofit/>
          </a:bodyPr>
          <a:lstStyle/>
          <a:p>
            <a:pPr algn="ctr"/>
            <a:r>
              <a:rPr lang="en-US" altLang="en-US" sz="4400" b="1" dirty="0">
                <a:solidFill>
                  <a:srgbClr val="3B5B6F"/>
                </a:solidFill>
              </a:rPr>
              <a:t>A Little More Info</a:t>
            </a:r>
          </a:p>
        </p:txBody>
      </p:sp>
      <p:sp>
        <p:nvSpPr>
          <p:cNvPr id="17411" name="Rectangle 3"/>
          <p:cNvSpPr>
            <a:spLocks noGrp="1" noChangeArrowheads="1"/>
          </p:cNvSpPr>
          <p:nvPr>
            <p:ph idx="1"/>
          </p:nvPr>
        </p:nvSpPr>
        <p:spPr>
          <a:xfrm>
            <a:off x="367862" y="1447800"/>
            <a:ext cx="11225048" cy="632012"/>
          </a:xfrm>
        </p:spPr>
        <p:txBody>
          <a:bodyPr>
            <a:normAutofit/>
          </a:bodyPr>
          <a:lstStyle/>
          <a:p>
            <a:pPr lvl="1"/>
            <a:r>
              <a:rPr lang="en-US" altLang="en-US" sz="3200" dirty="0">
                <a:solidFill>
                  <a:srgbClr val="3B5B6F"/>
                </a:solidFill>
              </a:rPr>
              <a:t>Gq1b Antibody Syndrome </a:t>
            </a:r>
            <a:r>
              <a:rPr lang="en-US" altLang="en-US" sz="3200" baseline="30000" dirty="0">
                <a:solidFill>
                  <a:srgbClr val="3B5B6F"/>
                </a:solidFill>
              </a:rPr>
              <a:t>3-4</a:t>
            </a:r>
            <a:endParaRPr lang="en-US" altLang="en-US" sz="3200" dirty="0">
              <a:solidFill>
                <a:srgbClr val="3B5B6F"/>
              </a:solidFill>
            </a:endParaRPr>
          </a:p>
        </p:txBody>
      </p:sp>
      <p:sp>
        <p:nvSpPr>
          <p:cNvPr id="1741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01DC0668-2F25-40AB-A669-73EF12B0188D}" type="slidenum">
              <a:rPr kumimoji="0" lang="en-US" altLang="en-US" sz="1400" b="0">
                <a:solidFill>
                  <a:schemeClr val="tx2"/>
                </a:solidFill>
                <a:latin typeface="Arial Black" panose="020B0A04020102020204" pitchFamily="34" charset="0"/>
              </a:rPr>
              <a:pPr>
                <a:spcBef>
                  <a:spcPct val="50000"/>
                </a:spcBef>
                <a:buClrTx/>
                <a:buFontTx/>
                <a:buNone/>
              </a:pPr>
              <a:t>30</a:t>
            </a:fld>
            <a:endParaRPr kumimoji="0" lang="en-US" altLang="en-US" sz="1400" b="0">
              <a:solidFill>
                <a:schemeClr val="tx2"/>
              </a:solidFill>
              <a:latin typeface="Arial Black" panose="020B0A04020102020204" pitchFamily="34" charset="0"/>
            </a:endParaRPr>
          </a:p>
        </p:txBody>
      </p:sp>
      <p:grpSp>
        <p:nvGrpSpPr>
          <p:cNvPr id="6" name="Group 5"/>
          <p:cNvGrpSpPr/>
          <p:nvPr/>
        </p:nvGrpSpPr>
        <p:grpSpPr>
          <a:xfrm>
            <a:off x="1233377" y="1613648"/>
            <a:ext cx="9646023" cy="4742702"/>
            <a:chOff x="1981200" y="2115115"/>
            <a:chExt cx="8519191" cy="3888174"/>
          </a:xfrm>
        </p:grpSpPr>
        <p:sp>
          <p:nvSpPr>
            <p:cNvPr id="7" name="TextBox 6">
              <a:extLst>
                <a:ext uri="{FF2B5EF4-FFF2-40B4-BE49-F238E27FC236}">
                  <a16:creationId xmlns:a16="http://schemas.microsoft.com/office/drawing/2014/main" id="{C725A88C-9DA2-914C-A765-0B48F1884F89}"/>
                </a:ext>
              </a:extLst>
            </p:cNvPr>
            <p:cNvSpPr txBox="1"/>
            <p:nvPr/>
          </p:nvSpPr>
          <p:spPr>
            <a:xfrm>
              <a:off x="1981200" y="3124200"/>
              <a:ext cx="1933498" cy="923330"/>
            </a:xfrm>
            <a:prstGeom prst="rect">
              <a:avLst/>
            </a:prstGeom>
            <a:noFill/>
          </p:spPr>
          <p:txBody>
            <a:bodyPr wrap="square" rtlCol="0">
              <a:spAutoFit/>
            </a:bodyPr>
            <a:lstStyle/>
            <a:p>
              <a:pPr algn="ctr"/>
              <a:r>
                <a:rPr lang="en-US" dirty="0"/>
                <a:t>Acute ophthalmoparesis without ataxia</a:t>
              </a:r>
            </a:p>
          </p:txBody>
        </p:sp>
        <p:sp>
          <p:nvSpPr>
            <p:cNvPr id="8" name="TextBox 7">
              <a:extLst>
                <a:ext uri="{FF2B5EF4-FFF2-40B4-BE49-F238E27FC236}">
                  <a16:creationId xmlns:a16="http://schemas.microsoft.com/office/drawing/2014/main" id="{5DFC204A-A59C-4B48-A477-8554E300F2EA}"/>
                </a:ext>
              </a:extLst>
            </p:cNvPr>
            <p:cNvSpPr txBox="1"/>
            <p:nvPr/>
          </p:nvSpPr>
          <p:spPr>
            <a:xfrm>
              <a:off x="6343804" y="5079959"/>
              <a:ext cx="1933498" cy="923330"/>
            </a:xfrm>
            <a:prstGeom prst="rect">
              <a:avLst/>
            </a:prstGeom>
            <a:noFill/>
          </p:spPr>
          <p:txBody>
            <a:bodyPr wrap="square" rtlCol="0">
              <a:spAutoFit/>
            </a:bodyPr>
            <a:lstStyle/>
            <a:p>
              <a:pPr algn="ctr"/>
              <a:r>
                <a:rPr lang="en-US" dirty="0">
                  <a:solidFill>
                    <a:schemeClr val="accent3">
                      <a:lumMod val="50000"/>
                    </a:schemeClr>
                  </a:solidFill>
                </a:rPr>
                <a:t>Bickerstaff’s brainstem encephalitis</a:t>
              </a:r>
            </a:p>
          </p:txBody>
        </p:sp>
        <p:sp>
          <p:nvSpPr>
            <p:cNvPr id="9" name="TextBox 8">
              <a:extLst>
                <a:ext uri="{FF2B5EF4-FFF2-40B4-BE49-F238E27FC236}">
                  <a16:creationId xmlns:a16="http://schemas.microsoft.com/office/drawing/2014/main" id="{1213814A-AF93-B34F-B0E1-97E113108607}"/>
                </a:ext>
              </a:extLst>
            </p:cNvPr>
            <p:cNvSpPr txBox="1"/>
            <p:nvPr/>
          </p:nvSpPr>
          <p:spPr>
            <a:xfrm>
              <a:off x="5129251" y="2849387"/>
              <a:ext cx="1933498" cy="369332"/>
            </a:xfrm>
            <a:prstGeom prst="rect">
              <a:avLst/>
            </a:prstGeom>
            <a:noFill/>
          </p:spPr>
          <p:txBody>
            <a:bodyPr wrap="square" rtlCol="0">
              <a:spAutoFit/>
            </a:bodyPr>
            <a:lstStyle/>
            <a:p>
              <a:pPr algn="ctr"/>
              <a:r>
                <a:rPr lang="en-US" dirty="0">
                  <a:solidFill>
                    <a:schemeClr val="tx2"/>
                  </a:solidFill>
                </a:rPr>
                <a:t>+ areflexia</a:t>
              </a:r>
            </a:p>
          </p:txBody>
        </p:sp>
        <p:sp>
          <p:nvSpPr>
            <p:cNvPr id="10" name="TextBox 9">
              <a:extLst>
                <a:ext uri="{FF2B5EF4-FFF2-40B4-BE49-F238E27FC236}">
                  <a16:creationId xmlns:a16="http://schemas.microsoft.com/office/drawing/2014/main" id="{64FE93D8-379E-864D-BE52-7EAE65B88830}"/>
                </a:ext>
              </a:extLst>
            </p:cNvPr>
            <p:cNvSpPr txBox="1"/>
            <p:nvPr/>
          </p:nvSpPr>
          <p:spPr>
            <a:xfrm>
              <a:off x="6343804" y="2115115"/>
              <a:ext cx="1933498" cy="646331"/>
            </a:xfrm>
            <a:prstGeom prst="rect">
              <a:avLst/>
            </a:prstGeom>
            <a:noFill/>
          </p:spPr>
          <p:txBody>
            <a:bodyPr wrap="square" rtlCol="0">
              <a:spAutoFit/>
            </a:bodyPr>
            <a:lstStyle/>
            <a:p>
              <a:pPr algn="ctr"/>
              <a:r>
                <a:rPr lang="en-US" dirty="0">
                  <a:solidFill>
                    <a:schemeClr val="tx2"/>
                  </a:solidFill>
                </a:rPr>
                <a:t>Miller Fisher syndrome</a:t>
              </a:r>
            </a:p>
          </p:txBody>
        </p:sp>
        <p:sp>
          <p:nvSpPr>
            <p:cNvPr id="11" name="TextBox 10">
              <a:extLst>
                <a:ext uri="{FF2B5EF4-FFF2-40B4-BE49-F238E27FC236}">
                  <a16:creationId xmlns:a16="http://schemas.microsoft.com/office/drawing/2014/main" id="{528BDFEF-9F35-FE44-8C9F-D7F93A7C478E}"/>
                </a:ext>
              </a:extLst>
            </p:cNvPr>
            <p:cNvSpPr txBox="1"/>
            <p:nvPr/>
          </p:nvSpPr>
          <p:spPr>
            <a:xfrm>
              <a:off x="4162502" y="4859535"/>
              <a:ext cx="1933498" cy="923330"/>
            </a:xfrm>
            <a:prstGeom prst="rect">
              <a:avLst/>
            </a:prstGeom>
            <a:noFill/>
          </p:spPr>
          <p:txBody>
            <a:bodyPr wrap="square" rtlCol="0">
              <a:spAutoFit/>
            </a:bodyPr>
            <a:lstStyle/>
            <a:p>
              <a:pPr algn="ctr"/>
              <a:r>
                <a:rPr lang="en-US" dirty="0">
                  <a:solidFill>
                    <a:schemeClr val="accent3">
                      <a:lumMod val="50000"/>
                    </a:schemeClr>
                  </a:solidFill>
                </a:rPr>
                <a:t>consciousness disturbance or pyramidal signs</a:t>
              </a:r>
            </a:p>
          </p:txBody>
        </p:sp>
        <p:sp>
          <p:nvSpPr>
            <p:cNvPr id="12" name="TextBox 11">
              <a:extLst>
                <a:ext uri="{FF2B5EF4-FFF2-40B4-BE49-F238E27FC236}">
                  <a16:creationId xmlns:a16="http://schemas.microsoft.com/office/drawing/2014/main" id="{1E47D6E6-4F5C-284A-8869-C89AEE9739E9}"/>
                </a:ext>
              </a:extLst>
            </p:cNvPr>
            <p:cNvSpPr txBox="1"/>
            <p:nvPr/>
          </p:nvSpPr>
          <p:spPr>
            <a:xfrm>
              <a:off x="4398709" y="3234050"/>
              <a:ext cx="1933498" cy="369332"/>
            </a:xfrm>
            <a:prstGeom prst="rect">
              <a:avLst/>
            </a:prstGeom>
            <a:noFill/>
          </p:spPr>
          <p:txBody>
            <a:bodyPr wrap="square" rtlCol="0">
              <a:spAutoFit/>
            </a:bodyPr>
            <a:lstStyle/>
            <a:p>
              <a:pPr algn="ctr"/>
              <a:r>
                <a:rPr lang="en-US" dirty="0"/>
                <a:t>+ cerebellar ataxia</a:t>
              </a:r>
            </a:p>
          </p:txBody>
        </p:sp>
        <p:cxnSp>
          <p:nvCxnSpPr>
            <p:cNvPr id="13" name="Straight Arrow Connector 12">
              <a:extLst>
                <a:ext uri="{FF2B5EF4-FFF2-40B4-BE49-F238E27FC236}">
                  <a16:creationId xmlns:a16="http://schemas.microsoft.com/office/drawing/2014/main" id="{9F3317B8-1071-244E-A6B0-ED90FD57A95F}"/>
                </a:ext>
              </a:extLst>
            </p:cNvPr>
            <p:cNvCxnSpPr>
              <a:cxnSpLocks/>
              <a:stCxn id="14" idx="3"/>
            </p:cNvCxnSpPr>
            <p:nvPr/>
          </p:nvCxnSpPr>
          <p:spPr>
            <a:xfrm flipV="1">
              <a:off x="3914698" y="2483197"/>
              <a:ext cx="2790902" cy="11026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EE581F5-8377-964D-B9B8-0E133096C45B}"/>
                </a:ext>
              </a:extLst>
            </p:cNvPr>
            <p:cNvCxnSpPr>
              <a:cxnSpLocks/>
            </p:cNvCxnSpPr>
            <p:nvPr/>
          </p:nvCxnSpPr>
          <p:spPr>
            <a:xfrm>
              <a:off x="3886201" y="3760090"/>
              <a:ext cx="2817941" cy="1421511"/>
            </a:xfrm>
            <a:prstGeom prst="straightConnector1">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0FDC583-4043-0841-8DCA-0B75AF579607}"/>
                </a:ext>
              </a:extLst>
            </p:cNvPr>
            <p:cNvSpPr txBox="1"/>
            <p:nvPr/>
          </p:nvSpPr>
          <p:spPr>
            <a:xfrm>
              <a:off x="7536686" y="3182297"/>
              <a:ext cx="1143000" cy="646331"/>
            </a:xfrm>
            <a:prstGeom prst="rect">
              <a:avLst/>
            </a:prstGeom>
            <a:noFill/>
          </p:spPr>
          <p:txBody>
            <a:bodyPr wrap="square" rtlCol="0">
              <a:spAutoFit/>
            </a:bodyPr>
            <a:lstStyle/>
            <a:p>
              <a:pPr algn="ctr"/>
              <a:r>
                <a:rPr lang="en-US" dirty="0"/>
                <a:t>+ limb weakness</a:t>
              </a:r>
            </a:p>
          </p:txBody>
        </p:sp>
        <p:sp>
          <p:nvSpPr>
            <p:cNvPr id="16" name="TextBox 15">
              <a:extLst>
                <a:ext uri="{FF2B5EF4-FFF2-40B4-BE49-F238E27FC236}">
                  <a16:creationId xmlns:a16="http://schemas.microsoft.com/office/drawing/2014/main" id="{E5319323-690F-4940-B3EA-646330A0894C}"/>
                </a:ext>
              </a:extLst>
            </p:cNvPr>
            <p:cNvSpPr txBox="1"/>
            <p:nvPr/>
          </p:nvSpPr>
          <p:spPr>
            <a:xfrm>
              <a:off x="8976391" y="3218719"/>
              <a:ext cx="1524000" cy="923330"/>
            </a:xfrm>
            <a:prstGeom prst="rect">
              <a:avLst/>
            </a:prstGeom>
            <a:noFill/>
          </p:spPr>
          <p:txBody>
            <a:bodyPr wrap="square" rtlCol="0">
              <a:spAutoFit/>
            </a:bodyPr>
            <a:lstStyle/>
            <a:p>
              <a:pPr algn="ctr"/>
              <a:r>
                <a:rPr lang="en-US" dirty="0"/>
                <a:t>with</a:t>
              </a:r>
            </a:p>
            <a:p>
              <a:pPr algn="ctr"/>
              <a:r>
                <a:rPr lang="en-US" dirty="0"/>
                <a:t>overlapping Guillain- Barre</a:t>
              </a:r>
            </a:p>
          </p:txBody>
        </p:sp>
        <p:sp>
          <p:nvSpPr>
            <p:cNvPr id="17" name="TextBox 16">
              <a:extLst>
                <a:ext uri="{FF2B5EF4-FFF2-40B4-BE49-F238E27FC236}">
                  <a16:creationId xmlns:a16="http://schemas.microsoft.com/office/drawing/2014/main" id="{1831AC5A-7DD9-C246-AC64-AA7871C56A43}"/>
                </a:ext>
              </a:extLst>
            </p:cNvPr>
            <p:cNvSpPr txBox="1"/>
            <p:nvPr/>
          </p:nvSpPr>
          <p:spPr>
            <a:xfrm>
              <a:off x="5429175" y="4632321"/>
              <a:ext cx="419022" cy="369332"/>
            </a:xfrm>
            <a:prstGeom prst="rect">
              <a:avLst/>
            </a:prstGeom>
            <a:noFill/>
          </p:spPr>
          <p:txBody>
            <a:bodyPr wrap="square" rtlCol="0">
              <a:spAutoFit/>
            </a:bodyPr>
            <a:lstStyle/>
            <a:p>
              <a:pPr algn="ctr"/>
              <a:r>
                <a:rPr lang="en-US" dirty="0">
                  <a:solidFill>
                    <a:schemeClr val="accent3">
                      <a:lumMod val="50000"/>
                    </a:schemeClr>
                  </a:solidFill>
                </a:rPr>
                <a:t>+</a:t>
              </a:r>
            </a:p>
          </p:txBody>
        </p:sp>
        <p:cxnSp>
          <p:nvCxnSpPr>
            <p:cNvPr id="18" name="Straight Arrow Connector 17">
              <a:extLst>
                <a:ext uri="{FF2B5EF4-FFF2-40B4-BE49-F238E27FC236}">
                  <a16:creationId xmlns:a16="http://schemas.microsoft.com/office/drawing/2014/main" id="{2B41D82C-8C28-734D-A5D9-09993176A9B8}"/>
                </a:ext>
              </a:extLst>
            </p:cNvPr>
            <p:cNvCxnSpPr>
              <a:cxnSpLocks/>
            </p:cNvCxnSpPr>
            <p:nvPr/>
          </p:nvCxnSpPr>
          <p:spPr>
            <a:xfrm>
              <a:off x="7856205" y="2672208"/>
              <a:ext cx="1120187" cy="100817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CD229D-006C-274B-B615-A7A17BC4D83E}"/>
                </a:ext>
              </a:extLst>
            </p:cNvPr>
            <p:cNvCxnSpPr>
              <a:cxnSpLocks/>
            </p:cNvCxnSpPr>
            <p:nvPr/>
          </p:nvCxnSpPr>
          <p:spPr>
            <a:xfrm flipV="1">
              <a:off x="7970815" y="3680384"/>
              <a:ext cx="1005577" cy="1525444"/>
            </a:xfrm>
            <a:prstGeom prst="straightConnector1">
              <a:avLst/>
            </a:prstGeom>
            <a:ln w="508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Audio 1">
            <a:hlinkClick r:id="" action="ppaction://media"/>
            <a:extLst>
              <a:ext uri="{FF2B5EF4-FFF2-40B4-BE49-F238E27FC236}">
                <a16:creationId xmlns:a16="http://schemas.microsoft.com/office/drawing/2014/main" id="{E766A17A-0787-4FDA-A3FD-B099E80620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3" name="Oval 2">
            <a:extLst>
              <a:ext uri="{FF2B5EF4-FFF2-40B4-BE49-F238E27FC236}">
                <a16:creationId xmlns:a16="http://schemas.microsoft.com/office/drawing/2014/main" id="{E8B0A34F-2778-4FD0-B0B0-F4D55C058A03}"/>
              </a:ext>
            </a:extLst>
          </p:cNvPr>
          <p:cNvSpPr/>
          <p:nvPr/>
        </p:nvSpPr>
        <p:spPr>
          <a:xfrm>
            <a:off x="960359" y="2685143"/>
            <a:ext cx="2742840" cy="1509486"/>
          </a:xfrm>
          <a:prstGeom prst="ellipse">
            <a:avLst/>
          </a:prstGeom>
          <a:solidFill>
            <a:srgbClr val="FF99FF">
              <a:alpha val="27843"/>
            </a:srgbClr>
          </a:solidFill>
          <a:ln>
            <a:solidFill>
              <a:srgbClr val="BC02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093326"/>
      </p:ext>
    </p:extLst>
  </p:cSld>
  <p:clrMapOvr>
    <a:masterClrMapping/>
  </p:clrMapOvr>
  <mc:AlternateContent xmlns:mc="http://schemas.openxmlformats.org/markup-compatibility/2006" xmlns:p14="http://schemas.microsoft.com/office/powerpoint/2010/main">
    <mc:Choice Requires="p14">
      <p:transition spd="slow" p14:dur="2000" advTm="32067"/>
    </mc:Choice>
    <mc:Fallback xmlns="">
      <p:transition spd="slow" advTm="32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33377" y="304800"/>
            <a:ext cx="9633097" cy="1143000"/>
          </a:xfrm>
        </p:spPr>
        <p:txBody>
          <a:bodyPr>
            <a:normAutofit/>
          </a:bodyPr>
          <a:lstStyle/>
          <a:p>
            <a:pPr algn="ctr"/>
            <a:r>
              <a:rPr lang="en-US" altLang="en-US" sz="4400" b="1" dirty="0">
                <a:solidFill>
                  <a:srgbClr val="3B5B6F"/>
                </a:solidFill>
              </a:rPr>
              <a:t>A Little Mor</a:t>
            </a:r>
            <a:r>
              <a:rPr lang="en-US" altLang="en-US" sz="4400" dirty="0">
                <a:solidFill>
                  <a:srgbClr val="3B5B6F"/>
                </a:solidFill>
              </a:rPr>
              <a:t>e Info</a:t>
            </a:r>
            <a:endParaRPr lang="en-US" altLang="en-US" sz="4400" b="1" dirty="0">
              <a:solidFill>
                <a:srgbClr val="3B5B6F"/>
              </a:solidFill>
            </a:endParaRPr>
          </a:p>
        </p:txBody>
      </p:sp>
      <p:sp>
        <p:nvSpPr>
          <p:cNvPr id="17411" name="Rectangle 3"/>
          <p:cNvSpPr>
            <a:spLocks noGrp="1" noChangeArrowheads="1"/>
          </p:cNvSpPr>
          <p:nvPr>
            <p:ph idx="1"/>
          </p:nvPr>
        </p:nvSpPr>
        <p:spPr>
          <a:xfrm>
            <a:off x="367862" y="1447800"/>
            <a:ext cx="11225048" cy="4368384"/>
          </a:xfrm>
        </p:spPr>
        <p:txBody>
          <a:bodyPr>
            <a:normAutofit/>
          </a:bodyPr>
          <a:lstStyle/>
          <a:p>
            <a:pPr lvl="1"/>
            <a:r>
              <a:rPr lang="en-US" altLang="en-US" sz="3200" dirty="0">
                <a:solidFill>
                  <a:srgbClr val="3B5B6F"/>
                </a:solidFill>
              </a:rPr>
              <a:t>What is Gq1b ganglioside?</a:t>
            </a:r>
          </a:p>
          <a:p>
            <a:pPr lvl="2"/>
            <a:r>
              <a:rPr lang="en-US" altLang="en-US" sz="2800" dirty="0">
                <a:solidFill>
                  <a:srgbClr val="3B5B6F"/>
                </a:solidFill>
              </a:rPr>
              <a:t>A cell surface component found densest in the </a:t>
            </a:r>
            <a:r>
              <a:rPr lang="en-US" altLang="en-US" sz="2800" dirty="0" err="1">
                <a:solidFill>
                  <a:srgbClr val="3B5B6F"/>
                </a:solidFill>
              </a:rPr>
              <a:t>paranodal</a:t>
            </a:r>
            <a:r>
              <a:rPr lang="en-US" altLang="en-US" sz="2800" dirty="0">
                <a:solidFill>
                  <a:srgbClr val="3B5B6F"/>
                </a:solidFill>
              </a:rPr>
              <a:t> region of CN III, IV, and VI </a:t>
            </a:r>
            <a:r>
              <a:rPr lang="en-US" altLang="en-US" sz="2800" baseline="30000" dirty="0">
                <a:solidFill>
                  <a:srgbClr val="3B5B6F"/>
                </a:solidFill>
              </a:rPr>
              <a:t>2-3</a:t>
            </a:r>
            <a:endParaRPr lang="en-US" altLang="en-US" sz="2800" dirty="0">
              <a:solidFill>
                <a:srgbClr val="3B5B6F"/>
              </a:solidFill>
            </a:endParaRPr>
          </a:p>
          <a:p>
            <a:pPr lvl="2"/>
            <a:r>
              <a:rPr lang="en-US" altLang="en-US" sz="2800" dirty="0">
                <a:solidFill>
                  <a:srgbClr val="3B5B6F"/>
                </a:solidFill>
              </a:rPr>
              <a:t>Contains polysaccharides that are identical to those on certain bacteria </a:t>
            </a:r>
            <a:r>
              <a:rPr lang="en-US" altLang="en-US" sz="2800" baseline="30000" dirty="0">
                <a:solidFill>
                  <a:srgbClr val="3B5B6F"/>
                </a:solidFill>
              </a:rPr>
              <a:t>2-3</a:t>
            </a:r>
            <a:endParaRPr lang="en-US" altLang="en-US" sz="2800" dirty="0">
              <a:solidFill>
                <a:srgbClr val="3B5B6F"/>
              </a:solidFill>
            </a:endParaRPr>
          </a:p>
          <a:p>
            <a:pPr lvl="1"/>
            <a:r>
              <a:rPr lang="en-US" altLang="en-US" sz="3200" dirty="0">
                <a:solidFill>
                  <a:srgbClr val="3B5B6F"/>
                </a:solidFill>
              </a:rPr>
              <a:t>What is Gq1b ab significance?</a:t>
            </a:r>
          </a:p>
          <a:p>
            <a:pPr lvl="2"/>
            <a:r>
              <a:rPr lang="en-US" altLang="en-US" sz="2800" dirty="0">
                <a:solidFill>
                  <a:srgbClr val="3B5B6F"/>
                </a:solidFill>
              </a:rPr>
              <a:t>Can be found in some similar diseases and is correlated with the presence of </a:t>
            </a:r>
            <a:r>
              <a:rPr lang="en-US" altLang="en-US" sz="2800" dirty="0" err="1">
                <a:solidFill>
                  <a:srgbClr val="3B5B6F"/>
                </a:solidFill>
              </a:rPr>
              <a:t>ophthalmoplegia</a:t>
            </a:r>
            <a:r>
              <a:rPr lang="en-US" altLang="en-US" sz="2800" dirty="0">
                <a:solidFill>
                  <a:srgbClr val="3B5B6F"/>
                </a:solidFill>
              </a:rPr>
              <a:t> </a:t>
            </a:r>
            <a:r>
              <a:rPr lang="en-US" altLang="en-US" sz="2800" baseline="30000" dirty="0">
                <a:solidFill>
                  <a:srgbClr val="3B5B6F"/>
                </a:solidFill>
              </a:rPr>
              <a:t>2-3</a:t>
            </a:r>
          </a:p>
          <a:p>
            <a:pPr lvl="2"/>
            <a:r>
              <a:rPr lang="en-US" altLang="en-US" sz="2800" dirty="0">
                <a:solidFill>
                  <a:srgbClr val="3B5B6F"/>
                </a:solidFill>
              </a:rPr>
              <a:t>Is frequently associated with an antecedent URI like illness </a:t>
            </a:r>
            <a:r>
              <a:rPr lang="en-US" altLang="en-US" sz="2800" baseline="30000" dirty="0">
                <a:solidFill>
                  <a:srgbClr val="3B5B6F"/>
                </a:solidFill>
              </a:rPr>
              <a:t>4</a:t>
            </a:r>
            <a:endParaRPr lang="en-US" altLang="en-US" sz="2800" dirty="0">
              <a:solidFill>
                <a:srgbClr val="3B5B6F"/>
              </a:solidFill>
            </a:endParaRPr>
          </a:p>
        </p:txBody>
      </p:sp>
      <p:sp>
        <p:nvSpPr>
          <p:cNvPr id="1741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01DC0668-2F25-40AB-A669-73EF12B0188D}" type="slidenum">
              <a:rPr kumimoji="0" lang="en-US" altLang="en-US" sz="1400" b="0">
                <a:solidFill>
                  <a:schemeClr val="tx2"/>
                </a:solidFill>
                <a:latin typeface="Arial Black" panose="020B0A04020102020204" pitchFamily="34" charset="0"/>
              </a:rPr>
              <a:pPr>
                <a:spcBef>
                  <a:spcPct val="50000"/>
                </a:spcBef>
                <a:buClrTx/>
                <a:buFontTx/>
                <a:buNone/>
              </a:pPr>
              <a:t>31</a:t>
            </a:fld>
            <a:endParaRPr kumimoji="0" lang="en-US" altLang="en-US" sz="1400" b="0">
              <a:solidFill>
                <a:schemeClr val="tx2"/>
              </a:solidFill>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3D94043D-B9FB-4361-A35C-4079A86A04C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57265628"/>
      </p:ext>
    </p:extLst>
  </p:cSld>
  <p:clrMapOvr>
    <a:masterClrMapping/>
  </p:clrMapOvr>
  <mc:AlternateContent xmlns:mc="http://schemas.openxmlformats.org/markup-compatibility/2006" xmlns:p14="http://schemas.microsoft.com/office/powerpoint/2010/main">
    <mc:Choice Requires="p14">
      <p:transition spd="slow" p14:dur="2000" advTm="29564"/>
    </mc:Choice>
    <mc:Fallback xmlns="">
      <p:transition spd="slow" advTm="29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 calcmode="lin" valueType="num">
                                      <p:cBhvr additive="base">
                                        <p:cTn id="11" dur="1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12" dur="100" fill="hold"/>
                                        <p:tgtEl>
                                          <p:spTgt spid="1741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11">
                                            <p:txEl>
                                              <p:pRg st="1" end="1"/>
                                            </p:txEl>
                                          </p:spTgt>
                                        </p:tgtEl>
                                        <p:attrNameLst>
                                          <p:attrName>style.visibility</p:attrName>
                                        </p:attrNameLst>
                                      </p:cBhvr>
                                      <p:to>
                                        <p:strVal val="visible"/>
                                      </p:to>
                                    </p:set>
                                    <p:anim calcmode="lin" valueType="num">
                                      <p:cBhvr additive="base">
                                        <p:cTn id="15" dur="1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6" dur="100" fill="hold"/>
                                        <p:tgtEl>
                                          <p:spTgt spid="1741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1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1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411">
                                            <p:txEl>
                                              <p:pRg st="3" end="3"/>
                                            </p:txEl>
                                          </p:spTgt>
                                        </p:tgtEl>
                                        <p:attrNameLst>
                                          <p:attrName>style.visibility</p:attrName>
                                        </p:attrNameLst>
                                      </p:cBhvr>
                                      <p:to>
                                        <p:strVal val="visible"/>
                                      </p:to>
                                    </p:set>
                                    <p:anim calcmode="lin" valueType="num">
                                      <p:cBhvr additive="base">
                                        <p:cTn id="25" dur="100" fill="hold"/>
                                        <p:tgtEl>
                                          <p:spTgt spid="17411">
                                            <p:txEl>
                                              <p:pRg st="3" end="3"/>
                                            </p:txEl>
                                          </p:spTgt>
                                        </p:tgtEl>
                                        <p:attrNameLst>
                                          <p:attrName>ppt_x</p:attrName>
                                        </p:attrNameLst>
                                      </p:cBhvr>
                                      <p:tavLst>
                                        <p:tav tm="0">
                                          <p:val>
                                            <p:strVal val="#ppt_x"/>
                                          </p:val>
                                        </p:tav>
                                        <p:tav tm="100000">
                                          <p:val>
                                            <p:strVal val="#ppt_x"/>
                                          </p:val>
                                        </p:tav>
                                      </p:tavLst>
                                    </p:anim>
                                    <p:anim calcmode="lin" valueType="num">
                                      <p:cBhvr additive="base">
                                        <p:cTn id="26" dur="100" fill="hold"/>
                                        <p:tgtEl>
                                          <p:spTgt spid="17411">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411">
                                            <p:txEl>
                                              <p:pRg st="4" end="4"/>
                                            </p:txEl>
                                          </p:spTgt>
                                        </p:tgtEl>
                                        <p:attrNameLst>
                                          <p:attrName>style.visibility</p:attrName>
                                        </p:attrNameLst>
                                      </p:cBhvr>
                                      <p:to>
                                        <p:strVal val="visible"/>
                                      </p:to>
                                    </p:set>
                                    <p:anim calcmode="lin" valueType="num">
                                      <p:cBhvr additive="base">
                                        <p:cTn id="29" dur="1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0" dur="100" fill="hold"/>
                                        <p:tgtEl>
                                          <p:spTgt spid="17411">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411">
                                            <p:txEl>
                                              <p:pRg st="5" end="5"/>
                                            </p:txEl>
                                          </p:spTgt>
                                        </p:tgtEl>
                                        <p:attrNameLst>
                                          <p:attrName>style.visibility</p:attrName>
                                        </p:attrNameLst>
                                      </p:cBhvr>
                                      <p:to>
                                        <p:strVal val="visible"/>
                                      </p:to>
                                    </p:set>
                                    <p:anim calcmode="lin" valueType="num">
                                      <p:cBhvr additive="base">
                                        <p:cTn id="33" dur="100" fill="hold"/>
                                        <p:tgtEl>
                                          <p:spTgt spid="17411">
                                            <p:txEl>
                                              <p:pRg st="5" end="5"/>
                                            </p:txEl>
                                          </p:spTgt>
                                        </p:tgtEl>
                                        <p:attrNameLst>
                                          <p:attrName>ppt_x</p:attrName>
                                        </p:attrNameLst>
                                      </p:cBhvr>
                                      <p:tavLst>
                                        <p:tav tm="0">
                                          <p:val>
                                            <p:strVal val="#ppt_x"/>
                                          </p:val>
                                        </p:tav>
                                        <p:tav tm="100000">
                                          <p:val>
                                            <p:strVal val="#ppt_x"/>
                                          </p:val>
                                        </p:tav>
                                      </p:tavLst>
                                    </p:anim>
                                    <p:anim calcmode="lin" valueType="num">
                                      <p:cBhvr additive="base">
                                        <p:cTn id="34" dur="100" fill="hold"/>
                                        <p:tgtEl>
                                          <p:spTgt spid="1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55" y="365125"/>
            <a:ext cx="11172497" cy="1325563"/>
          </a:xfrm>
        </p:spPr>
        <p:txBody>
          <a:bodyPr>
            <a:normAutofit/>
          </a:bodyPr>
          <a:lstStyle/>
          <a:p>
            <a:pPr algn="ctr"/>
            <a:r>
              <a:rPr lang="en-US" dirty="0">
                <a:solidFill>
                  <a:srgbClr val="3B5B6F"/>
                </a:solidFill>
                <a:cs typeface="Arial" panose="020B0604020202020204" pitchFamily="34" charset="0"/>
              </a:rPr>
              <a:t>68-Year-Old Asian Woman with Diplopia and Headache</a:t>
            </a:r>
            <a:endParaRPr lang="en-US" b="1" dirty="0">
              <a:solidFill>
                <a:srgbClr val="3B5B6F"/>
              </a:solidFill>
            </a:endParaRPr>
          </a:p>
        </p:txBody>
      </p:sp>
      <p:sp>
        <p:nvSpPr>
          <p:cNvPr id="3" name="Content Placeholder 2"/>
          <p:cNvSpPr>
            <a:spLocks noGrp="1"/>
          </p:cNvSpPr>
          <p:nvPr>
            <p:ph idx="1"/>
          </p:nvPr>
        </p:nvSpPr>
        <p:spPr>
          <a:xfrm>
            <a:off x="1115581" y="2441274"/>
            <a:ext cx="9866243" cy="2225616"/>
          </a:xfrm>
          <a:solidFill>
            <a:schemeClr val="bg1"/>
          </a:solidFill>
          <a:ln>
            <a:solidFill>
              <a:srgbClr val="1F939A"/>
            </a:solidFill>
          </a:ln>
        </p:spPr>
        <p:txBody>
          <a:bodyPr>
            <a:normAutofit/>
          </a:bodyPr>
          <a:lstStyle/>
          <a:p>
            <a:pPr algn="ctr"/>
            <a:endParaRPr lang="en-US" sz="3600" dirty="0"/>
          </a:p>
          <a:p>
            <a:pPr marL="0" indent="0" algn="ctr">
              <a:buNone/>
            </a:pPr>
            <a:r>
              <a:rPr lang="en-US" sz="4400" b="1" dirty="0">
                <a:latin typeface="Comic Sans MS" panose="030F0702030302020204" pitchFamily="66" charset="0"/>
              </a:rPr>
              <a:t>So what further workup would you like?</a:t>
            </a:r>
          </a:p>
        </p:txBody>
      </p:sp>
      <p:sp>
        <p:nvSpPr>
          <p:cNvPr id="5"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6D9632A3-2995-FF41-B12D-1A1F80AEE2C9}" type="slidenum">
              <a:rPr kumimoji="0" lang="en-US" altLang="en-US" sz="1400" b="0" smtClean="0">
                <a:solidFill>
                  <a:schemeClr val="tx2"/>
                </a:solidFill>
                <a:latin typeface="Arial Black" panose="020B0A04020102020204" pitchFamily="34" charset="0"/>
              </a:rPr>
              <a:t>32</a:t>
            </a:fld>
            <a:endParaRPr kumimoji="0" lang="en-US" altLang="en-US" sz="1400" b="0" dirty="0">
              <a:solidFill>
                <a:schemeClr val="tx2"/>
              </a:solidFill>
              <a:latin typeface="Arial Black" panose="020B0A04020102020204" pitchFamily="34" charset="0"/>
            </a:endParaRPr>
          </a:p>
        </p:txBody>
      </p:sp>
      <p:pic>
        <p:nvPicPr>
          <p:cNvPr id="6" name="Audio 5">
            <a:hlinkClick r:id="" action="ppaction://media"/>
            <a:extLst>
              <a:ext uri="{FF2B5EF4-FFF2-40B4-BE49-F238E27FC236}">
                <a16:creationId xmlns:a16="http://schemas.microsoft.com/office/drawing/2014/main" id="{CEA1D5E0-2D74-48F9-A0BB-163F5AB309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8677926"/>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304800"/>
            <a:ext cx="9144000" cy="1143000"/>
          </a:xfrm>
        </p:spPr>
        <p:txBody>
          <a:bodyPr>
            <a:normAutofit/>
          </a:bodyPr>
          <a:lstStyle/>
          <a:p>
            <a:pPr algn="ctr"/>
            <a:r>
              <a:rPr lang="en-US" altLang="en-US" sz="4400" b="1" dirty="0">
                <a:solidFill>
                  <a:srgbClr val="3B5B6F"/>
                </a:solidFill>
              </a:rPr>
              <a:t>Diagnostic </a:t>
            </a:r>
            <a:r>
              <a:rPr lang="en-US" altLang="en-US" sz="4400" dirty="0">
                <a:solidFill>
                  <a:srgbClr val="3B5B6F"/>
                </a:solidFill>
              </a:rPr>
              <a:t>Testing</a:t>
            </a:r>
            <a:endParaRPr lang="en-US" altLang="en-US" sz="4400" b="1" dirty="0">
              <a:solidFill>
                <a:srgbClr val="3B5B6F"/>
              </a:solidFill>
            </a:endParaRPr>
          </a:p>
        </p:txBody>
      </p:sp>
      <p:sp>
        <p:nvSpPr>
          <p:cNvPr id="17411" name="Rectangle 3"/>
          <p:cNvSpPr>
            <a:spLocks noGrp="1" noChangeArrowheads="1"/>
          </p:cNvSpPr>
          <p:nvPr>
            <p:ph idx="1"/>
          </p:nvPr>
        </p:nvSpPr>
        <p:spPr>
          <a:xfrm>
            <a:off x="367862" y="1447800"/>
            <a:ext cx="11225048" cy="4114800"/>
          </a:xfrm>
        </p:spPr>
        <p:txBody>
          <a:bodyPr>
            <a:normAutofit/>
          </a:bodyPr>
          <a:lstStyle/>
          <a:p>
            <a:pPr lvl="1"/>
            <a:r>
              <a:rPr lang="en-US" altLang="en-US" sz="3200" dirty="0">
                <a:solidFill>
                  <a:srgbClr val="3B5B6F"/>
                </a:solidFill>
              </a:rPr>
              <a:t>Re-examine patient later in the day</a:t>
            </a:r>
          </a:p>
          <a:p>
            <a:pPr lvl="2"/>
            <a:r>
              <a:rPr lang="en-US" altLang="en-US" sz="2800" dirty="0">
                <a:solidFill>
                  <a:srgbClr val="3B5B6F"/>
                </a:solidFill>
              </a:rPr>
              <a:t>No change in exam or symptoms</a:t>
            </a:r>
          </a:p>
          <a:p>
            <a:pPr lvl="1"/>
            <a:r>
              <a:rPr lang="en-US" altLang="en-US" sz="3200" dirty="0">
                <a:solidFill>
                  <a:srgbClr val="3B5B6F"/>
                </a:solidFill>
              </a:rPr>
              <a:t>Ach receptor antibody x 3</a:t>
            </a:r>
          </a:p>
          <a:p>
            <a:pPr lvl="2"/>
            <a:r>
              <a:rPr lang="en-US" altLang="en-US" sz="2800" dirty="0">
                <a:solidFill>
                  <a:srgbClr val="3B5B6F"/>
                </a:solidFill>
              </a:rPr>
              <a:t>Negative</a:t>
            </a:r>
          </a:p>
          <a:p>
            <a:pPr lvl="1"/>
            <a:r>
              <a:rPr lang="en-US" altLang="en-US" sz="3200" dirty="0">
                <a:solidFill>
                  <a:srgbClr val="3B5B6F"/>
                </a:solidFill>
              </a:rPr>
              <a:t>Anti-striatal muscle antibody</a:t>
            </a:r>
          </a:p>
          <a:p>
            <a:pPr lvl="2"/>
            <a:r>
              <a:rPr lang="en-US" altLang="en-US" sz="2800" dirty="0">
                <a:solidFill>
                  <a:srgbClr val="3B5B6F"/>
                </a:solidFill>
              </a:rPr>
              <a:t>Negative</a:t>
            </a:r>
          </a:p>
          <a:p>
            <a:pPr lvl="1"/>
            <a:r>
              <a:rPr lang="en-US" altLang="en-US" sz="3200" dirty="0">
                <a:solidFill>
                  <a:srgbClr val="3B5B6F"/>
                </a:solidFill>
              </a:rPr>
              <a:t>Thyroid function tests</a:t>
            </a:r>
          </a:p>
          <a:p>
            <a:pPr lvl="2"/>
            <a:r>
              <a:rPr lang="en-US" altLang="en-US" sz="2800" dirty="0">
                <a:solidFill>
                  <a:srgbClr val="3B5B6F"/>
                </a:solidFill>
              </a:rPr>
              <a:t>Within normal limits</a:t>
            </a:r>
          </a:p>
        </p:txBody>
      </p:sp>
      <p:sp>
        <p:nvSpPr>
          <p:cNvPr id="1741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01DC0668-2F25-40AB-A669-73EF12B0188D}" type="slidenum">
              <a:rPr kumimoji="0" lang="en-US" altLang="en-US" sz="1400" b="0">
                <a:solidFill>
                  <a:schemeClr val="tx2"/>
                </a:solidFill>
                <a:latin typeface="Arial Black" panose="020B0A04020102020204" pitchFamily="34" charset="0"/>
              </a:rPr>
              <a:pPr>
                <a:spcBef>
                  <a:spcPct val="50000"/>
                </a:spcBef>
                <a:buClrTx/>
                <a:buFontTx/>
                <a:buNone/>
              </a:pPr>
              <a:t>33</a:t>
            </a:fld>
            <a:endParaRPr kumimoji="0" lang="en-US" altLang="en-US" sz="1400" b="0">
              <a:solidFill>
                <a:schemeClr val="tx2"/>
              </a:solidFill>
              <a:latin typeface="Arial Black" panose="020B0A04020102020204" pitchFamily="34" charset="0"/>
            </a:endParaRPr>
          </a:p>
        </p:txBody>
      </p:sp>
      <p:pic>
        <p:nvPicPr>
          <p:cNvPr id="3" name="Audio 2">
            <a:hlinkClick r:id="" action="ppaction://media"/>
            <a:extLst>
              <a:ext uri="{FF2B5EF4-FFF2-40B4-BE49-F238E27FC236}">
                <a16:creationId xmlns:a16="http://schemas.microsoft.com/office/drawing/2014/main" id="{91AD436B-6338-456E-9054-2851B9624B1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344170822"/>
      </p:ext>
    </p:extLst>
  </p:cSld>
  <p:clrMapOvr>
    <a:masterClrMapping/>
  </p:clrMapOvr>
  <mc:AlternateContent xmlns:mc="http://schemas.openxmlformats.org/markup-compatibility/2006" xmlns:p14="http://schemas.microsoft.com/office/powerpoint/2010/main">
    <mc:Choice Requires="p14">
      <p:transition spd="slow" p14:dur="2000" advTm="48493"/>
    </mc:Choice>
    <mc:Fallback xmlns="">
      <p:transition spd="slow" advTm="48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 calcmode="lin" valueType="num">
                                      <p:cBhvr additive="base">
                                        <p:cTn id="11" dur="1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12" dur="1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411">
                                            <p:txEl>
                                              <p:pRg st="1" end="1"/>
                                            </p:txEl>
                                          </p:spTgt>
                                        </p:tgtEl>
                                        <p:attrNameLst>
                                          <p:attrName>style.visibility</p:attrName>
                                        </p:attrNameLst>
                                      </p:cBhvr>
                                      <p:to>
                                        <p:strVal val="visible"/>
                                      </p:to>
                                    </p:set>
                                    <p:animEffect transition="in" filter="dissolve">
                                      <p:cBhvr>
                                        <p:cTn id="17" dur="100"/>
                                        <p:tgtEl>
                                          <p:spTgt spid="174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411">
                                            <p:txEl>
                                              <p:pRg st="2" end="2"/>
                                            </p:txEl>
                                          </p:spTgt>
                                        </p:tgtEl>
                                        <p:attrNameLst>
                                          <p:attrName>style.visibility</p:attrName>
                                        </p:attrNameLst>
                                      </p:cBhvr>
                                      <p:to>
                                        <p:strVal val="visible"/>
                                      </p:to>
                                    </p:set>
                                    <p:anim calcmode="lin" valueType="num">
                                      <p:cBhvr additive="base">
                                        <p:cTn id="22" dur="1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3" dur="1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7411">
                                            <p:txEl>
                                              <p:pRg st="3" end="3"/>
                                            </p:txEl>
                                          </p:spTgt>
                                        </p:tgtEl>
                                        <p:attrNameLst>
                                          <p:attrName>style.visibility</p:attrName>
                                        </p:attrNameLst>
                                      </p:cBhvr>
                                      <p:to>
                                        <p:strVal val="visible"/>
                                      </p:to>
                                    </p:set>
                                    <p:animEffect transition="in" filter="dissolve">
                                      <p:cBhvr>
                                        <p:cTn id="28" dur="100"/>
                                        <p:tgtEl>
                                          <p:spTgt spid="174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411">
                                            <p:txEl>
                                              <p:pRg st="4" end="4"/>
                                            </p:txEl>
                                          </p:spTgt>
                                        </p:tgtEl>
                                        <p:attrNameLst>
                                          <p:attrName>style.visibility</p:attrName>
                                        </p:attrNameLst>
                                      </p:cBhvr>
                                      <p:to>
                                        <p:strVal val="visible"/>
                                      </p:to>
                                    </p:set>
                                    <p:anim calcmode="lin" valueType="num">
                                      <p:cBhvr additive="base">
                                        <p:cTn id="33" dur="100" fill="hold"/>
                                        <p:tgtEl>
                                          <p:spTgt spid="17411">
                                            <p:txEl>
                                              <p:pRg st="4" end="4"/>
                                            </p:txEl>
                                          </p:spTgt>
                                        </p:tgtEl>
                                        <p:attrNameLst>
                                          <p:attrName>ppt_x</p:attrName>
                                        </p:attrNameLst>
                                      </p:cBhvr>
                                      <p:tavLst>
                                        <p:tav tm="0">
                                          <p:val>
                                            <p:strVal val="#ppt_x"/>
                                          </p:val>
                                        </p:tav>
                                        <p:tav tm="100000">
                                          <p:val>
                                            <p:strVal val="#ppt_x"/>
                                          </p:val>
                                        </p:tav>
                                      </p:tavLst>
                                    </p:anim>
                                    <p:anim calcmode="lin" valueType="num">
                                      <p:cBhvr additive="base">
                                        <p:cTn id="34" dur="100" fill="hold"/>
                                        <p:tgtEl>
                                          <p:spTgt spid="1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7411">
                                            <p:txEl>
                                              <p:pRg st="5" end="5"/>
                                            </p:txEl>
                                          </p:spTgt>
                                        </p:tgtEl>
                                        <p:attrNameLst>
                                          <p:attrName>style.visibility</p:attrName>
                                        </p:attrNameLst>
                                      </p:cBhvr>
                                      <p:to>
                                        <p:strVal val="visible"/>
                                      </p:to>
                                    </p:set>
                                    <p:animEffect transition="in" filter="dissolve">
                                      <p:cBhvr>
                                        <p:cTn id="39" dur="100"/>
                                        <p:tgtEl>
                                          <p:spTgt spid="17411">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7411">
                                            <p:txEl>
                                              <p:pRg st="6" end="6"/>
                                            </p:txEl>
                                          </p:spTgt>
                                        </p:tgtEl>
                                        <p:attrNameLst>
                                          <p:attrName>style.visibility</p:attrName>
                                        </p:attrNameLst>
                                      </p:cBhvr>
                                      <p:to>
                                        <p:strVal val="visible"/>
                                      </p:to>
                                    </p:set>
                                    <p:anim calcmode="lin" valueType="num">
                                      <p:cBhvr additive="base">
                                        <p:cTn id="44" dur="100" fill="hold"/>
                                        <p:tgtEl>
                                          <p:spTgt spid="17411">
                                            <p:txEl>
                                              <p:pRg st="6" end="6"/>
                                            </p:txEl>
                                          </p:spTgt>
                                        </p:tgtEl>
                                        <p:attrNameLst>
                                          <p:attrName>ppt_x</p:attrName>
                                        </p:attrNameLst>
                                      </p:cBhvr>
                                      <p:tavLst>
                                        <p:tav tm="0">
                                          <p:val>
                                            <p:strVal val="#ppt_x"/>
                                          </p:val>
                                        </p:tav>
                                        <p:tav tm="100000">
                                          <p:val>
                                            <p:strVal val="#ppt_x"/>
                                          </p:val>
                                        </p:tav>
                                      </p:tavLst>
                                    </p:anim>
                                    <p:anim calcmode="lin" valueType="num">
                                      <p:cBhvr additive="base">
                                        <p:cTn id="45" dur="100" fill="hold"/>
                                        <p:tgtEl>
                                          <p:spTgt spid="174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17411">
                                            <p:txEl>
                                              <p:pRg st="7" end="7"/>
                                            </p:txEl>
                                          </p:spTgt>
                                        </p:tgtEl>
                                        <p:attrNameLst>
                                          <p:attrName>style.visibility</p:attrName>
                                        </p:attrNameLst>
                                      </p:cBhvr>
                                      <p:to>
                                        <p:strVal val="visible"/>
                                      </p:to>
                                    </p:set>
                                    <p:animEffect transition="in" filter="dissolve">
                                      <p:cBhvr>
                                        <p:cTn id="50" dur="100"/>
                                        <p:tgtEl>
                                          <p:spTgt spid="174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304800"/>
            <a:ext cx="9144000" cy="1143000"/>
          </a:xfrm>
        </p:spPr>
        <p:txBody>
          <a:bodyPr>
            <a:normAutofit/>
          </a:bodyPr>
          <a:lstStyle/>
          <a:p>
            <a:pPr algn="ctr"/>
            <a:r>
              <a:rPr lang="en-US" altLang="en-US" sz="4400" b="1" dirty="0">
                <a:solidFill>
                  <a:srgbClr val="3B5B6F"/>
                </a:solidFill>
              </a:rPr>
              <a:t>Results</a:t>
            </a:r>
          </a:p>
        </p:txBody>
      </p:sp>
      <p:sp>
        <p:nvSpPr>
          <p:cNvPr id="17411" name="Rectangle 3"/>
          <p:cNvSpPr>
            <a:spLocks noGrp="1" noChangeArrowheads="1"/>
          </p:cNvSpPr>
          <p:nvPr>
            <p:ph idx="1"/>
          </p:nvPr>
        </p:nvSpPr>
        <p:spPr>
          <a:xfrm>
            <a:off x="367862" y="1447800"/>
            <a:ext cx="11225048" cy="4114800"/>
          </a:xfrm>
        </p:spPr>
        <p:txBody>
          <a:bodyPr>
            <a:normAutofit/>
          </a:bodyPr>
          <a:lstStyle/>
          <a:p>
            <a:pPr lvl="1"/>
            <a:r>
              <a:rPr lang="en-US" altLang="en-US" sz="3200" dirty="0">
                <a:solidFill>
                  <a:srgbClr val="3B5B6F"/>
                </a:solidFill>
              </a:rPr>
              <a:t>EKG with rhythm strip</a:t>
            </a:r>
          </a:p>
          <a:p>
            <a:pPr lvl="2"/>
            <a:r>
              <a:rPr lang="en-US" altLang="en-US" sz="2800" dirty="0">
                <a:solidFill>
                  <a:srgbClr val="3B5B6F"/>
                </a:solidFill>
              </a:rPr>
              <a:t>Why?</a:t>
            </a:r>
          </a:p>
          <a:p>
            <a:pPr lvl="1"/>
            <a:r>
              <a:rPr lang="en-US" altLang="en-US" sz="3200" dirty="0">
                <a:solidFill>
                  <a:srgbClr val="3B5B6F"/>
                </a:solidFill>
              </a:rPr>
              <a:t>Anything else?</a:t>
            </a:r>
          </a:p>
          <a:p>
            <a:pPr lvl="1"/>
            <a:r>
              <a:rPr lang="en-US" altLang="en-US" sz="3200" dirty="0">
                <a:solidFill>
                  <a:srgbClr val="3B5B6F"/>
                </a:solidFill>
              </a:rPr>
              <a:t>Gq1b</a:t>
            </a:r>
          </a:p>
          <a:p>
            <a:pPr lvl="2"/>
            <a:r>
              <a:rPr lang="en-US" altLang="en-US" sz="2800" dirty="0">
                <a:solidFill>
                  <a:srgbClr val="3B5B6F"/>
                </a:solidFill>
              </a:rPr>
              <a:t>This may take a while</a:t>
            </a:r>
            <a:r>
              <a:rPr lang="mr-IN" altLang="en-US" sz="2800" dirty="0">
                <a:solidFill>
                  <a:srgbClr val="3B5B6F"/>
                </a:solidFill>
              </a:rPr>
              <a:t>…</a:t>
            </a:r>
            <a:endParaRPr lang="en-US" altLang="en-US" sz="2800" dirty="0">
              <a:solidFill>
                <a:srgbClr val="3B5B6F"/>
              </a:solidFill>
            </a:endParaRPr>
          </a:p>
        </p:txBody>
      </p:sp>
      <p:sp>
        <p:nvSpPr>
          <p:cNvPr id="1741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01DC0668-2F25-40AB-A669-73EF12B0188D}" type="slidenum">
              <a:rPr kumimoji="0" lang="en-US" altLang="en-US" sz="1400" b="0">
                <a:solidFill>
                  <a:schemeClr val="tx2"/>
                </a:solidFill>
                <a:latin typeface="Arial Black" panose="020B0A04020102020204" pitchFamily="34" charset="0"/>
              </a:rPr>
              <a:pPr>
                <a:spcBef>
                  <a:spcPct val="50000"/>
                </a:spcBef>
                <a:buClrTx/>
                <a:buFontTx/>
                <a:buNone/>
              </a:pPr>
              <a:t>34</a:t>
            </a:fld>
            <a:endParaRPr kumimoji="0" lang="en-US" altLang="en-US" sz="1400" b="0">
              <a:solidFill>
                <a:schemeClr val="tx2"/>
              </a:solidFill>
              <a:latin typeface="Arial Black" panose="020B0A04020102020204" pitchFamily="34" charset="0"/>
            </a:endParaRPr>
          </a:p>
        </p:txBody>
      </p:sp>
      <p:pic>
        <p:nvPicPr>
          <p:cNvPr id="4" name="Audio 3">
            <a:hlinkClick r:id="" action="ppaction://media"/>
            <a:extLst>
              <a:ext uri="{FF2B5EF4-FFF2-40B4-BE49-F238E27FC236}">
                <a16:creationId xmlns:a16="http://schemas.microsoft.com/office/drawing/2014/main" id="{8A5C00CB-8E02-420D-9E4C-CD9C45889B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5087177"/>
      </p:ext>
    </p:extLst>
  </p:cSld>
  <p:clrMapOvr>
    <a:masterClrMapping/>
  </p:clrMapOvr>
  <mc:AlternateContent xmlns:mc="http://schemas.openxmlformats.org/markup-compatibility/2006" xmlns:p14="http://schemas.microsoft.com/office/powerpoint/2010/main">
    <mc:Choice Requires="p14">
      <p:transition spd="slow" p14:dur="2000" advTm="20319"/>
    </mc:Choice>
    <mc:Fallback xmlns="">
      <p:transition spd="slow" advTm="20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7411">
                                            <p:txEl>
                                              <p:pRg st="3" end="3"/>
                                            </p:txEl>
                                          </p:spTgt>
                                        </p:tgtEl>
                                        <p:attrNameLst>
                                          <p:attrName>style.visibility</p:attrName>
                                        </p:attrNameLst>
                                      </p:cBhvr>
                                      <p:to>
                                        <p:strVal val="visible"/>
                                      </p:to>
                                    </p:set>
                                    <p:animEffect transition="in" filter="checkerboard(across)">
                                      <p:cBhvr>
                                        <p:cTn id="11" dur="100"/>
                                        <p:tgtEl>
                                          <p:spTgt spid="174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33377" y="304800"/>
            <a:ext cx="9633097" cy="1143000"/>
          </a:xfrm>
        </p:spPr>
        <p:txBody>
          <a:bodyPr>
            <a:normAutofit/>
          </a:bodyPr>
          <a:lstStyle/>
          <a:p>
            <a:pPr algn="ctr"/>
            <a:r>
              <a:rPr lang="en-US" altLang="en-US" sz="4400" dirty="0">
                <a:solidFill>
                  <a:srgbClr val="3B5B6F"/>
                </a:solidFill>
              </a:rPr>
              <a:t>Clinical</a:t>
            </a:r>
            <a:r>
              <a:rPr lang="en-US" altLang="en-US" sz="4400" b="1" dirty="0">
                <a:solidFill>
                  <a:srgbClr val="3B5B6F"/>
                </a:solidFill>
              </a:rPr>
              <a:t> Course</a:t>
            </a:r>
          </a:p>
        </p:txBody>
      </p:sp>
      <p:sp>
        <p:nvSpPr>
          <p:cNvPr id="17411" name="Rectangle 3"/>
          <p:cNvSpPr>
            <a:spLocks noGrp="1" noChangeArrowheads="1"/>
          </p:cNvSpPr>
          <p:nvPr>
            <p:ph idx="1"/>
          </p:nvPr>
        </p:nvSpPr>
        <p:spPr>
          <a:xfrm>
            <a:off x="367862" y="1447800"/>
            <a:ext cx="11225048" cy="1505262"/>
          </a:xfrm>
        </p:spPr>
        <p:txBody>
          <a:bodyPr>
            <a:normAutofit/>
          </a:bodyPr>
          <a:lstStyle/>
          <a:p>
            <a:pPr lvl="1"/>
            <a:r>
              <a:rPr lang="en-US" altLang="en-US" sz="3200" dirty="0">
                <a:solidFill>
                  <a:srgbClr val="3B5B6F"/>
                </a:solidFill>
              </a:rPr>
              <a:t>Patient fit with </a:t>
            </a:r>
            <a:r>
              <a:rPr lang="en-US" altLang="en-US" sz="3200" dirty="0" err="1">
                <a:solidFill>
                  <a:srgbClr val="3B5B6F"/>
                </a:solidFill>
              </a:rPr>
              <a:t>fresnel</a:t>
            </a:r>
            <a:r>
              <a:rPr lang="en-US" altLang="en-US" sz="3200" dirty="0">
                <a:solidFill>
                  <a:srgbClr val="3B5B6F"/>
                </a:solidFill>
              </a:rPr>
              <a:t> prism</a:t>
            </a:r>
          </a:p>
          <a:p>
            <a:pPr lvl="2"/>
            <a:r>
              <a:rPr lang="en-US" altLang="en-US" sz="2800" dirty="0">
                <a:solidFill>
                  <a:srgbClr val="3B5B6F"/>
                </a:solidFill>
              </a:rPr>
              <a:t>Temporary prisms that adhere to eyeglasses to attempt to correct diplopia without surgery</a:t>
            </a:r>
          </a:p>
        </p:txBody>
      </p:sp>
      <p:sp>
        <p:nvSpPr>
          <p:cNvPr id="1741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01DC0668-2F25-40AB-A669-73EF12B0188D}" type="slidenum">
              <a:rPr kumimoji="0" lang="en-US" altLang="en-US" sz="1400" b="0">
                <a:solidFill>
                  <a:schemeClr val="tx2"/>
                </a:solidFill>
                <a:latin typeface="Arial Black" panose="020B0A04020102020204" pitchFamily="34" charset="0"/>
              </a:rPr>
              <a:pPr>
                <a:spcBef>
                  <a:spcPct val="50000"/>
                </a:spcBef>
                <a:buClrTx/>
                <a:buFontTx/>
                <a:buNone/>
              </a:pPr>
              <a:t>35</a:t>
            </a:fld>
            <a:endParaRPr kumimoji="0" lang="en-US" altLang="en-US" sz="1400" b="0">
              <a:solidFill>
                <a:schemeClr val="tx2"/>
              </a:solidFill>
              <a:latin typeface="Arial Black" panose="020B0A040201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7041" y="2812190"/>
            <a:ext cx="4530658" cy="3539813"/>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9023" y="2812190"/>
            <a:ext cx="4688798" cy="3125865"/>
          </a:xfrm>
          <a:prstGeom prst="rect">
            <a:avLst/>
          </a:prstGeom>
        </p:spPr>
      </p:pic>
      <p:pic>
        <p:nvPicPr>
          <p:cNvPr id="5" name="Audio 4">
            <a:hlinkClick r:id="" action="ppaction://media"/>
            <a:extLst>
              <a:ext uri="{FF2B5EF4-FFF2-40B4-BE49-F238E27FC236}">
                <a16:creationId xmlns:a16="http://schemas.microsoft.com/office/drawing/2014/main" id="{1EB54126-42BF-478C-9300-700533550B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9183372"/>
      </p:ext>
    </p:extLst>
  </p:cSld>
  <p:clrMapOvr>
    <a:masterClrMapping/>
  </p:clrMapOvr>
  <mc:AlternateContent xmlns:mc="http://schemas.openxmlformats.org/markup-compatibility/2006" xmlns:p14="http://schemas.microsoft.com/office/powerpoint/2010/main">
    <mc:Choice Requires="p14">
      <p:transition spd="slow" p14:dur="2000" advTm="23278"/>
    </mc:Choice>
    <mc:Fallback xmlns="">
      <p:transition spd="slow" advTm="23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33377" y="304800"/>
            <a:ext cx="9633097" cy="1143000"/>
          </a:xfrm>
        </p:spPr>
        <p:txBody>
          <a:bodyPr>
            <a:normAutofit/>
          </a:bodyPr>
          <a:lstStyle/>
          <a:p>
            <a:pPr algn="ctr"/>
            <a:r>
              <a:rPr lang="en-US" altLang="en-US" sz="4400" b="1" dirty="0">
                <a:solidFill>
                  <a:srgbClr val="3B5B6F"/>
                </a:solidFill>
              </a:rPr>
              <a:t>Clinical Course</a:t>
            </a:r>
          </a:p>
        </p:txBody>
      </p:sp>
      <p:sp>
        <p:nvSpPr>
          <p:cNvPr id="17411" name="Rectangle 3"/>
          <p:cNvSpPr>
            <a:spLocks noGrp="1" noChangeArrowheads="1"/>
          </p:cNvSpPr>
          <p:nvPr>
            <p:ph idx="1"/>
          </p:nvPr>
        </p:nvSpPr>
        <p:spPr>
          <a:xfrm>
            <a:off x="367862" y="1447800"/>
            <a:ext cx="11225048" cy="4114800"/>
          </a:xfrm>
        </p:spPr>
        <p:txBody>
          <a:bodyPr>
            <a:normAutofit/>
          </a:bodyPr>
          <a:lstStyle/>
          <a:p>
            <a:pPr lvl="1"/>
            <a:r>
              <a:rPr lang="en-US" altLang="en-US" sz="3200" dirty="0">
                <a:solidFill>
                  <a:srgbClr val="3B5B6F"/>
                </a:solidFill>
              </a:rPr>
              <a:t>1 month later</a:t>
            </a:r>
            <a:r>
              <a:rPr lang="mr-IN" altLang="en-US" sz="3200" dirty="0">
                <a:solidFill>
                  <a:srgbClr val="3B5B6F"/>
                </a:solidFill>
              </a:rPr>
              <a:t>…</a:t>
            </a:r>
            <a:endParaRPr lang="en-US" altLang="en-US" sz="2800" dirty="0">
              <a:solidFill>
                <a:srgbClr val="3B5B6F"/>
              </a:solidFill>
            </a:endParaRPr>
          </a:p>
          <a:p>
            <a:pPr lvl="1"/>
            <a:r>
              <a:rPr lang="en-US" altLang="en-US" sz="2800" dirty="0">
                <a:solidFill>
                  <a:srgbClr val="3B5B6F"/>
                </a:solidFill>
              </a:rPr>
              <a:t>Gq1b positive 1:800 (normal is up to 1:100), repeat test remains positive</a:t>
            </a:r>
            <a:endParaRPr lang="en-US" altLang="en-US" sz="3200" dirty="0">
              <a:solidFill>
                <a:srgbClr val="3B5B6F"/>
              </a:solidFill>
            </a:endParaRPr>
          </a:p>
        </p:txBody>
      </p:sp>
      <p:sp>
        <p:nvSpPr>
          <p:cNvPr id="1741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174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01DC0668-2F25-40AB-A669-73EF12B0188D}" type="slidenum">
              <a:rPr kumimoji="0" lang="en-US" altLang="en-US" sz="1400" b="0">
                <a:solidFill>
                  <a:schemeClr val="tx2"/>
                </a:solidFill>
                <a:latin typeface="Arial Black" panose="020B0A04020102020204" pitchFamily="34" charset="0"/>
              </a:rPr>
              <a:pPr>
                <a:spcBef>
                  <a:spcPct val="50000"/>
                </a:spcBef>
                <a:buClrTx/>
                <a:buFontTx/>
                <a:buNone/>
              </a:pPr>
              <a:t>36</a:t>
            </a:fld>
            <a:endParaRPr kumimoji="0" lang="en-US" altLang="en-US" sz="1400" b="0">
              <a:solidFill>
                <a:schemeClr val="tx2"/>
              </a:solidFill>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FC433E3F-6EA1-4B25-BDC3-F131F83011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01181123"/>
      </p:ext>
    </p:extLst>
  </p:cSld>
  <p:clrMapOvr>
    <a:masterClrMapping/>
  </p:clrMapOvr>
  <mc:AlternateContent xmlns:mc="http://schemas.openxmlformats.org/markup-compatibility/2006" xmlns:p14="http://schemas.microsoft.com/office/powerpoint/2010/main">
    <mc:Choice Requires="p14">
      <p:transition spd="slow" p14:dur="2000" advTm="11005"/>
    </mc:Choice>
    <mc:Fallback xmlns="">
      <p:transition spd="slow" advTm="11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7411">
                                            <p:txEl>
                                              <p:pRg st="0" end="0"/>
                                            </p:txEl>
                                          </p:spTgt>
                                        </p:tgtEl>
                                        <p:attrNameLst>
                                          <p:attrName>style.visibility</p:attrName>
                                        </p:attrNameLst>
                                      </p:cBhvr>
                                      <p:to>
                                        <p:strVal val="visible"/>
                                      </p:to>
                                    </p:set>
                                    <p:animEffect transition="in" filter="dissolve">
                                      <p:cBhvr>
                                        <p:cTn id="11" dur="100"/>
                                        <p:tgtEl>
                                          <p:spTgt spid="1741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411">
                                            <p:txEl>
                                              <p:pRg st="1" end="1"/>
                                            </p:txEl>
                                          </p:spTgt>
                                        </p:tgtEl>
                                        <p:attrNameLst>
                                          <p:attrName>style.visibility</p:attrName>
                                        </p:attrNameLst>
                                      </p:cBhvr>
                                      <p:to>
                                        <p:strVal val="visible"/>
                                      </p:to>
                                    </p:set>
                                    <p:animEffect transition="in" filter="blinds(horizontal)">
                                      <p:cBhvr>
                                        <p:cTn id="16" dur="100"/>
                                        <p:tgtEl>
                                          <p:spTgt spid="174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3B5B6F"/>
                </a:solidFill>
              </a:rPr>
              <a:t>So do we have our diagnosis?</a:t>
            </a:r>
            <a:br>
              <a:rPr lang="en-US" b="1" dirty="0">
                <a:solidFill>
                  <a:srgbClr val="3B5B6F"/>
                </a:solidFill>
              </a:rPr>
            </a:br>
            <a:r>
              <a:rPr lang="en-US" dirty="0">
                <a:solidFill>
                  <a:srgbClr val="3B5B6F"/>
                </a:solidFill>
              </a:rPr>
              <a:t>Are we done?</a:t>
            </a:r>
            <a:endParaRPr lang="en-US" b="1" dirty="0">
              <a:solidFill>
                <a:srgbClr val="3B5B6F"/>
              </a:solidFill>
            </a:endParaRPr>
          </a:p>
        </p:txBody>
      </p:sp>
      <p:sp>
        <p:nvSpPr>
          <p:cNvPr id="3" name="Content Placeholder 2"/>
          <p:cNvSpPr>
            <a:spLocks noGrp="1"/>
          </p:cNvSpPr>
          <p:nvPr>
            <p:ph idx="1"/>
          </p:nvPr>
        </p:nvSpPr>
        <p:spPr>
          <a:xfrm>
            <a:off x="1162878" y="1916070"/>
            <a:ext cx="9866243" cy="3820766"/>
          </a:xfrm>
        </p:spPr>
        <p:txBody>
          <a:bodyPr>
            <a:normAutofit/>
          </a:bodyPr>
          <a:lstStyle/>
          <a:p>
            <a:r>
              <a:rPr lang="en-US" altLang="en-US" sz="3600" dirty="0">
                <a:solidFill>
                  <a:srgbClr val="3B5B6F"/>
                </a:solidFill>
                <a:cs typeface="Arial" panose="020B0604020202020204" pitchFamily="34" charset="0"/>
              </a:rPr>
              <a:t>Never developed ataxia or areflexia</a:t>
            </a:r>
          </a:p>
          <a:p>
            <a:r>
              <a:rPr lang="en-US" sz="3600" dirty="0">
                <a:solidFill>
                  <a:srgbClr val="3B5B6F"/>
                </a:solidFill>
              </a:rPr>
              <a:t>Acute Ophthalmoplegia Without Ataxia</a:t>
            </a:r>
          </a:p>
          <a:p>
            <a:r>
              <a:rPr lang="en-US" sz="3600" dirty="0">
                <a:solidFill>
                  <a:srgbClr val="3B5B6F"/>
                </a:solidFill>
              </a:rPr>
              <a:t>Any thoughts on a few more tests?</a:t>
            </a:r>
          </a:p>
          <a:p>
            <a:r>
              <a:rPr lang="en-US" sz="3600" dirty="0">
                <a:solidFill>
                  <a:srgbClr val="3B5B6F"/>
                </a:solidFill>
              </a:rPr>
              <a:t>She had an acute illness at onset</a:t>
            </a:r>
            <a:r>
              <a:rPr lang="mr-IN" sz="3600" dirty="0">
                <a:solidFill>
                  <a:srgbClr val="3B5B6F"/>
                </a:solidFill>
              </a:rPr>
              <a:t>…</a:t>
            </a:r>
            <a:endParaRPr lang="en-US" sz="3600" dirty="0">
              <a:solidFill>
                <a:srgbClr val="3B5B6F"/>
              </a:solidFill>
            </a:endParaRPr>
          </a:p>
        </p:txBody>
      </p:sp>
      <p:sp>
        <p:nvSpPr>
          <p:cNvPr id="5"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8059AE27-87C1-854F-B83B-C9DA832E2D23}" type="slidenum">
              <a:rPr kumimoji="0" lang="en-US" altLang="en-US" sz="1400" b="0" smtClean="0">
                <a:solidFill>
                  <a:schemeClr val="tx2"/>
                </a:solidFill>
                <a:latin typeface="Arial Black" panose="020B0A04020102020204" pitchFamily="34" charset="0"/>
              </a:rPr>
              <a:t>37</a:t>
            </a:fld>
            <a:endParaRPr kumimoji="0" lang="en-US" altLang="en-US" sz="1400" b="0" dirty="0">
              <a:solidFill>
                <a:schemeClr val="tx2"/>
              </a:solidFill>
              <a:latin typeface="Arial Black" panose="020B0A04020102020204" pitchFamily="34" charset="0"/>
            </a:endParaRPr>
          </a:p>
        </p:txBody>
      </p:sp>
      <p:pic>
        <p:nvPicPr>
          <p:cNvPr id="4" name="Audio 3">
            <a:hlinkClick r:id="" action="ppaction://media"/>
            <a:extLst>
              <a:ext uri="{FF2B5EF4-FFF2-40B4-BE49-F238E27FC236}">
                <a16:creationId xmlns:a16="http://schemas.microsoft.com/office/drawing/2014/main" id="{E9D81998-EF49-4AFA-B277-B1B3C992227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53040514"/>
      </p:ext>
    </p:extLst>
  </p:cSld>
  <p:clrMapOvr>
    <a:masterClrMapping/>
  </p:clrMapOvr>
  <mc:AlternateContent xmlns:mc="http://schemas.openxmlformats.org/markup-compatibility/2006" xmlns:p14="http://schemas.microsoft.com/office/powerpoint/2010/main">
    <mc:Choice Requires="p14">
      <p:transition spd="slow" p14:dur="2000" advTm="26832"/>
    </mc:Choice>
    <mc:Fallback xmlns="">
      <p:transition spd="slow" advTm="26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793" y="520262"/>
            <a:ext cx="11035861" cy="5457205"/>
          </a:xfrm>
        </p:spPr>
        <p:txBody>
          <a:bodyPr>
            <a:normAutofit fontScale="70000" lnSpcReduction="20000"/>
          </a:bodyPr>
          <a:lstStyle/>
          <a:p>
            <a:r>
              <a:rPr lang="en-US" altLang="en-US" sz="3200" dirty="0">
                <a:solidFill>
                  <a:srgbClr val="3B5B6F"/>
                </a:solidFill>
                <a:latin typeface="Arial" charset="0"/>
                <a:ea typeface="Arial" charset="0"/>
                <a:cs typeface="Arial" charset="0"/>
                <a:hlinkClick r:id="rId5"/>
              </a:rPr>
              <a:t>Anti-GM1b IgG antibody is associated with acute motor axonal neuropathy and </a:t>
            </a:r>
            <a:r>
              <a:rPr lang="en-US" altLang="en-US" sz="3200" i="1" dirty="0">
                <a:solidFill>
                  <a:srgbClr val="3B5B6F"/>
                </a:solidFill>
                <a:latin typeface="Arial" charset="0"/>
                <a:ea typeface="Arial" charset="0"/>
                <a:cs typeface="Arial" charset="0"/>
                <a:hlinkClick r:id="rId5"/>
              </a:rPr>
              <a:t>Campylobacter jejuni</a:t>
            </a:r>
            <a:r>
              <a:rPr lang="en-US" altLang="en-US" sz="3200" dirty="0">
                <a:solidFill>
                  <a:srgbClr val="3B5B6F"/>
                </a:solidFill>
                <a:latin typeface="Arial" charset="0"/>
                <a:ea typeface="Arial" charset="0"/>
                <a:cs typeface="Arial" charset="0"/>
                <a:hlinkClick r:id="rId5"/>
              </a:rPr>
              <a:t> infection</a:t>
            </a:r>
            <a:r>
              <a:rPr lang="en-US" altLang="en-US" sz="3200" dirty="0">
                <a:solidFill>
                  <a:srgbClr val="3B5B6F"/>
                </a:solidFill>
                <a:latin typeface="Arial" charset="0"/>
                <a:ea typeface="Arial" charset="0"/>
                <a:cs typeface="Arial" charset="0"/>
              </a:rPr>
              <a:t> </a:t>
            </a:r>
            <a:br>
              <a:rPr lang="en-US" altLang="en-US" sz="3200" dirty="0">
                <a:solidFill>
                  <a:srgbClr val="3B5B6F"/>
                </a:solidFill>
                <a:latin typeface="Arial" charset="0"/>
                <a:ea typeface="Arial" charset="0"/>
                <a:cs typeface="Arial" charset="0"/>
              </a:rPr>
            </a:br>
            <a:r>
              <a:rPr lang="en-US" altLang="en-US" sz="3200" i="1" dirty="0">
                <a:solidFill>
                  <a:srgbClr val="3B5B6F"/>
                </a:solidFill>
                <a:latin typeface="Arial" charset="0"/>
                <a:ea typeface="Arial" charset="0"/>
                <a:cs typeface="Arial" charset="0"/>
              </a:rPr>
              <a:t>Journal of the Neurological Sciences</a:t>
            </a:r>
            <a:r>
              <a:rPr lang="en-US" altLang="en-US" sz="3200" dirty="0">
                <a:solidFill>
                  <a:srgbClr val="3B5B6F"/>
                </a:solidFill>
                <a:latin typeface="Arial" charset="0"/>
                <a:ea typeface="Arial" charset="0"/>
                <a:cs typeface="Arial" charset="0"/>
              </a:rPr>
              <a:t>, </a:t>
            </a:r>
            <a:r>
              <a:rPr lang="en-US" altLang="en-US" sz="3200" i="1" dirty="0">
                <a:solidFill>
                  <a:srgbClr val="3B5B6F"/>
                </a:solidFill>
                <a:latin typeface="Arial" charset="0"/>
                <a:ea typeface="Arial" charset="0"/>
                <a:cs typeface="Arial" charset="0"/>
              </a:rPr>
              <a:t>Volume 210, Issues 1–2</a:t>
            </a:r>
            <a:r>
              <a:rPr lang="en-US" altLang="en-US" sz="3200" dirty="0">
                <a:solidFill>
                  <a:srgbClr val="3B5B6F"/>
                </a:solidFill>
                <a:latin typeface="Arial" charset="0"/>
                <a:ea typeface="Arial" charset="0"/>
                <a:cs typeface="Arial" charset="0"/>
              </a:rPr>
              <a:t>, </a:t>
            </a:r>
            <a:r>
              <a:rPr lang="en-US" altLang="en-US" sz="3200" i="1" dirty="0">
                <a:solidFill>
                  <a:srgbClr val="3B5B6F"/>
                </a:solidFill>
                <a:latin typeface="Arial" charset="0"/>
                <a:ea typeface="Arial" charset="0"/>
                <a:cs typeface="Arial" charset="0"/>
              </a:rPr>
              <a:t>15 June 2003</a:t>
            </a:r>
            <a:r>
              <a:rPr lang="en-US" altLang="en-US" sz="3200" dirty="0">
                <a:solidFill>
                  <a:srgbClr val="3B5B6F"/>
                </a:solidFill>
                <a:latin typeface="Arial" charset="0"/>
                <a:ea typeface="Arial" charset="0"/>
                <a:cs typeface="Arial" charset="0"/>
              </a:rPr>
              <a:t>, </a:t>
            </a:r>
            <a:r>
              <a:rPr lang="en-US" altLang="en-US" sz="3200" i="1" dirty="0">
                <a:solidFill>
                  <a:srgbClr val="3B5B6F"/>
                </a:solidFill>
                <a:latin typeface="Arial" charset="0"/>
                <a:ea typeface="Arial" charset="0"/>
                <a:cs typeface="Arial" charset="0"/>
              </a:rPr>
              <a:t>Pages 41-45</a:t>
            </a:r>
            <a:br>
              <a:rPr lang="en-US" altLang="en-US" sz="3200" dirty="0">
                <a:solidFill>
                  <a:srgbClr val="3B5B6F"/>
                </a:solidFill>
                <a:latin typeface="Arial" charset="0"/>
                <a:ea typeface="Arial" charset="0"/>
                <a:cs typeface="Arial" charset="0"/>
              </a:rPr>
            </a:br>
            <a:r>
              <a:rPr lang="en-US" altLang="en-US" sz="3200" dirty="0">
                <a:solidFill>
                  <a:srgbClr val="3B5B6F"/>
                </a:solidFill>
                <a:latin typeface="Arial" charset="0"/>
                <a:ea typeface="Arial" charset="0"/>
                <a:cs typeface="Arial" charset="0"/>
              </a:rPr>
              <a:t>Kazue </a:t>
            </a:r>
            <a:r>
              <a:rPr lang="en-US" altLang="en-US" sz="3200" dirty="0" err="1">
                <a:solidFill>
                  <a:srgbClr val="3B5B6F"/>
                </a:solidFill>
                <a:latin typeface="Arial" charset="0"/>
                <a:ea typeface="Arial" charset="0"/>
                <a:cs typeface="Arial" charset="0"/>
              </a:rPr>
              <a:t>Ogawara</a:t>
            </a:r>
            <a:r>
              <a:rPr lang="en-US" altLang="en-US" sz="3200" dirty="0">
                <a:solidFill>
                  <a:srgbClr val="3B5B6F"/>
                </a:solidFill>
                <a:latin typeface="Arial" charset="0"/>
                <a:ea typeface="Arial" charset="0"/>
                <a:cs typeface="Arial" charset="0"/>
              </a:rPr>
              <a:t>, Satoshi </a:t>
            </a:r>
            <a:r>
              <a:rPr lang="en-US" altLang="en-US" sz="3200" dirty="0" err="1">
                <a:solidFill>
                  <a:srgbClr val="3B5B6F"/>
                </a:solidFill>
                <a:latin typeface="Arial" charset="0"/>
                <a:ea typeface="Arial" charset="0"/>
                <a:cs typeface="Arial" charset="0"/>
              </a:rPr>
              <a:t>Kuwabara</a:t>
            </a:r>
            <a:r>
              <a:rPr lang="en-US" altLang="en-US" sz="3200" dirty="0">
                <a:solidFill>
                  <a:srgbClr val="3B5B6F"/>
                </a:solidFill>
                <a:latin typeface="Arial" charset="0"/>
                <a:ea typeface="Arial" charset="0"/>
                <a:cs typeface="Arial" charset="0"/>
              </a:rPr>
              <a:t>, Michiaki Koga, Masahiro Mori, </a:t>
            </a:r>
            <a:r>
              <a:rPr lang="en-US" altLang="en-US" sz="3200" dirty="0" err="1">
                <a:solidFill>
                  <a:srgbClr val="3B5B6F"/>
                </a:solidFill>
                <a:latin typeface="Arial" charset="0"/>
                <a:ea typeface="Arial" charset="0"/>
                <a:cs typeface="Arial" charset="0"/>
              </a:rPr>
              <a:t>Nobuhiro</a:t>
            </a:r>
            <a:r>
              <a:rPr lang="en-US" altLang="en-US" sz="3200" dirty="0">
                <a:solidFill>
                  <a:srgbClr val="3B5B6F"/>
                </a:solidFill>
                <a:latin typeface="Arial" charset="0"/>
                <a:ea typeface="Arial" charset="0"/>
                <a:cs typeface="Arial" charset="0"/>
              </a:rPr>
              <a:t> Yuki, </a:t>
            </a:r>
            <a:r>
              <a:rPr lang="en-US" altLang="en-US" sz="3200" dirty="0" err="1">
                <a:solidFill>
                  <a:srgbClr val="3B5B6F"/>
                </a:solidFill>
                <a:latin typeface="Arial" charset="0"/>
                <a:ea typeface="Arial" charset="0"/>
                <a:cs typeface="Arial" charset="0"/>
              </a:rPr>
              <a:t>Takamichi</a:t>
            </a:r>
            <a:r>
              <a:rPr lang="en-US" altLang="en-US" sz="3200" dirty="0">
                <a:solidFill>
                  <a:srgbClr val="3B5B6F"/>
                </a:solidFill>
                <a:latin typeface="Arial" charset="0"/>
                <a:ea typeface="Arial" charset="0"/>
                <a:cs typeface="Arial" charset="0"/>
              </a:rPr>
              <a:t> Hattori</a:t>
            </a:r>
            <a:endParaRPr lang="en-US" altLang="en-US" sz="3200" dirty="0">
              <a:latin typeface="Arial" charset="0"/>
              <a:ea typeface="Arial" charset="0"/>
              <a:cs typeface="Arial" charset="0"/>
            </a:endParaRPr>
          </a:p>
          <a:p>
            <a:r>
              <a:rPr lang="en-US" altLang="en-US" sz="3200" u="sng" dirty="0">
                <a:solidFill>
                  <a:schemeClr val="accent5">
                    <a:lumMod val="75000"/>
                  </a:schemeClr>
                </a:solidFill>
                <a:latin typeface="Arial" charset="0"/>
                <a:ea typeface="Arial" charset="0"/>
                <a:cs typeface="Arial" charset="0"/>
              </a:rPr>
              <a:t>An antibody to </a:t>
            </a:r>
            <a:r>
              <a:rPr lang="en-US" altLang="en-US" sz="3200" u="sng" dirty="0" err="1">
                <a:solidFill>
                  <a:schemeClr val="accent5">
                    <a:lumMod val="75000"/>
                  </a:schemeClr>
                </a:solidFill>
                <a:latin typeface="Arial" charset="0"/>
                <a:ea typeface="Arial" charset="0"/>
                <a:cs typeface="Arial" charset="0"/>
              </a:rPr>
              <a:t>VacA</a:t>
            </a:r>
            <a:r>
              <a:rPr lang="en-US" altLang="en-US" sz="3200" u="sng" dirty="0">
                <a:solidFill>
                  <a:schemeClr val="accent5">
                    <a:lumMod val="75000"/>
                  </a:schemeClr>
                </a:solidFill>
                <a:latin typeface="Arial" charset="0"/>
                <a:ea typeface="Arial" charset="0"/>
                <a:cs typeface="Arial" charset="0"/>
              </a:rPr>
              <a:t> of Helicobacter pylori in the CSF of patients with Miller-Fisher syndrome. </a:t>
            </a:r>
            <a:r>
              <a:rPr lang="en-US" altLang="en-US" sz="3200" dirty="0">
                <a:solidFill>
                  <a:srgbClr val="3B5B6F"/>
                </a:solidFill>
                <a:latin typeface="Arial" charset="0"/>
                <a:ea typeface="Arial" charset="0"/>
                <a:cs typeface="Arial" charset="0"/>
              </a:rPr>
              <a:t>		       				 			     Neurology.  63(11):2184-6, 2004 Dec 14. 		      	         			 Chiba S; Sugiyama T; </a:t>
            </a:r>
            <a:r>
              <a:rPr lang="en-US" altLang="en-US" sz="3200" dirty="0" err="1">
                <a:solidFill>
                  <a:srgbClr val="3B5B6F"/>
                </a:solidFill>
                <a:latin typeface="Arial" charset="0"/>
                <a:ea typeface="Arial" charset="0"/>
                <a:cs typeface="Arial" charset="0"/>
              </a:rPr>
              <a:t>Yonekura</a:t>
            </a:r>
            <a:r>
              <a:rPr lang="en-US" altLang="en-US" sz="3200" dirty="0">
                <a:solidFill>
                  <a:srgbClr val="3B5B6F"/>
                </a:solidFill>
                <a:latin typeface="Arial" charset="0"/>
                <a:ea typeface="Arial" charset="0"/>
                <a:cs typeface="Arial" charset="0"/>
              </a:rPr>
              <a:t> K; Tanaka S; Matsumoto H; </a:t>
            </a:r>
            <a:r>
              <a:rPr lang="en-US" altLang="en-US" sz="3200" dirty="0" err="1">
                <a:solidFill>
                  <a:srgbClr val="3B5B6F"/>
                </a:solidFill>
                <a:latin typeface="Arial" charset="0"/>
                <a:ea typeface="Arial" charset="0"/>
                <a:cs typeface="Arial" charset="0"/>
              </a:rPr>
              <a:t>Fujii</a:t>
            </a:r>
            <a:r>
              <a:rPr lang="en-US" altLang="en-US" sz="3200" dirty="0">
                <a:solidFill>
                  <a:srgbClr val="3B5B6F"/>
                </a:solidFill>
                <a:latin typeface="Arial" charset="0"/>
                <a:ea typeface="Arial" charset="0"/>
                <a:cs typeface="Arial" charset="0"/>
              </a:rPr>
              <a:t> N; Yokota S; Hirayama T</a:t>
            </a:r>
          </a:p>
          <a:p>
            <a:r>
              <a:rPr lang="en-US" sz="3200" u="sng" dirty="0">
                <a:solidFill>
                  <a:schemeClr val="accent5">
                    <a:lumMod val="75000"/>
                  </a:schemeClr>
                </a:solidFill>
              </a:rPr>
              <a:t>Association between Helicobacter pylori infection and </a:t>
            </a:r>
            <a:r>
              <a:rPr lang="en-US" sz="3200" u="sng" dirty="0" err="1">
                <a:solidFill>
                  <a:schemeClr val="accent5">
                    <a:lumMod val="75000"/>
                  </a:schemeClr>
                </a:solidFill>
              </a:rPr>
              <a:t>Guillain-Barré</a:t>
            </a:r>
            <a:r>
              <a:rPr lang="en-US" sz="3200" u="sng" dirty="0">
                <a:solidFill>
                  <a:schemeClr val="accent5">
                    <a:lumMod val="75000"/>
                  </a:schemeClr>
                </a:solidFill>
              </a:rPr>
              <a:t> Syndrome: a meta-analysis. </a:t>
            </a:r>
            <a:r>
              <a:rPr lang="en-US" sz="3200" dirty="0">
                <a:solidFill>
                  <a:srgbClr val="3B5B6F"/>
                </a:solidFill>
              </a:rPr>
              <a:t>					    	   			     </a:t>
            </a:r>
            <a:r>
              <a:rPr lang="en-US" sz="3200" dirty="0" err="1">
                <a:solidFill>
                  <a:srgbClr val="3B5B6F"/>
                </a:solidFill>
              </a:rPr>
              <a:t>Eur</a:t>
            </a:r>
            <a:r>
              <a:rPr lang="en-US" sz="3200" dirty="0">
                <a:solidFill>
                  <a:srgbClr val="3B5B6F"/>
                </a:solidFill>
              </a:rPr>
              <a:t> J </a:t>
            </a:r>
            <a:r>
              <a:rPr lang="en-US" sz="3200" dirty="0" err="1">
                <a:solidFill>
                  <a:srgbClr val="3B5B6F"/>
                </a:solidFill>
              </a:rPr>
              <a:t>Clin</a:t>
            </a:r>
            <a:r>
              <a:rPr lang="en-US" sz="3200" dirty="0">
                <a:solidFill>
                  <a:srgbClr val="3B5B6F"/>
                </a:solidFill>
              </a:rPr>
              <a:t> Invest. 2020;5:e13218.</a:t>
            </a:r>
            <a:r>
              <a:rPr lang="en-US" sz="3200" dirty="0">
                <a:solidFill>
                  <a:srgbClr val="3B5B6F"/>
                </a:solidFill>
                <a:latin typeface="Arial" charset="0"/>
                <a:ea typeface="Arial" charset="0"/>
                <a:cs typeface="Arial" charset="0"/>
              </a:rPr>
              <a:t>				    	    	        </a:t>
            </a:r>
            <a:r>
              <a:rPr lang="en-US" sz="3200" dirty="0" err="1">
                <a:solidFill>
                  <a:srgbClr val="3B5B6F"/>
                </a:solidFill>
              </a:rPr>
              <a:t>Dardiotis</a:t>
            </a:r>
            <a:r>
              <a:rPr lang="en-US" sz="3200" dirty="0">
                <a:solidFill>
                  <a:srgbClr val="3B5B6F"/>
                </a:solidFill>
              </a:rPr>
              <a:t> E, </a:t>
            </a:r>
            <a:r>
              <a:rPr lang="en-US" sz="3200" dirty="0" err="1">
                <a:solidFill>
                  <a:srgbClr val="3B5B6F"/>
                </a:solidFill>
              </a:rPr>
              <a:t>Sokratous</a:t>
            </a:r>
            <a:r>
              <a:rPr lang="en-US" sz="3200" dirty="0">
                <a:solidFill>
                  <a:srgbClr val="3B5B6F"/>
                </a:solidFill>
              </a:rPr>
              <a:t> M, </a:t>
            </a:r>
            <a:r>
              <a:rPr lang="en-US" sz="3200" dirty="0" err="1">
                <a:solidFill>
                  <a:srgbClr val="3B5B6F"/>
                </a:solidFill>
              </a:rPr>
              <a:t>Tsouris</a:t>
            </a:r>
            <a:r>
              <a:rPr lang="en-US" sz="3200" dirty="0">
                <a:solidFill>
                  <a:srgbClr val="3B5B6F"/>
                </a:solidFill>
              </a:rPr>
              <a:t> Z, </a:t>
            </a:r>
            <a:r>
              <a:rPr lang="en-US" sz="3200" dirty="0" err="1">
                <a:solidFill>
                  <a:srgbClr val="3B5B6F"/>
                </a:solidFill>
              </a:rPr>
              <a:t>Siokas</a:t>
            </a:r>
            <a:r>
              <a:rPr lang="en-US" sz="3200" dirty="0">
                <a:solidFill>
                  <a:srgbClr val="3B5B6F"/>
                </a:solidFill>
              </a:rPr>
              <a:t> V, Mentis AA, </a:t>
            </a:r>
            <a:r>
              <a:rPr lang="en-US" sz="3200" dirty="0" err="1">
                <a:solidFill>
                  <a:srgbClr val="3B5B6F"/>
                </a:solidFill>
              </a:rPr>
              <a:t>Aloizou</a:t>
            </a:r>
            <a:r>
              <a:rPr lang="en-US" sz="3200" dirty="0">
                <a:solidFill>
                  <a:srgbClr val="3B5B6F"/>
                </a:solidFill>
              </a:rPr>
              <a:t> AM, </a:t>
            </a:r>
            <a:r>
              <a:rPr lang="en-US" sz="3200" dirty="0" err="1">
                <a:solidFill>
                  <a:srgbClr val="3B5B6F"/>
                </a:solidFill>
              </a:rPr>
              <a:t>Michalopoulou</a:t>
            </a:r>
            <a:r>
              <a:rPr lang="en-US" sz="3200" dirty="0">
                <a:solidFill>
                  <a:srgbClr val="3B5B6F"/>
                </a:solidFill>
              </a:rPr>
              <a:t> A, </a:t>
            </a:r>
            <a:r>
              <a:rPr lang="en-US" sz="3200" dirty="0" err="1">
                <a:solidFill>
                  <a:srgbClr val="3B5B6F"/>
                </a:solidFill>
              </a:rPr>
              <a:t>Bogdanos</a:t>
            </a:r>
            <a:r>
              <a:rPr lang="en-US" sz="3200" dirty="0">
                <a:solidFill>
                  <a:srgbClr val="3B5B6F"/>
                </a:solidFill>
              </a:rPr>
              <a:t> DP, </a:t>
            </a:r>
            <a:r>
              <a:rPr lang="en-US" sz="3200" dirty="0" err="1">
                <a:solidFill>
                  <a:srgbClr val="3B5B6F"/>
                </a:solidFill>
              </a:rPr>
              <a:t>Xiromerisiou</a:t>
            </a:r>
            <a:r>
              <a:rPr lang="en-US" sz="3200" dirty="0">
                <a:solidFill>
                  <a:srgbClr val="3B5B6F"/>
                </a:solidFill>
              </a:rPr>
              <a:t> G, </a:t>
            </a:r>
            <a:r>
              <a:rPr lang="en-US" sz="3200" dirty="0" err="1">
                <a:solidFill>
                  <a:srgbClr val="3B5B6F"/>
                </a:solidFill>
              </a:rPr>
              <a:t>Deretzi</a:t>
            </a:r>
            <a:r>
              <a:rPr lang="en-US" sz="3200" dirty="0">
                <a:solidFill>
                  <a:srgbClr val="3B5B6F"/>
                </a:solidFill>
              </a:rPr>
              <a:t> G, </a:t>
            </a:r>
            <a:r>
              <a:rPr lang="en-US" sz="3200" dirty="0" err="1">
                <a:solidFill>
                  <a:srgbClr val="3B5B6F"/>
                </a:solidFill>
              </a:rPr>
              <a:t>Kountouras</a:t>
            </a:r>
            <a:r>
              <a:rPr lang="en-US" sz="3200" dirty="0">
                <a:solidFill>
                  <a:srgbClr val="3B5B6F"/>
                </a:solidFill>
              </a:rPr>
              <a:t> J, </a:t>
            </a:r>
            <a:r>
              <a:rPr lang="en-US" sz="3200" dirty="0" err="1">
                <a:solidFill>
                  <a:srgbClr val="3B5B6F"/>
                </a:solidFill>
              </a:rPr>
              <a:t>Hadjigeorgiou</a:t>
            </a:r>
            <a:r>
              <a:rPr lang="en-US" sz="3200" dirty="0">
                <a:solidFill>
                  <a:srgbClr val="3B5B6F"/>
                </a:solidFill>
              </a:rPr>
              <a:t> GM. </a:t>
            </a:r>
          </a:p>
          <a:p>
            <a:r>
              <a:rPr lang="en-US" sz="3100" u="sng" dirty="0">
                <a:solidFill>
                  <a:schemeClr val="accent5">
                    <a:lumMod val="75000"/>
                  </a:schemeClr>
                </a:solidFill>
              </a:rPr>
              <a:t>Miller Fisher Syndrome With Papilledema and Antecedent Helicobacter pylori Infection</a:t>
            </a:r>
            <a:r>
              <a:rPr lang="en-US" sz="3100" dirty="0"/>
              <a:t>        								    </a:t>
            </a:r>
            <a:r>
              <a:rPr lang="en-US" sz="3100" dirty="0" err="1">
                <a:solidFill>
                  <a:srgbClr val="3B5B6F"/>
                </a:solidFill>
              </a:rPr>
              <a:t>Wawrzusin</a:t>
            </a:r>
            <a:r>
              <a:rPr lang="en-US" sz="3100" dirty="0">
                <a:solidFill>
                  <a:srgbClr val="3B5B6F"/>
                </a:solidFill>
              </a:rPr>
              <a:t>, Peter MD; Chung, Stella MD; </a:t>
            </a:r>
            <a:r>
              <a:rPr lang="en-US" sz="3100" dirty="0" err="1">
                <a:solidFill>
                  <a:srgbClr val="3B5B6F"/>
                </a:solidFill>
              </a:rPr>
              <a:t>Sakla</a:t>
            </a:r>
            <a:r>
              <a:rPr lang="en-US" sz="3100" dirty="0">
                <a:solidFill>
                  <a:srgbClr val="3B5B6F"/>
                </a:solidFill>
              </a:rPr>
              <a:t>, Nicole DO; </a:t>
            </a:r>
            <a:r>
              <a:rPr lang="en-US" sz="3100" dirty="0" err="1">
                <a:solidFill>
                  <a:srgbClr val="3B5B6F"/>
                </a:solidFill>
              </a:rPr>
              <a:t>Turbin</a:t>
            </a:r>
            <a:r>
              <a:rPr lang="en-US" sz="3100" dirty="0">
                <a:solidFill>
                  <a:srgbClr val="3B5B6F"/>
                </a:solidFill>
              </a:rPr>
              <a:t>, Roger MD; Frohman, Larry MD 									             Journal of Neuro-Ophthalmology: September 11, 2020 </a:t>
            </a:r>
            <a:endParaRPr lang="en-US" altLang="en-US" sz="3100" dirty="0">
              <a:solidFill>
                <a:srgbClr val="3B5B6F"/>
              </a:solidFill>
              <a:latin typeface="Arial" charset="0"/>
              <a:ea typeface="Arial" charset="0"/>
              <a:cs typeface="Arial" charset="0"/>
            </a:endParaRPr>
          </a:p>
        </p:txBody>
      </p:sp>
      <p:sp>
        <p:nvSpPr>
          <p:cNvPr id="6"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608AD1FD-F4D6-3B45-A99B-AB36EA075561}" type="slidenum">
              <a:rPr kumimoji="0" lang="en-US" altLang="en-US" sz="1400" b="0" smtClean="0">
                <a:solidFill>
                  <a:schemeClr val="tx2"/>
                </a:solidFill>
                <a:latin typeface="Arial Black" panose="020B0A04020102020204" pitchFamily="34" charset="0"/>
              </a:rPr>
              <a:t>38</a:t>
            </a:fld>
            <a:endParaRPr kumimoji="0" lang="en-US" altLang="en-US" sz="1400" b="0" dirty="0">
              <a:solidFill>
                <a:schemeClr val="tx2"/>
              </a:solidFill>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DC411FD4-A55D-4866-94D8-B1D9D976C8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761826"/>
      </p:ext>
    </p:extLst>
  </p:cSld>
  <p:clrMapOvr>
    <a:masterClrMapping/>
  </p:clrMapOvr>
  <mc:AlternateContent xmlns:mc="http://schemas.openxmlformats.org/markup-compatibility/2006" xmlns:p14="http://schemas.microsoft.com/office/powerpoint/2010/main">
    <mc:Choice Requires="p14">
      <p:transition spd="slow" p14:dur="2000" advTm="12117"/>
    </mc:Choice>
    <mc:Fallback xmlns="">
      <p:transition spd="slow" advTm="1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3B5B6F"/>
                </a:solidFill>
              </a:rPr>
              <a:t>Labs</a:t>
            </a:r>
          </a:p>
        </p:txBody>
      </p:sp>
      <p:sp>
        <p:nvSpPr>
          <p:cNvPr id="3" name="Content Placeholder 2"/>
          <p:cNvSpPr>
            <a:spLocks noGrp="1"/>
          </p:cNvSpPr>
          <p:nvPr>
            <p:ph idx="1"/>
          </p:nvPr>
        </p:nvSpPr>
        <p:spPr>
          <a:xfrm>
            <a:off x="1162878" y="1705055"/>
            <a:ext cx="9866243" cy="3820766"/>
          </a:xfrm>
        </p:spPr>
        <p:txBody>
          <a:bodyPr>
            <a:normAutofit/>
          </a:bodyPr>
          <a:lstStyle/>
          <a:p>
            <a:r>
              <a:rPr lang="en-US" sz="3600" dirty="0">
                <a:solidFill>
                  <a:srgbClr val="3B5B6F"/>
                </a:solidFill>
              </a:rPr>
              <a:t>Campylobacter</a:t>
            </a:r>
          </a:p>
          <a:p>
            <a:pPr lvl="1"/>
            <a:r>
              <a:rPr lang="en-US" sz="3200" dirty="0">
                <a:solidFill>
                  <a:srgbClr val="3B5B6F"/>
                </a:solidFill>
              </a:rPr>
              <a:t>Negative</a:t>
            </a:r>
          </a:p>
          <a:p>
            <a:pPr lvl="1"/>
            <a:endParaRPr lang="en-US" sz="3200" dirty="0">
              <a:solidFill>
                <a:srgbClr val="3B5B6F"/>
              </a:solidFill>
            </a:endParaRPr>
          </a:p>
          <a:p>
            <a:r>
              <a:rPr lang="en-US" sz="3600" dirty="0">
                <a:solidFill>
                  <a:srgbClr val="3B5B6F"/>
                </a:solidFill>
              </a:rPr>
              <a:t>H Pylori</a:t>
            </a:r>
          </a:p>
          <a:p>
            <a:pPr lvl="1"/>
            <a:r>
              <a:rPr lang="en-US" sz="3200" dirty="0">
                <a:solidFill>
                  <a:srgbClr val="3B5B6F"/>
                </a:solidFill>
              </a:rPr>
              <a:t>IgM negative</a:t>
            </a:r>
          </a:p>
          <a:p>
            <a:pPr lvl="1"/>
            <a:r>
              <a:rPr lang="en-US" sz="3200" dirty="0">
                <a:solidFill>
                  <a:srgbClr val="3B5B6F"/>
                </a:solidFill>
              </a:rPr>
              <a:t>IgG 1.74 (ref &lt;0.91)</a:t>
            </a:r>
          </a:p>
          <a:p>
            <a:pPr lvl="1"/>
            <a:r>
              <a:rPr lang="en-US" sz="3200" dirty="0">
                <a:solidFill>
                  <a:srgbClr val="3B5B6F"/>
                </a:solidFill>
              </a:rPr>
              <a:t>IgA 14.1 (ref &lt;1.8)</a:t>
            </a:r>
          </a:p>
        </p:txBody>
      </p:sp>
      <p:sp>
        <p:nvSpPr>
          <p:cNvPr id="5"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54B0E892-E1F8-294B-B48E-EC3D2AA66A0C}" type="slidenum">
              <a:rPr kumimoji="0" lang="en-US" altLang="en-US" sz="1400" b="0" smtClean="0">
                <a:solidFill>
                  <a:schemeClr val="tx2"/>
                </a:solidFill>
                <a:latin typeface="Arial Black" panose="020B0A04020102020204" pitchFamily="34" charset="0"/>
              </a:rPr>
              <a:t>39</a:t>
            </a:fld>
            <a:endParaRPr kumimoji="0" lang="en-US" altLang="en-US" sz="1400" b="0" dirty="0">
              <a:solidFill>
                <a:schemeClr val="tx2"/>
              </a:solidFill>
              <a:latin typeface="Arial Black" panose="020B0A04020102020204" pitchFamily="34" charset="0"/>
            </a:endParaRPr>
          </a:p>
        </p:txBody>
      </p:sp>
      <p:pic>
        <p:nvPicPr>
          <p:cNvPr id="4" name="Audio 3">
            <a:hlinkClick r:id="" action="ppaction://media"/>
            <a:extLst>
              <a:ext uri="{FF2B5EF4-FFF2-40B4-BE49-F238E27FC236}">
                <a16:creationId xmlns:a16="http://schemas.microsoft.com/office/drawing/2014/main" id="{1129FB06-FA53-43DF-8A3B-BE3F7046DB1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62558614"/>
      </p:ext>
    </p:extLst>
  </p:cSld>
  <p:clrMapOvr>
    <a:masterClrMapping/>
  </p:clrMapOvr>
  <mc:AlternateContent xmlns:mc="http://schemas.openxmlformats.org/markup-compatibility/2006" xmlns:p14="http://schemas.microsoft.com/office/powerpoint/2010/main">
    <mc:Choice Requires="p14">
      <p:transition spd="slow" p14:dur="2000" advTm="17379"/>
    </mc:Choice>
    <mc:Fallback xmlns="">
      <p:transition spd="slow" advTm="1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1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1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1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1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1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dissolve">
                                      <p:cBhvr>
                                        <p:cTn id="28" dur="1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dissolve">
                                      <p:cBhvr>
                                        <p:cTn id="33" dur="500"/>
                                        <p:tgtEl>
                                          <p:spTgt spid="3">
                                            <p:txEl>
                                              <p:pRg st="5" end="5"/>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dissolve">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952760" y="3044234"/>
            <a:ext cx="11355355" cy="4330460"/>
          </a:xfrm>
        </p:spPr>
        <p:txBody>
          <a:bodyPr>
            <a:normAutofit/>
          </a:bodyPr>
          <a:lstStyle/>
          <a:p>
            <a:pPr lvl="1">
              <a:lnSpc>
                <a:spcPct val="90000"/>
              </a:lnSpc>
            </a:pPr>
            <a:r>
              <a:rPr lang="en-US" altLang="en-US" sz="3600" dirty="0">
                <a:solidFill>
                  <a:srgbClr val="3B5B6F"/>
                </a:solidFill>
                <a:cs typeface="Arial" panose="020B0604020202020204" pitchFamily="34" charset="0"/>
              </a:rPr>
              <a:t>The double vision is:</a:t>
            </a:r>
          </a:p>
          <a:p>
            <a:pPr lvl="2"/>
            <a:r>
              <a:rPr lang="en-US" altLang="en-US" sz="3200" dirty="0">
                <a:solidFill>
                  <a:srgbClr val="3B5B6F"/>
                </a:solidFill>
                <a:latin typeface="Arial" panose="020B0604020202020204" pitchFamily="34" charset="0"/>
                <a:cs typeface="Arial" panose="020B0604020202020204" pitchFamily="34" charset="0"/>
              </a:rPr>
              <a:t>Binocular (goes away when she covers either eye)</a:t>
            </a:r>
          </a:p>
          <a:p>
            <a:pPr lvl="2"/>
            <a:r>
              <a:rPr lang="en-US" altLang="en-US" sz="3200" dirty="0">
                <a:solidFill>
                  <a:srgbClr val="3B5B6F"/>
                </a:solidFill>
                <a:cs typeface="Arial" panose="020B0604020202020204" pitchFamily="34" charset="0"/>
              </a:rPr>
              <a:t>Vertical</a:t>
            </a:r>
            <a:endParaRPr lang="en-US" altLang="en-US" sz="3200" dirty="0">
              <a:solidFill>
                <a:srgbClr val="3B5B6F"/>
              </a:solidFill>
              <a:latin typeface="Arial" panose="020B0604020202020204" pitchFamily="34" charset="0"/>
              <a:cs typeface="Arial" panose="020B0604020202020204" pitchFamily="34" charset="0"/>
            </a:endParaRPr>
          </a:p>
          <a:p>
            <a:pPr lvl="2"/>
            <a:r>
              <a:rPr lang="en-US" altLang="en-US" sz="3200" dirty="0">
                <a:solidFill>
                  <a:srgbClr val="3B5B6F"/>
                </a:solidFill>
                <a:cs typeface="Arial" panose="020B0604020202020204" pitchFamily="34" charset="0"/>
              </a:rPr>
              <a:t>W</a:t>
            </a:r>
            <a:r>
              <a:rPr lang="en-US" altLang="en-US" sz="3200" dirty="0">
                <a:solidFill>
                  <a:srgbClr val="3B5B6F"/>
                </a:solidFill>
                <a:latin typeface="Arial" panose="020B0604020202020204" pitchFamily="34" charset="0"/>
                <a:cs typeface="Arial" panose="020B0604020202020204" pitchFamily="34" charset="0"/>
              </a:rPr>
              <a:t>orse at distance</a:t>
            </a:r>
          </a:p>
          <a:p>
            <a:pPr lvl="2"/>
            <a:r>
              <a:rPr lang="en-US" altLang="en-US" sz="3200" dirty="0">
                <a:solidFill>
                  <a:srgbClr val="3B5B6F"/>
                </a:solidFill>
                <a:cs typeface="Arial" panose="020B0604020202020204" pitchFamily="34" charset="0"/>
              </a:rPr>
              <a:t>W</a:t>
            </a:r>
            <a:r>
              <a:rPr lang="en-US" altLang="en-US" sz="3200" dirty="0">
                <a:solidFill>
                  <a:srgbClr val="3B5B6F"/>
                </a:solidFill>
                <a:latin typeface="Arial" panose="020B0604020202020204" pitchFamily="34" charset="0"/>
                <a:cs typeface="Arial" panose="020B0604020202020204" pitchFamily="34" charset="0"/>
              </a:rPr>
              <a:t>orse when she looks to the right</a:t>
            </a:r>
          </a:p>
        </p:txBody>
      </p:sp>
      <p:sp>
        <p:nvSpPr>
          <p:cNvPr id="5124"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1200" cap="none" spc="0" normalizeH="0" baseline="0" noProof="0" dirty="0">
              <a:ln>
                <a:noFill/>
              </a:ln>
              <a:solidFill>
                <a:srgbClr val="B552C6"/>
              </a:solidFill>
              <a:effectLst/>
              <a:uLnTx/>
              <a:uFillTx/>
              <a:latin typeface="Arial Black" panose="020B0A04020102020204" pitchFamily="34" charset="0"/>
              <a:ea typeface="+mn-ea"/>
              <a:cs typeface="+mn-cs"/>
            </a:endParaRPr>
          </a:p>
        </p:txBody>
      </p:sp>
      <p:sp>
        <p:nvSpPr>
          <p:cNvPr id="5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fld id="{12E5B43D-5B81-467C-9E3B-839DE5489241}" type="slidenum">
              <a:rPr kumimoji="0" lang="en-US" altLang="en-US" sz="1400" b="0" i="0" u="none" strike="noStrike" kern="1200" cap="none" spc="0" normalizeH="0" baseline="0" noProof="0">
                <a:ln>
                  <a:noFill/>
                </a:ln>
                <a:solidFill>
                  <a:srgbClr val="44546A"/>
                </a:solidFill>
                <a:effectLst/>
                <a:uLnTx/>
                <a:uFillTx/>
                <a:latin typeface="Arial Black" panose="020B0A04020102020204" pitchFamily="34" charset="0"/>
                <a:ea typeface="+mn-ea"/>
                <a:cs typeface="+mn-cs"/>
              </a:rPr>
              <a:pPr marL="0" marR="0" lvl="0" indent="0" algn="l" defTabSz="914400" rtl="0" eaLnBrk="1" fontAlgn="auto" latinLnBrk="0" hangingPunct="1">
                <a:lnSpc>
                  <a:spcPct val="100000"/>
                </a:lnSpc>
                <a:spcBef>
                  <a:spcPct val="50000"/>
                </a:spcBef>
                <a:spcAft>
                  <a:spcPts val="0"/>
                </a:spcAft>
                <a:buClrTx/>
                <a:buSzTx/>
                <a:buFontTx/>
                <a:buNone/>
                <a:tabLst/>
                <a:defRPr/>
              </a:pPr>
              <a:t>4</a:t>
            </a:fld>
            <a:endParaRPr kumimoji="0" lang="en-US" altLang="en-US" sz="1400" b="0" i="0" u="none" strike="noStrike" kern="1200" cap="none" spc="0" normalizeH="0" baseline="0" noProof="0">
              <a:ln>
                <a:noFill/>
              </a:ln>
              <a:solidFill>
                <a:srgbClr val="44546A"/>
              </a:solidFill>
              <a:effectLst/>
              <a:uLnTx/>
              <a:uFillTx/>
              <a:latin typeface="Arial Black" panose="020B0A04020102020204" pitchFamily="34" charset="0"/>
              <a:ea typeface="+mn-ea"/>
              <a:cs typeface="+mn-cs"/>
            </a:endParaRPr>
          </a:p>
        </p:txBody>
      </p:sp>
      <p:sp>
        <p:nvSpPr>
          <p:cNvPr id="2" name="TextBox 1"/>
          <p:cNvSpPr txBox="1"/>
          <p:nvPr/>
        </p:nvSpPr>
        <p:spPr>
          <a:xfrm>
            <a:off x="2191657" y="1434695"/>
            <a:ext cx="7300686" cy="1384995"/>
          </a:xfrm>
          <a:prstGeom prst="rect">
            <a:avLst/>
          </a:prstGeom>
          <a:solidFill>
            <a:schemeClr val="bg1"/>
          </a:solidFill>
          <a:ln>
            <a:solidFill>
              <a:srgbClr val="1F939A"/>
            </a:solidFill>
          </a:ln>
        </p:spPr>
        <p:txBody>
          <a:bodyPr wrap="square" rtlCol="0">
            <a:spAutoFit/>
          </a:bodyPr>
          <a:lstStyle/>
          <a:p>
            <a:pPr algn="ctr"/>
            <a:r>
              <a:rPr lang="en-US" sz="2800" b="1" dirty="0">
                <a:latin typeface="Comic Sans MS" panose="030F0702030302020204" pitchFamily="66" charset="0"/>
              </a:rPr>
              <a:t>Other than her past workup, what else do you want to know about her symptoms?</a:t>
            </a:r>
          </a:p>
        </p:txBody>
      </p:sp>
      <p:sp>
        <p:nvSpPr>
          <p:cNvPr id="11" name="Rectangle 2"/>
          <p:cNvSpPr txBox="1">
            <a:spLocks noChangeArrowheads="1"/>
          </p:cNvSpPr>
          <p:nvPr/>
        </p:nvSpPr>
        <p:spPr>
          <a:xfrm>
            <a:off x="589901" y="505858"/>
            <a:ext cx="11089481" cy="92883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000" b="1" i="0" kern="1200" baseline="0">
                <a:solidFill>
                  <a:schemeClr val="tx1"/>
                </a:solidFill>
                <a:latin typeface="Arial" panose="020B0604020202020204" pitchFamily="34" charset="0"/>
                <a:ea typeface="+mj-ea"/>
                <a:cs typeface="+mj-cs"/>
              </a:defRPr>
            </a:lvl1pPr>
          </a:lstStyle>
          <a:p>
            <a:pPr algn="ctr">
              <a:defRPr/>
            </a:pPr>
            <a:r>
              <a:rPr lang="en-US" sz="3600" dirty="0">
                <a:solidFill>
                  <a:srgbClr val="3B5B6F"/>
                </a:solidFill>
                <a:cs typeface="Arial" panose="020B0604020202020204" pitchFamily="34" charset="0"/>
              </a:rPr>
              <a:t>68-Year-Old Asian Woman with Diplopia and Headache</a:t>
            </a:r>
          </a:p>
        </p:txBody>
      </p:sp>
      <p:pic>
        <p:nvPicPr>
          <p:cNvPr id="4" name="Audio 3">
            <a:hlinkClick r:id="" action="ppaction://media"/>
            <a:extLst>
              <a:ext uri="{FF2B5EF4-FFF2-40B4-BE49-F238E27FC236}">
                <a16:creationId xmlns:a16="http://schemas.microsoft.com/office/drawing/2014/main" id="{9211B3B2-64C0-42CA-A20D-C71066346E4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82329192"/>
      </p:ext>
    </p:extLst>
  </p:cSld>
  <p:clrMapOvr>
    <a:masterClrMapping/>
  </p:clrMapOvr>
  <mc:AlternateContent xmlns:mc="http://schemas.openxmlformats.org/markup-compatibility/2006" xmlns:p14="http://schemas.microsoft.com/office/powerpoint/2010/main">
    <mc:Choice Requires="p14">
      <p:transition spd="slow" p14:dur="2000" advTm="17333"/>
    </mc:Choice>
    <mc:Fallback xmlns="">
      <p:transition spd="slow" advTm="17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dissolve">
                                      <p:cBhvr>
                                        <p:cTn id="11" dur="100"/>
                                        <p:tgtEl>
                                          <p:spTgt spid="5123">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5123">
                                            <p:txEl>
                                              <p:pRg st="1" end="1"/>
                                            </p:txEl>
                                          </p:spTgt>
                                        </p:tgtEl>
                                        <p:attrNameLst>
                                          <p:attrName>style.visibility</p:attrName>
                                        </p:attrNameLst>
                                      </p:cBhvr>
                                      <p:to>
                                        <p:strVal val="visible"/>
                                      </p:to>
                                    </p:set>
                                    <p:animEffect transition="in" filter="dissolve">
                                      <p:cBhvr>
                                        <p:cTn id="14" dur="100"/>
                                        <p:tgtEl>
                                          <p:spTgt spid="5123">
                                            <p:txEl>
                                              <p:pRg st="1" end="1"/>
                                            </p:txEl>
                                          </p:spTgt>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dissolve">
                                      <p:cBhvr>
                                        <p:cTn id="17" dur="100"/>
                                        <p:tgtEl>
                                          <p:spTgt spid="512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123">
                                            <p:txEl>
                                              <p:pRg st="3" end="3"/>
                                            </p:txEl>
                                          </p:spTgt>
                                        </p:tgtEl>
                                        <p:attrNameLst>
                                          <p:attrName>style.visibility</p:attrName>
                                        </p:attrNameLst>
                                      </p:cBhvr>
                                      <p:to>
                                        <p:strVal val="visible"/>
                                      </p:to>
                                    </p:set>
                                    <p:animEffect transition="in" filter="dissolve">
                                      <p:cBhvr>
                                        <p:cTn id="20" dur="100"/>
                                        <p:tgtEl>
                                          <p:spTgt spid="512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123">
                                            <p:txEl>
                                              <p:pRg st="4" end="4"/>
                                            </p:txEl>
                                          </p:spTgt>
                                        </p:tgtEl>
                                        <p:attrNameLst>
                                          <p:attrName>style.visibility</p:attrName>
                                        </p:attrNameLst>
                                      </p:cBhvr>
                                      <p:to>
                                        <p:strVal val="visible"/>
                                      </p:to>
                                    </p:set>
                                    <p:animEffect transition="in" filter="dissolve">
                                      <p:cBhvr>
                                        <p:cTn id="23" dur="1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bldLst>
      <p:bldP spid="512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434860" y="469900"/>
            <a:ext cx="8839200" cy="1143000"/>
          </a:xfrm>
        </p:spPr>
        <p:txBody>
          <a:bodyPr>
            <a:normAutofit/>
          </a:bodyPr>
          <a:lstStyle/>
          <a:p>
            <a:pPr algn="ctr"/>
            <a:r>
              <a:rPr lang="en-US" altLang="en-US" b="1" dirty="0">
                <a:solidFill>
                  <a:srgbClr val="3B5B6F"/>
                </a:solidFill>
              </a:rPr>
              <a:t>Treated for H Pylori</a:t>
            </a:r>
          </a:p>
        </p:txBody>
      </p:sp>
      <p:sp>
        <p:nvSpPr>
          <p:cNvPr id="23555" name="Rectangle 3"/>
          <p:cNvSpPr>
            <a:spLocks noGrp="1" noChangeArrowheads="1"/>
          </p:cNvSpPr>
          <p:nvPr>
            <p:ph idx="1"/>
          </p:nvPr>
        </p:nvSpPr>
        <p:spPr>
          <a:xfrm>
            <a:off x="677333" y="1761067"/>
            <a:ext cx="10676467" cy="4056408"/>
          </a:xfrm>
        </p:spPr>
        <p:txBody>
          <a:bodyPr>
            <a:normAutofit/>
          </a:bodyPr>
          <a:lstStyle/>
          <a:p>
            <a:pPr lvl="1"/>
            <a:r>
              <a:rPr lang="en-US" altLang="en-US" sz="3600" dirty="0">
                <a:solidFill>
                  <a:srgbClr val="3B5B6F"/>
                </a:solidFill>
                <a:cs typeface="Arial" panose="020B0604020202020204" pitchFamily="34" charset="0"/>
              </a:rPr>
              <a:t>Biaxin, Oxacillin, </a:t>
            </a:r>
            <a:r>
              <a:rPr lang="en-US" altLang="en-US" sz="3600" dirty="0" err="1">
                <a:solidFill>
                  <a:srgbClr val="3B5B6F"/>
                </a:solidFill>
                <a:cs typeface="Arial" panose="020B0604020202020204" pitchFamily="34" charset="0"/>
              </a:rPr>
              <a:t>Prevacid</a:t>
            </a:r>
            <a:endParaRPr lang="en-US" altLang="en-US" sz="3600" dirty="0">
              <a:solidFill>
                <a:srgbClr val="3B5B6F"/>
              </a:solidFill>
              <a:cs typeface="Arial" panose="020B0604020202020204" pitchFamily="34" charset="0"/>
            </a:endParaRPr>
          </a:p>
          <a:p>
            <a:pPr lvl="1"/>
            <a:endParaRPr lang="en-US" altLang="en-US" sz="3600" dirty="0">
              <a:solidFill>
                <a:srgbClr val="3B5B6F"/>
              </a:solidFill>
              <a:cs typeface="Arial" panose="020B0604020202020204" pitchFamily="34" charset="0"/>
            </a:endParaRPr>
          </a:p>
          <a:p>
            <a:pPr lvl="1"/>
            <a:r>
              <a:rPr lang="en-US" altLang="en-US" sz="3600" dirty="0">
                <a:solidFill>
                  <a:srgbClr val="3B5B6F"/>
                </a:solidFill>
                <a:cs typeface="Arial" panose="020B0604020202020204" pitchFamily="34" charset="0"/>
              </a:rPr>
              <a:t>After 2 weeks of the treatment </a:t>
            </a:r>
            <a:r>
              <a:rPr lang="en-US" altLang="en-US" sz="3600" dirty="0" err="1">
                <a:solidFill>
                  <a:srgbClr val="3B5B6F"/>
                </a:solidFill>
                <a:cs typeface="Arial" panose="020B0604020202020204" pitchFamily="34" charset="0"/>
              </a:rPr>
              <a:t>upgaze</a:t>
            </a:r>
            <a:r>
              <a:rPr lang="en-US" altLang="en-US" sz="3600" dirty="0">
                <a:solidFill>
                  <a:srgbClr val="3B5B6F"/>
                </a:solidFill>
                <a:cs typeface="Arial" panose="020B0604020202020204" pitchFamily="34" charset="0"/>
              </a:rPr>
              <a:t> improved to 50% bilaterally and all other EOMs normalized!</a:t>
            </a:r>
          </a:p>
        </p:txBody>
      </p:sp>
      <p:sp>
        <p:nvSpPr>
          <p:cNvPr id="23556"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235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C6829E28-9100-4182-A3F6-8D898E1E1A47}" type="slidenum">
              <a:rPr kumimoji="0" lang="en-US" altLang="en-US" sz="1400" b="0">
                <a:solidFill>
                  <a:schemeClr val="tx2"/>
                </a:solidFill>
                <a:latin typeface="Arial Black" panose="020B0A04020102020204" pitchFamily="34" charset="0"/>
              </a:rPr>
              <a:pPr>
                <a:spcBef>
                  <a:spcPct val="50000"/>
                </a:spcBef>
                <a:buClrTx/>
                <a:buFontTx/>
                <a:buNone/>
              </a:pPr>
              <a:t>40</a:t>
            </a:fld>
            <a:endParaRPr kumimoji="0" lang="en-US" altLang="en-US" sz="1400" b="0">
              <a:solidFill>
                <a:schemeClr val="tx2"/>
              </a:solidFill>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0BE4E479-5B78-4AFC-AB2F-B62342C3CD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4334310"/>
      </p:ext>
    </p:extLst>
  </p:cSld>
  <p:clrMapOvr>
    <a:masterClrMapping/>
  </p:clrMapOvr>
  <mc:AlternateContent xmlns:mc="http://schemas.openxmlformats.org/markup-compatibility/2006" xmlns:p14="http://schemas.microsoft.com/office/powerpoint/2010/main">
    <mc:Choice Requires="p14">
      <p:transition spd="slow" p14:dur="2000" advTm="17986"/>
    </mc:Choice>
    <mc:Fallback xmlns="">
      <p:transition spd="slow" advTm="17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3555">
                                            <p:txEl>
                                              <p:pRg st="2" end="2"/>
                                            </p:txEl>
                                          </p:spTgt>
                                        </p:tgtEl>
                                        <p:attrNameLst>
                                          <p:attrName>style.visibility</p:attrName>
                                        </p:attrNameLst>
                                      </p:cBhvr>
                                      <p:to>
                                        <p:strVal val="visible"/>
                                      </p:to>
                                    </p:set>
                                    <p:animEffect transition="in" filter="dissolve">
                                      <p:cBhvr>
                                        <p:cTn id="11" dur="100"/>
                                        <p:tgtEl>
                                          <p:spTgt spid="23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3B5B6F"/>
                </a:solidFill>
              </a:rPr>
              <a:t>Treatments for GQ1b Antibody Syndromes</a:t>
            </a:r>
          </a:p>
        </p:txBody>
      </p:sp>
      <p:sp>
        <p:nvSpPr>
          <p:cNvPr id="3" name="Content Placeholder 2"/>
          <p:cNvSpPr>
            <a:spLocks noGrp="1"/>
          </p:cNvSpPr>
          <p:nvPr>
            <p:ph idx="1"/>
          </p:nvPr>
        </p:nvSpPr>
        <p:spPr>
          <a:xfrm>
            <a:off x="1162878" y="1705055"/>
            <a:ext cx="9866243" cy="3820766"/>
          </a:xfrm>
        </p:spPr>
        <p:txBody>
          <a:bodyPr>
            <a:normAutofit fontScale="92500" lnSpcReduction="20000"/>
          </a:bodyPr>
          <a:lstStyle/>
          <a:p>
            <a:r>
              <a:rPr lang="en-US" sz="3200" dirty="0">
                <a:solidFill>
                  <a:srgbClr val="3B5B6F"/>
                </a:solidFill>
              </a:rPr>
              <a:t>Acute ophthalmoplegia related to Gq1b positive patients (with or without ataxia/ areflexia) is commonly self limited </a:t>
            </a:r>
            <a:r>
              <a:rPr lang="en-US" sz="3200" baseline="30000" dirty="0">
                <a:solidFill>
                  <a:srgbClr val="3B5B6F"/>
                </a:solidFill>
              </a:rPr>
              <a:t>2-3</a:t>
            </a:r>
            <a:r>
              <a:rPr lang="en-US" sz="3200" dirty="0">
                <a:solidFill>
                  <a:srgbClr val="3B5B6F"/>
                </a:solidFill>
              </a:rPr>
              <a:t> but has responded well to IVIG</a:t>
            </a:r>
            <a:r>
              <a:rPr lang="en-US" sz="3200" baseline="30000" dirty="0">
                <a:solidFill>
                  <a:srgbClr val="3B5B6F"/>
                </a:solidFill>
              </a:rPr>
              <a:t> 6-8 </a:t>
            </a:r>
          </a:p>
          <a:p>
            <a:r>
              <a:rPr lang="en-US" sz="3200" dirty="0">
                <a:solidFill>
                  <a:srgbClr val="3B5B6F"/>
                </a:solidFill>
              </a:rPr>
              <a:t>A recurrent form has been reported, and has also been treated with IVIG</a:t>
            </a:r>
          </a:p>
          <a:p>
            <a:r>
              <a:rPr lang="en-US" altLang="en-US" sz="3600" dirty="0">
                <a:solidFill>
                  <a:srgbClr val="3B5B6F"/>
                </a:solidFill>
              </a:rPr>
              <a:t>Chronic Gq1b Disease</a:t>
            </a:r>
          </a:p>
          <a:p>
            <a:pPr lvl="1"/>
            <a:r>
              <a:rPr lang="en-US" altLang="en-US" sz="3200" dirty="0">
                <a:solidFill>
                  <a:srgbClr val="3B5B6F"/>
                </a:solidFill>
              </a:rPr>
              <a:t>Persistently elevated levels of Gq1b titers have been reported with more chronic ophthalmoplegia as compared to the more traditional limited duration of illness </a:t>
            </a:r>
            <a:r>
              <a:rPr lang="en-US" altLang="en-US" sz="3200" baseline="30000" dirty="0">
                <a:solidFill>
                  <a:srgbClr val="3B5B6F"/>
                </a:solidFill>
              </a:rPr>
              <a:t>5</a:t>
            </a:r>
            <a:endParaRPr lang="en-US" altLang="en-US" sz="3200" dirty="0">
              <a:solidFill>
                <a:srgbClr val="3B5B6F"/>
              </a:solidFill>
            </a:endParaRPr>
          </a:p>
          <a:p>
            <a:endParaRPr lang="en-US" sz="3200" dirty="0">
              <a:solidFill>
                <a:srgbClr val="3B5B6F"/>
              </a:solidFill>
            </a:endParaRPr>
          </a:p>
        </p:txBody>
      </p:sp>
      <p:sp>
        <p:nvSpPr>
          <p:cNvPr id="5"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75628ABD-C2D9-784F-9C90-F0A2FF613096}" type="slidenum">
              <a:rPr kumimoji="0" lang="en-US" altLang="en-US" sz="1400" b="0" smtClean="0">
                <a:solidFill>
                  <a:schemeClr val="tx2"/>
                </a:solidFill>
                <a:latin typeface="Arial Black" panose="020B0A04020102020204" pitchFamily="34" charset="0"/>
              </a:rPr>
              <a:t>41</a:t>
            </a:fld>
            <a:endParaRPr kumimoji="0" lang="en-US" altLang="en-US" sz="1400" b="0" dirty="0">
              <a:solidFill>
                <a:schemeClr val="tx2"/>
              </a:solidFill>
              <a:latin typeface="Arial Black" panose="020B0A04020102020204" pitchFamily="34" charset="0"/>
            </a:endParaRPr>
          </a:p>
        </p:txBody>
      </p:sp>
      <p:pic>
        <p:nvPicPr>
          <p:cNvPr id="4" name="Audio 3">
            <a:hlinkClick r:id="" action="ppaction://media"/>
            <a:extLst>
              <a:ext uri="{FF2B5EF4-FFF2-40B4-BE49-F238E27FC236}">
                <a16:creationId xmlns:a16="http://schemas.microsoft.com/office/drawing/2014/main" id="{65AD746C-C5CA-450B-9755-B78E1A07E2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26005150"/>
      </p:ext>
    </p:extLst>
  </p:cSld>
  <p:clrMapOvr>
    <a:masterClrMapping/>
  </p:clrMapOvr>
  <mc:AlternateContent xmlns:mc="http://schemas.openxmlformats.org/markup-compatibility/2006" xmlns:p14="http://schemas.microsoft.com/office/powerpoint/2010/main">
    <mc:Choice Requires="p14">
      <p:transition spd="slow" p14:dur="2000" advTm="22562"/>
    </mc:Choice>
    <mc:Fallback xmlns="">
      <p:transition spd="slow" advTm="22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3B5B6F"/>
                </a:solidFill>
              </a:rPr>
              <a:t>Follow Up</a:t>
            </a:r>
          </a:p>
        </p:txBody>
      </p:sp>
      <p:sp>
        <p:nvSpPr>
          <p:cNvPr id="3" name="Content Placeholder 2"/>
          <p:cNvSpPr>
            <a:spLocks noGrp="1"/>
          </p:cNvSpPr>
          <p:nvPr>
            <p:ph idx="1"/>
          </p:nvPr>
        </p:nvSpPr>
        <p:spPr>
          <a:xfrm>
            <a:off x="1162878" y="1705055"/>
            <a:ext cx="9866243" cy="3820766"/>
          </a:xfrm>
        </p:spPr>
        <p:txBody>
          <a:bodyPr>
            <a:normAutofit/>
          </a:bodyPr>
          <a:lstStyle/>
          <a:p>
            <a:r>
              <a:rPr lang="en-US" sz="3200" dirty="0">
                <a:solidFill>
                  <a:srgbClr val="3B5B6F"/>
                </a:solidFill>
              </a:rPr>
              <a:t>Patient returned again 5 months after treatment</a:t>
            </a:r>
          </a:p>
          <a:p>
            <a:pPr lvl="1"/>
            <a:r>
              <a:rPr lang="en-US" sz="2800" dirty="0">
                <a:solidFill>
                  <a:srgbClr val="3B5B6F"/>
                </a:solidFill>
              </a:rPr>
              <a:t>Vision remained normal without diplopia</a:t>
            </a:r>
          </a:p>
          <a:p>
            <a:pPr lvl="1"/>
            <a:r>
              <a:rPr lang="en-US" sz="2800" dirty="0" err="1">
                <a:solidFill>
                  <a:srgbClr val="3B5B6F"/>
                </a:solidFill>
              </a:rPr>
              <a:t>Upgaze</a:t>
            </a:r>
            <a:r>
              <a:rPr lang="en-US" sz="2800" dirty="0">
                <a:solidFill>
                  <a:srgbClr val="3B5B6F"/>
                </a:solidFill>
              </a:rPr>
              <a:t> improved to 67% (may be normal for her age)</a:t>
            </a:r>
          </a:p>
          <a:p>
            <a:pPr lvl="1"/>
            <a:r>
              <a:rPr lang="en-US" sz="2800" dirty="0">
                <a:solidFill>
                  <a:srgbClr val="3B5B6F"/>
                </a:solidFill>
              </a:rPr>
              <a:t>Down, left, right gazes full</a:t>
            </a:r>
          </a:p>
          <a:p>
            <a:pPr lvl="1"/>
            <a:r>
              <a:rPr lang="en-US" sz="2800" dirty="0">
                <a:solidFill>
                  <a:srgbClr val="3B5B6F"/>
                </a:solidFill>
              </a:rPr>
              <a:t>4 Prism Diopter Exotropia</a:t>
            </a:r>
          </a:p>
          <a:p>
            <a:pPr lvl="1"/>
            <a:r>
              <a:rPr lang="en-US" sz="2800" dirty="0">
                <a:solidFill>
                  <a:srgbClr val="3B5B6F"/>
                </a:solidFill>
              </a:rPr>
              <a:t>Neurologic exam remained normal</a:t>
            </a:r>
          </a:p>
        </p:txBody>
      </p:sp>
      <p:sp>
        <p:nvSpPr>
          <p:cNvPr id="5"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75628ABD-C2D9-784F-9C90-F0A2FF613096}" type="slidenum">
              <a:rPr kumimoji="0" lang="en-US" altLang="en-US" sz="1400" b="0" smtClean="0">
                <a:solidFill>
                  <a:schemeClr val="tx2"/>
                </a:solidFill>
                <a:latin typeface="Arial Black" panose="020B0A04020102020204" pitchFamily="34" charset="0"/>
              </a:rPr>
              <a:t>42</a:t>
            </a:fld>
            <a:endParaRPr kumimoji="0" lang="en-US" altLang="en-US" sz="1400" b="0" dirty="0">
              <a:solidFill>
                <a:schemeClr val="tx2"/>
              </a:solidFill>
              <a:latin typeface="Arial Black" panose="020B0A04020102020204" pitchFamily="34" charset="0"/>
            </a:endParaRPr>
          </a:p>
        </p:txBody>
      </p:sp>
      <p:pic>
        <p:nvPicPr>
          <p:cNvPr id="6" name="Audio 5">
            <a:hlinkClick r:id="" action="ppaction://media"/>
            <a:extLst>
              <a:ext uri="{FF2B5EF4-FFF2-40B4-BE49-F238E27FC236}">
                <a16:creationId xmlns:a16="http://schemas.microsoft.com/office/drawing/2014/main" id="{83445A58-40EA-431A-BB1D-FD8A318C2F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4955110"/>
      </p:ext>
    </p:extLst>
  </p:cSld>
  <p:clrMapOvr>
    <a:masterClrMapping/>
  </p:clrMapOvr>
  <mc:AlternateContent xmlns:mc="http://schemas.openxmlformats.org/markup-compatibility/2006" xmlns:p14="http://schemas.microsoft.com/office/powerpoint/2010/main">
    <mc:Choice Requires="p14">
      <p:transition spd="slow" p14:dur="2000" advTm="26353"/>
    </mc:Choice>
    <mc:Fallback xmlns="">
      <p:transition spd="slow" advTm="26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3B5B6F"/>
                </a:solidFill>
              </a:rPr>
              <a:t>Final Diagnosis</a:t>
            </a:r>
          </a:p>
        </p:txBody>
      </p:sp>
      <p:sp>
        <p:nvSpPr>
          <p:cNvPr id="3" name="Content Placeholder 2"/>
          <p:cNvSpPr>
            <a:spLocks noGrp="1"/>
          </p:cNvSpPr>
          <p:nvPr>
            <p:ph idx="1"/>
          </p:nvPr>
        </p:nvSpPr>
        <p:spPr>
          <a:xfrm>
            <a:off x="1162878" y="1705055"/>
            <a:ext cx="9866243" cy="3820766"/>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4000" dirty="0">
              <a:solidFill>
                <a:srgbClr val="3B5B6F"/>
              </a:solidFill>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sz="4000" dirty="0">
                <a:solidFill>
                  <a:srgbClr val="3B5B6F"/>
                </a:solidFill>
              </a:rPr>
              <a:t>GQ1b + Acute </a:t>
            </a:r>
            <a:r>
              <a:rPr lang="en-US" sz="4000" dirty="0" err="1">
                <a:solidFill>
                  <a:srgbClr val="3B5B6F"/>
                </a:solidFill>
              </a:rPr>
              <a:t>Ophthalmoplegia</a:t>
            </a:r>
            <a:r>
              <a:rPr lang="en-US" sz="4000" dirty="0">
                <a:solidFill>
                  <a:srgbClr val="3B5B6F"/>
                </a:solidFill>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dirty="0">
                <a:solidFill>
                  <a:srgbClr val="3B5B6F"/>
                </a:solidFill>
              </a:rPr>
              <a:t>Without Ataxia </a:t>
            </a:r>
          </a:p>
          <a:p>
            <a:pPr marL="0" marR="0" lvl="0" indent="0" algn="ctr" defTabSz="914400" eaLnBrk="1" fontAlgn="auto" latinLnBrk="0" hangingPunct="1">
              <a:lnSpc>
                <a:spcPct val="100000"/>
              </a:lnSpc>
              <a:spcBef>
                <a:spcPts val="0"/>
              </a:spcBef>
              <a:spcAft>
                <a:spcPts val="0"/>
              </a:spcAft>
              <a:buClrTx/>
              <a:buSzTx/>
              <a:buFontTx/>
              <a:buNone/>
              <a:tabLst/>
              <a:defRPr/>
            </a:pPr>
            <a:r>
              <a:rPr lang="en-US" sz="4000" dirty="0">
                <a:solidFill>
                  <a:srgbClr val="3B5B6F"/>
                </a:solidFill>
              </a:rPr>
              <a:t>Possibly Secondary to H. pylori</a:t>
            </a:r>
          </a:p>
        </p:txBody>
      </p:sp>
      <p:sp>
        <p:nvSpPr>
          <p:cNvPr id="5"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44BEC131-EE1B-CD4E-9827-587773CA0F47}" type="slidenum">
              <a:rPr kumimoji="0" lang="en-US" altLang="en-US" sz="1400" b="0" smtClean="0">
                <a:solidFill>
                  <a:schemeClr val="tx2"/>
                </a:solidFill>
                <a:latin typeface="Arial Black" panose="020B0A04020102020204" pitchFamily="34" charset="0"/>
              </a:rPr>
              <a:t>43</a:t>
            </a:fld>
            <a:endParaRPr kumimoji="0" lang="en-US" altLang="en-US" sz="1400" b="0" dirty="0">
              <a:solidFill>
                <a:schemeClr val="tx2"/>
              </a:solidFill>
              <a:latin typeface="Arial Black" panose="020B0A04020102020204" pitchFamily="34" charset="0"/>
            </a:endParaRPr>
          </a:p>
        </p:txBody>
      </p:sp>
      <p:pic>
        <p:nvPicPr>
          <p:cNvPr id="6" name="Audio 5">
            <a:hlinkClick r:id="" action="ppaction://media"/>
            <a:extLst>
              <a:ext uri="{FF2B5EF4-FFF2-40B4-BE49-F238E27FC236}">
                <a16:creationId xmlns:a16="http://schemas.microsoft.com/office/drawing/2014/main" id="{295A1127-D6AD-4AA4-93E6-964322755C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1605614"/>
      </p:ext>
    </p:extLst>
  </p:cSld>
  <p:clrMapOvr>
    <a:masterClrMapping/>
  </p:clrMapOvr>
  <mc:AlternateContent xmlns:mc="http://schemas.openxmlformats.org/markup-compatibility/2006" xmlns:p14="http://schemas.microsoft.com/office/powerpoint/2010/main">
    <mc:Choice Requires="p14">
      <p:transition spd="slow" p14:dur="2000" advTm="12085"/>
    </mc:Choice>
    <mc:Fallback xmlns="">
      <p:transition spd="slow" advTm="12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3B5B6F"/>
                </a:solidFill>
              </a:rPr>
              <a:t>Summary</a:t>
            </a:r>
          </a:p>
        </p:txBody>
      </p:sp>
      <p:sp>
        <p:nvSpPr>
          <p:cNvPr id="3" name="Content Placeholder 2"/>
          <p:cNvSpPr>
            <a:spLocks noGrp="1"/>
          </p:cNvSpPr>
          <p:nvPr>
            <p:ph idx="1"/>
          </p:nvPr>
        </p:nvSpPr>
        <p:spPr>
          <a:xfrm>
            <a:off x="838201" y="1685511"/>
            <a:ext cx="10515599" cy="4320841"/>
          </a:xfrm>
        </p:spPr>
        <p:txBody>
          <a:bodyPr>
            <a:normAutofit fontScale="85000" lnSpcReduction="10000"/>
          </a:bodyPr>
          <a:lstStyle/>
          <a:p>
            <a:r>
              <a:rPr lang="en-US" sz="3200" dirty="0">
                <a:solidFill>
                  <a:srgbClr val="3B5B6F"/>
                </a:solidFill>
              </a:rPr>
              <a:t>There is a very broad differential of ophthalmoplegia which often requires an equally broad workup</a:t>
            </a:r>
          </a:p>
          <a:p>
            <a:pPr lvl="1"/>
            <a:r>
              <a:rPr lang="en-US" sz="3200" dirty="0">
                <a:solidFill>
                  <a:srgbClr val="3B5B6F"/>
                </a:solidFill>
              </a:rPr>
              <a:t>Thyroid Eye Disease, Multiple Sclerosis, Myasthenia, </a:t>
            </a:r>
          </a:p>
          <a:p>
            <a:pPr marL="457200" lvl="1" indent="0">
              <a:buNone/>
            </a:pPr>
            <a:r>
              <a:rPr lang="en-US" sz="3200" dirty="0">
                <a:solidFill>
                  <a:srgbClr val="3B5B6F"/>
                </a:solidFill>
              </a:rPr>
              <a:t>  Chronic Progressive External Ophthalmoplegia/ Kearns Sayre,    </a:t>
            </a:r>
          </a:p>
          <a:p>
            <a:pPr marL="457200" lvl="1" indent="0">
              <a:buNone/>
            </a:pPr>
            <a:r>
              <a:rPr lang="en-US" sz="3200" dirty="0">
                <a:solidFill>
                  <a:srgbClr val="3B5B6F"/>
                </a:solidFill>
              </a:rPr>
              <a:t>  Temporal Arteritis, Progressive Supranuclear Palsy, Pontine   </a:t>
            </a:r>
          </a:p>
          <a:p>
            <a:pPr marL="457200" lvl="1" indent="0">
              <a:buNone/>
            </a:pPr>
            <a:r>
              <a:rPr lang="en-US" sz="3200" dirty="0">
                <a:solidFill>
                  <a:srgbClr val="3B5B6F"/>
                </a:solidFill>
              </a:rPr>
              <a:t>  Disease, Various Mass Lesions (orbital and cerebral)</a:t>
            </a:r>
          </a:p>
          <a:p>
            <a:pPr lvl="1"/>
            <a:r>
              <a:rPr lang="en-US" sz="3200" dirty="0">
                <a:solidFill>
                  <a:srgbClr val="3B5B6F"/>
                </a:solidFill>
              </a:rPr>
              <a:t>GQ1b Antibody Syndromes (Miller Fisher, Guillain-Barre, Acute </a:t>
            </a:r>
            <a:r>
              <a:rPr lang="en-US" sz="3200" dirty="0" err="1">
                <a:solidFill>
                  <a:srgbClr val="3B5B6F"/>
                </a:solidFill>
              </a:rPr>
              <a:t>Ophthalmoplegia</a:t>
            </a:r>
            <a:r>
              <a:rPr lang="en-US" sz="3200" dirty="0">
                <a:solidFill>
                  <a:srgbClr val="3B5B6F"/>
                </a:solidFill>
              </a:rPr>
              <a:t>, Bickerstaff’s Brainstem Encephalitis)</a:t>
            </a:r>
          </a:p>
          <a:p>
            <a:pPr lvl="2"/>
            <a:r>
              <a:rPr lang="en-US" sz="2800" dirty="0">
                <a:solidFill>
                  <a:srgbClr val="3B5B6F"/>
                </a:solidFill>
              </a:rPr>
              <a:t>Presence of GQ1b in high concentrations on CN III, IV, and VI</a:t>
            </a:r>
          </a:p>
          <a:p>
            <a:r>
              <a:rPr lang="en-US" sz="3200" dirty="0">
                <a:solidFill>
                  <a:srgbClr val="3B5B6F"/>
                </a:solidFill>
              </a:rPr>
              <a:t>Always seek the cause of a problem, not just the diagnosis, to determine best treatment</a:t>
            </a:r>
          </a:p>
        </p:txBody>
      </p:sp>
      <p:sp>
        <p:nvSpPr>
          <p:cNvPr id="5"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ABEF2317-D959-C840-BEF2-29225DD6F16A}" type="slidenum">
              <a:rPr kumimoji="0" lang="en-US" altLang="en-US" sz="1400" b="0" smtClean="0">
                <a:solidFill>
                  <a:schemeClr val="tx2"/>
                </a:solidFill>
                <a:latin typeface="Arial Black" panose="020B0A04020102020204" pitchFamily="34" charset="0"/>
              </a:rPr>
              <a:t>44</a:t>
            </a:fld>
            <a:endParaRPr kumimoji="0" lang="en-US" altLang="en-US" sz="1400" b="0" dirty="0">
              <a:solidFill>
                <a:schemeClr val="tx2"/>
              </a:solidFill>
              <a:latin typeface="Arial Black" panose="020B0A04020102020204" pitchFamily="34" charset="0"/>
            </a:endParaRPr>
          </a:p>
        </p:txBody>
      </p:sp>
      <p:pic>
        <p:nvPicPr>
          <p:cNvPr id="4" name="Audio 3">
            <a:hlinkClick r:id="" action="ppaction://media"/>
            <a:extLst>
              <a:ext uri="{FF2B5EF4-FFF2-40B4-BE49-F238E27FC236}">
                <a16:creationId xmlns:a16="http://schemas.microsoft.com/office/drawing/2014/main" id="{74FFB29B-7F10-431B-A2B4-F02422996E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64094435"/>
      </p:ext>
    </p:extLst>
  </p:cSld>
  <p:clrMapOvr>
    <a:masterClrMapping/>
  </p:clrMapOvr>
  <mc:AlternateContent xmlns:mc="http://schemas.openxmlformats.org/markup-compatibility/2006" xmlns:p14="http://schemas.microsoft.com/office/powerpoint/2010/main">
    <mc:Choice Requires="p14">
      <p:transition spd="slow" p14:dur="2000" advTm="27455"/>
    </mc:Choice>
    <mc:Fallback xmlns="">
      <p:transition spd="slow" advTm="27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985" y="1"/>
            <a:ext cx="10515600" cy="762000"/>
          </a:xfrm>
        </p:spPr>
        <p:txBody>
          <a:bodyPr/>
          <a:lstStyle/>
          <a:p>
            <a:pPr algn="ctr"/>
            <a:r>
              <a:rPr lang="en-US" b="1">
                <a:solidFill>
                  <a:srgbClr val="3B5B6F"/>
                </a:solidFill>
              </a:rPr>
              <a:t>References</a:t>
            </a:r>
            <a:endParaRPr lang="en-US" b="1" dirty="0">
              <a:solidFill>
                <a:srgbClr val="3B5B6F"/>
              </a:solidFill>
            </a:endParaRPr>
          </a:p>
        </p:txBody>
      </p:sp>
      <p:sp>
        <p:nvSpPr>
          <p:cNvPr id="3" name="Content Placeholder 2"/>
          <p:cNvSpPr>
            <a:spLocks noGrp="1"/>
          </p:cNvSpPr>
          <p:nvPr>
            <p:ph idx="1"/>
          </p:nvPr>
        </p:nvSpPr>
        <p:spPr>
          <a:xfrm>
            <a:off x="0" y="762001"/>
            <a:ext cx="12191999" cy="5113867"/>
          </a:xfrm>
        </p:spPr>
        <p:txBody>
          <a:bodyPr>
            <a:normAutofit fontScale="70000" lnSpcReduction="20000"/>
          </a:bodyPr>
          <a:lstStyle/>
          <a:p>
            <a:pPr marL="342900" indent="-342900">
              <a:buFont typeface="+mj-lt"/>
              <a:buAutoNum type="arabicPeriod"/>
            </a:pPr>
            <a:r>
              <a:rPr lang="en-US" sz="1800" dirty="0">
                <a:solidFill>
                  <a:srgbClr val="3B5B6F"/>
                </a:solidFill>
              </a:rPr>
              <a:t>Ross AG, </a:t>
            </a:r>
            <a:r>
              <a:rPr lang="en-US" sz="1800" dirty="0" err="1">
                <a:solidFill>
                  <a:srgbClr val="3B5B6F"/>
                </a:solidFill>
              </a:rPr>
              <a:t>Jivraj</a:t>
            </a:r>
            <a:r>
              <a:rPr lang="en-US" sz="1800" dirty="0">
                <a:solidFill>
                  <a:srgbClr val="3B5B6F"/>
                </a:solidFill>
              </a:rPr>
              <a:t> I, et al. Retrospective, Multicenter Comparison of the Clinical Presentation of Patients Presenting With Diplopia From Giant Cell Arteritis vs Other Causes. J </a:t>
            </a:r>
            <a:r>
              <a:rPr lang="en-US" sz="1800" dirty="0" err="1">
                <a:solidFill>
                  <a:srgbClr val="3B5B6F"/>
                </a:solidFill>
              </a:rPr>
              <a:t>Neuroophthalmol</a:t>
            </a:r>
            <a:r>
              <a:rPr lang="en-US" sz="1800" dirty="0">
                <a:solidFill>
                  <a:srgbClr val="3B5B6F"/>
                </a:solidFill>
              </a:rPr>
              <a:t>. 2019 Mar;39(1):8-13. </a:t>
            </a:r>
            <a:r>
              <a:rPr lang="en-US" sz="1800" dirty="0" err="1">
                <a:solidFill>
                  <a:srgbClr val="3B5B6F"/>
                </a:solidFill>
              </a:rPr>
              <a:t>doi</a:t>
            </a:r>
            <a:r>
              <a:rPr lang="en-US" sz="1800" dirty="0">
                <a:solidFill>
                  <a:srgbClr val="3B5B6F"/>
                </a:solidFill>
              </a:rPr>
              <a:t>: 10.1097/WNO.0000000000000656. PMID: 29697441. </a:t>
            </a:r>
            <a:r>
              <a:rPr lang="en-US" sz="2000" dirty="0">
                <a:solidFill>
                  <a:srgbClr val="3B5B6F"/>
                </a:solidFill>
              </a:rPr>
              <a:t>10.3109/09273948.2013.791700</a:t>
            </a:r>
          </a:p>
          <a:p>
            <a:pPr marL="342900" indent="-342900">
              <a:buFont typeface="+mj-lt"/>
              <a:buAutoNum type="arabicPeriod"/>
            </a:pPr>
            <a:r>
              <a:rPr lang="en-US" altLang="en-US" sz="1800" dirty="0">
                <a:solidFill>
                  <a:srgbClr val="3B5B6F"/>
                </a:solidFill>
                <a:latin typeface="Arial" charset="0"/>
                <a:ea typeface="Arial" charset="0"/>
                <a:cs typeface="Arial" charset="0"/>
              </a:rPr>
              <a:t>Snyder LA. </a:t>
            </a:r>
            <a:r>
              <a:rPr lang="en-US" altLang="en-US" sz="1800" dirty="0" err="1">
                <a:solidFill>
                  <a:srgbClr val="3B5B6F"/>
                </a:solidFill>
                <a:latin typeface="Arial" charset="0"/>
                <a:ea typeface="Arial" charset="0"/>
                <a:cs typeface="Arial" charset="0"/>
              </a:rPr>
              <a:t>Rismondo</a:t>
            </a:r>
            <a:r>
              <a:rPr lang="en-US" altLang="en-US" sz="1800" dirty="0">
                <a:solidFill>
                  <a:srgbClr val="3B5B6F"/>
                </a:solidFill>
                <a:latin typeface="Arial" charset="0"/>
                <a:ea typeface="Arial" charset="0"/>
                <a:cs typeface="Arial" charset="0"/>
              </a:rPr>
              <a:t> V. Miller NR. The Fisher variant of Guillain-Barre Syndrome</a:t>
            </a:r>
            <a:r>
              <a:rPr lang="en-US" altLang="en-US" sz="1800" dirty="0">
                <a:solidFill>
                  <a:srgbClr val="3B5B6F"/>
                </a:solidFill>
                <a:latin typeface="Arial" charset="0"/>
                <a:ea typeface="Arial" charset="0"/>
                <a:cs typeface="Arial" charset="0"/>
                <a:hlinkClick r:id="rId5" action="ppaction://hlinkfile" tooltip="Full Text"/>
              </a:rPr>
              <a:t> </a:t>
            </a:r>
            <a:r>
              <a:rPr lang="en-US" altLang="en-US" sz="1800" dirty="0">
                <a:solidFill>
                  <a:srgbClr val="3B5B6F"/>
                </a:solidFill>
                <a:latin typeface="Arial" charset="0"/>
                <a:ea typeface="Arial" charset="0"/>
                <a:cs typeface="Arial" charset="0"/>
              </a:rPr>
              <a:t>Journal of Neuro-Ophthalmology. 29(4):312-24, 2009.</a:t>
            </a:r>
          </a:p>
          <a:p>
            <a:pPr marL="342900" indent="-342900">
              <a:buFont typeface="+mj-lt"/>
              <a:buAutoNum type="arabicPeriod"/>
            </a:pPr>
            <a:r>
              <a:rPr lang="en-US" sz="1800" dirty="0">
                <a:solidFill>
                  <a:srgbClr val="3B5B6F"/>
                </a:solidFill>
              </a:rPr>
              <a:t>Saul, R.F. Neuro-ophthalmology and the anti-GQ1b antibody syndromes. </a:t>
            </a:r>
            <a:r>
              <a:rPr lang="en-US" sz="1800" dirty="0" err="1">
                <a:solidFill>
                  <a:srgbClr val="3B5B6F"/>
                </a:solidFill>
              </a:rPr>
              <a:t>Curr</a:t>
            </a:r>
            <a:r>
              <a:rPr lang="en-US" sz="1800" dirty="0">
                <a:solidFill>
                  <a:srgbClr val="3B5B6F"/>
                </a:solidFill>
              </a:rPr>
              <a:t> </a:t>
            </a:r>
            <a:r>
              <a:rPr lang="en-US" sz="1800" dirty="0" err="1">
                <a:solidFill>
                  <a:srgbClr val="3B5B6F"/>
                </a:solidFill>
              </a:rPr>
              <a:t>Neurol</a:t>
            </a:r>
            <a:r>
              <a:rPr lang="en-US" sz="1800" dirty="0">
                <a:solidFill>
                  <a:srgbClr val="3B5B6F"/>
                </a:solidFill>
              </a:rPr>
              <a:t> </a:t>
            </a:r>
            <a:r>
              <a:rPr lang="en-US" sz="1800" dirty="0" err="1">
                <a:solidFill>
                  <a:srgbClr val="3B5B6F"/>
                </a:solidFill>
              </a:rPr>
              <a:t>Neurosci</a:t>
            </a:r>
            <a:r>
              <a:rPr lang="en-US" sz="1800" dirty="0">
                <a:solidFill>
                  <a:srgbClr val="3B5B6F"/>
                </a:solidFill>
              </a:rPr>
              <a:t> Rep </a:t>
            </a:r>
            <a:r>
              <a:rPr lang="en-US" sz="1800" b="1" dirty="0">
                <a:solidFill>
                  <a:srgbClr val="3B5B6F"/>
                </a:solidFill>
              </a:rPr>
              <a:t>9, </a:t>
            </a:r>
            <a:r>
              <a:rPr lang="en-US" sz="1800" dirty="0">
                <a:solidFill>
                  <a:srgbClr val="3B5B6F"/>
                </a:solidFill>
              </a:rPr>
              <a:t>379–383 (2009).</a:t>
            </a:r>
          </a:p>
          <a:p>
            <a:pPr marL="342900" indent="-342900">
              <a:buFont typeface="+mj-lt"/>
              <a:buAutoNum type="arabicPeriod"/>
            </a:pPr>
            <a:r>
              <a:rPr lang="en-US" sz="1800" dirty="0" err="1">
                <a:solidFill>
                  <a:srgbClr val="3B5B6F"/>
                </a:solidFill>
              </a:rPr>
              <a:t>Odaka</a:t>
            </a:r>
            <a:r>
              <a:rPr lang="en-US" sz="1800" dirty="0">
                <a:solidFill>
                  <a:srgbClr val="3B5B6F"/>
                </a:solidFill>
              </a:rPr>
              <a:t> M, Yuki N, Hirata K. Anti-GQ1b IgG antibody syndrome: clinical and immunological range. J </a:t>
            </a:r>
            <a:r>
              <a:rPr lang="en-US" sz="1800" dirty="0" err="1">
                <a:solidFill>
                  <a:srgbClr val="3B5B6F"/>
                </a:solidFill>
              </a:rPr>
              <a:t>Neurol</a:t>
            </a:r>
            <a:r>
              <a:rPr lang="en-US" sz="1800" dirty="0">
                <a:solidFill>
                  <a:srgbClr val="3B5B6F"/>
                </a:solidFill>
              </a:rPr>
              <a:t> </a:t>
            </a:r>
            <a:r>
              <a:rPr lang="en-US" sz="1800" dirty="0" err="1">
                <a:solidFill>
                  <a:srgbClr val="3B5B6F"/>
                </a:solidFill>
              </a:rPr>
              <a:t>Neurosurg</a:t>
            </a:r>
            <a:r>
              <a:rPr lang="en-US" sz="1800" dirty="0">
                <a:solidFill>
                  <a:srgbClr val="3B5B6F"/>
                </a:solidFill>
              </a:rPr>
              <a:t> Psychiatry. 2001 Jan;70(1):50-5. </a:t>
            </a:r>
          </a:p>
          <a:p>
            <a:pPr marL="342900" indent="-342900">
              <a:buFont typeface="+mj-lt"/>
              <a:buAutoNum type="arabicPeriod"/>
            </a:pPr>
            <a:r>
              <a:rPr lang="en-US" sz="1800" dirty="0" err="1">
                <a:solidFill>
                  <a:srgbClr val="3B5B6F"/>
                </a:solidFill>
              </a:rPr>
              <a:t>Reddel</a:t>
            </a:r>
            <a:r>
              <a:rPr lang="en-US" sz="1800" dirty="0">
                <a:solidFill>
                  <a:srgbClr val="3B5B6F"/>
                </a:solidFill>
              </a:rPr>
              <a:t> SW, Barnett MH, Yan WX, </a:t>
            </a:r>
            <a:r>
              <a:rPr lang="en-US" sz="1800" dirty="0" err="1">
                <a:solidFill>
                  <a:srgbClr val="3B5B6F"/>
                </a:solidFill>
              </a:rPr>
              <a:t>Halmagyi</a:t>
            </a:r>
            <a:r>
              <a:rPr lang="en-US" sz="1800" dirty="0">
                <a:solidFill>
                  <a:srgbClr val="3B5B6F"/>
                </a:solidFill>
              </a:rPr>
              <a:t> GM, Pollard JD. Chronic </a:t>
            </a:r>
            <a:r>
              <a:rPr lang="en-US" sz="1800" dirty="0" err="1">
                <a:solidFill>
                  <a:srgbClr val="3B5B6F"/>
                </a:solidFill>
              </a:rPr>
              <a:t>ophthalmoplegia</a:t>
            </a:r>
            <a:r>
              <a:rPr lang="en-US" sz="1800" dirty="0">
                <a:solidFill>
                  <a:srgbClr val="3B5B6F"/>
                </a:solidFill>
              </a:rPr>
              <a:t> with anti-GQ1b antibody. Neurology Feb 2000, 54 (4) 1000-1002.</a:t>
            </a:r>
            <a:endParaRPr lang="en-US" altLang="en-US" sz="1800" dirty="0">
              <a:solidFill>
                <a:srgbClr val="3B5B6F"/>
              </a:solidFill>
              <a:latin typeface="Arial" charset="0"/>
              <a:ea typeface="Arial" charset="0"/>
              <a:cs typeface="Arial" charset="0"/>
            </a:endParaRPr>
          </a:p>
          <a:p>
            <a:pPr marL="342900" indent="-342900">
              <a:buFont typeface="+mj-lt"/>
              <a:buAutoNum type="arabicPeriod"/>
            </a:pPr>
            <a:r>
              <a:rPr lang="en-US" altLang="en-US" sz="1800" dirty="0" err="1">
                <a:solidFill>
                  <a:srgbClr val="3B5B6F"/>
                </a:solidFill>
                <a:latin typeface="Arial" charset="0"/>
                <a:ea typeface="Arial" charset="0"/>
                <a:cs typeface="Arial" charset="0"/>
              </a:rPr>
              <a:t>Rigamonti</a:t>
            </a:r>
            <a:r>
              <a:rPr lang="en-US" altLang="en-US" sz="1800" dirty="0">
                <a:solidFill>
                  <a:srgbClr val="3B5B6F"/>
                </a:solidFill>
                <a:latin typeface="Arial" charset="0"/>
                <a:ea typeface="Arial" charset="0"/>
                <a:cs typeface="Arial" charset="0"/>
              </a:rPr>
              <a:t> A. </a:t>
            </a:r>
            <a:r>
              <a:rPr lang="en-US" altLang="en-US" sz="1800" dirty="0" err="1">
                <a:solidFill>
                  <a:srgbClr val="3B5B6F"/>
                </a:solidFill>
                <a:latin typeface="Arial" charset="0"/>
                <a:ea typeface="Arial" charset="0"/>
                <a:cs typeface="Arial" charset="0"/>
              </a:rPr>
              <a:t>Lauria</a:t>
            </a:r>
            <a:r>
              <a:rPr lang="en-US" altLang="en-US" sz="1800" dirty="0">
                <a:solidFill>
                  <a:srgbClr val="3B5B6F"/>
                </a:solidFill>
                <a:latin typeface="Arial" charset="0"/>
                <a:ea typeface="Arial" charset="0"/>
                <a:cs typeface="Arial" charset="0"/>
              </a:rPr>
              <a:t> G. </a:t>
            </a:r>
            <a:r>
              <a:rPr lang="en-US" altLang="en-US" sz="1800" dirty="0" err="1">
                <a:solidFill>
                  <a:srgbClr val="3B5B6F"/>
                </a:solidFill>
                <a:latin typeface="Arial" charset="0"/>
                <a:ea typeface="Arial" charset="0"/>
                <a:cs typeface="Arial" charset="0"/>
              </a:rPr>
              <a:t>Longoni</a:t>
            </a:r>
            <a:r>
              <a:rPr lang="en-US" altLang="en-US" sz="1800" dirty="0">
                <a:solidFill>
                  <a:srgbClr val="3B5B6F"/>
                </a:solidFill>
                <a:latin typeface="Arial" charset="0"/>
                <a:ea typeface="Arial" charset="0"/>
                <a:cs typeface="Arial" charset="0"/>
              </a:rPr>
              <a:t> M. </a:t>
            </a:r>
            <a:r>
              <a:rPr lang="en-US" altLang="en-US" sz="1800" dirty="0" err="1">
                <a:solidFill>
                  <a:srgbClr val="3B5B6F"/>
                </a:solidFill>
                <a:latin typeface="Arial" charset="0"/>
                <a:ea typeface="Arial" charset="0"/>
                <a:cs typeface="Arial" charset="0"/>
              </a:rPr>
              <a:t>Stanzani</a:t>
            </a:r>
            <a:r>
              <a:rPr lang="en-US" altLang="en-US" sz="1800" dirty="0">
                <a:solidFill>
                  <a:srgbClr val="3B5B6F"/>
                </a:solidFill>
                <a:latin typeface="Arial" charset="0"/>
                <a:ea typeface="Arial" charset="0"/>
                <a:cs typeface="Arial" charset="0"/>
              </a:rPr>
              <a:t> L. </a:t>
            </a:r>
            <a:r>
              <a:rPr lang="en-US" altLang="en-US" sz="1800" dirty="0" err="1">
                <a:solidFill>
                  <a:srgbClr val="3B5B6F"/>
                </a:solidFill>
                <a:latin typeface="Arial" charset="0"/>
                <a:ea typeface="Arial" charset="0"/>
                <a:cs typeface="Arial" charset="0"/>
              </a:rPr>
              <a:t>Agostoni</a:t>
            </a:r>
            <a:r>
              <a:rPr lang="en-US" altLang="en-US" sz="1800" dirty="0">
                <a:solidFill>
                  <a:srgbClr val="3B5B6F"/>
                </a:solidFill>
                <a:latin typeface="Arial" charset="0"/>
                <a:ea typeface="Arial" charset="0"/>
                <a:cs typeface="Arial" charset="0"/>
              </a:rPr>
              <a:t> E. Acute isolated </a:t>
            </a:r>
            <a:r>
              <a:rPr lang="en-US" altLang="en-US" sz="1800" dirty="0" err="1">
                <a:solidFill>
                  <a:srgbClr val="3B5B6F"/>
                </a:solidFill>
                <a:latin typeface="Arial" charset="0"/>
                <a:ea typeface="Arial" charset="0"/>
                <a:cs typeface="Arial" charset="0"/>
              </a:rPr>
              <a:t>ophthalmoplega</a:t>
            </a:r>
            <a:r>
              <a:rPr lang="en-US" altLang="en-US" sz="1800" dirty="0">
                <a:solidFill>
                  <a:srgbClr val="3B5B6F"/>
                </a:solidFill>
                <a:latin typeface="Arial" charset="0"/>
                <a:ea typeface="Arial" charset="0"/>
                <a:cs typeface="Arial" charset="0"/>
              </a:rPr>
              <a:t> with anti-Gq1b antibodies.  Neurological Sciences. 32(4):681-2, 2011 Aug. </a:t>
            </a:r>
          </a:p>
          <a:p>
            <a:pPr marL="342900" indent="-342900">
              <a:buFont typeface="+mj-lt"/>
              <a:buAutoNum type="arabicPeriod"/>
            </a:pPr>
            <a:r>
              <a:rPr lang="en-US" sz="1800" dirty="0" err="1">
                <a:solidFill>
                  <a:srgbClr val="3B5B6F"/>
                </a:solidFill>
              </a:rPr>
              <a:t>Sunhee</a:t>
            </a:r>
            <a:r>
              <a:rPr lang="en-US" sz="1800" dirty="0">
                <a:solidFill>
                  <a:srgbClr val="3B5B6F"/>
                </a:solidFill>
              </a:rPr>
              <a:t> Kim, Muhammad </a:t>
            </a:r>
            <a:r>
              <a:rPr lang="en-US" sz="1800" dirty="0" err="1">
                <a:solidFill>
                  <a:srgbClr val="3B5B6F"/>
                </a:solidFill>
              </a:rPr>
              <a:t>Rizwan</a:t>
            </a:r>
            <a:r>
              <a:rPr lang="en-US" sz="1800" dirty="0">
                <a:solidFill>
                  <a:srgbClr val="3B5B6F"/>
                </a:solidFill>
              </a:rPr>
              <a:t> Husain, Lawrence </a:t>
            </a:r>
            <a:r>
              <a:rPr lang="en-US" sz="1800" dirty="0" err="1">
                <a:solidFill>
                  <a:srgbClr val="3B5B6F"/>
                </a:solidFill>
              </a:rPr>
              <a:t>Zeidman</a:t>
            </a:r>
            <a:r>
              <a:rPr lang="en-US" sz="1800" dirty="0">
                <a:solidFill>
                  <a:srgbClr val="3B5B6F"/>
                </a:solidFill>
              </a:rPr>
              <a:t>. Isolated external </a:t>
            </a:r>
            <a:r>
              <a:rPr lang="en-US" sz="1800" dirty="0" err="1">
                <a:solidFill>
                  <a:srgbClr val="3B5B6F"/>
                </a:solidFill>
              </a:rPr>
              <a:t>ophthalmoplegia</a:t>
            </a:r>
            <a:r>
              <a:rPr lang="en-US" sz="1800" dirty="0">
                <a:solidFill>
                  <a:srgbClr val="3B5B6F"/>
                </a:solidFill>
              </a:rPr>
              <a:t> associated with IgG anti-GQ1b antibody. Neurology. Apr 2018, 90 </a:t>
            </a:r>
          </a:p>
          <a:p>
            <a:pPr marL="342900" indent="-342900">
              <a:buFont typeface="+mj-lt"/>
              <a:buAutoNum type="arabicPeriod"/>
            </a:pPr>
            <a:r>
              <a:rPr lang="en-US" sz="1800" dirty="0">
                <a:solidFill>
                  <a:srgbClr val="3B5B6F"/>
                </a:solidFill>
              </a:rPr>
              <a:t>Lee SH, Lim GH, Kim JS, Oh SY, Kim JK, Cha JK, Yun CH, Kang JK, Lee H, Song HK, Chung KC (2008) Acute </a:t>
            </a:r>
            <a:r>
              <a:rPr lang="en-US" sz="1800" dirty="0" err="1">
                <a:solidFill>
                  <a:srgbClr val="3B5B6F"/>
                </a:solidFill>
              </a:rPr>
              <a:t>ophthalmoplegia</a:t>
            </a:r>
            <a:r>
              <a:rPr lang="en-US" sz="1800" dirty="0">
                <a:solidFill>
                  <a:srgbClr val="3B5B6F"/>
                </a:solidFill>
              </a:rPr>
              <a:t> (without ataxia) associated with anti-GQ1b antibody. Neurology 71(6):426–429</a:t>
            </a:r>
          </a:p>
          <a:p>
            <a:pPr marL="342900" indent="-342900">
              <a:buFont typeface="+mj-lt"/>
              <a:buAutoNum type="arabicPeriod"/>
            </a:pPr>
            <a:r>
              <a:rPr lang="en-US" sz="1800" dirty="0">
                <a:solidFill>
                  <a:srgbClr val="3B5B6F"/>
                </a:solidFill>
              </a:rPr>
              <a:t>Kazue </a:t>
            </a:r>
            <a:r>
              <a:rPr lang="en-US" sz="1800" dirty="0" err="1">
                <a:solidFill>
                  <a:srgbClr val="3B5B6F"/>
                </a:solidFill>
              </a:rPr>
              <a:t>Ogawara</a:t>
            </a:r>
            <a:r>
              <a:rPr lang="en-US" sz="1800" dirty="0">
                <a:solidFill>
                  <a:srgbClr val="3B5B6F"/>
                </a:solidFill>
              </a:rPr>
              <a:t>, Satoshi </a:t>
            </a:r>
            <a:r>
              <a:rPr lang="en-US" sz="1800" dirty="0" err="1">
                <a:solidFill>
                  <a:srgbClr val="3B5B6F"/>
                </a:solidFill>
              </a:rPr>
              <a:t>Kuwabara</a:t>
            </a:r>
            <a:r>
              <a:rPr lang="en-US" sz="1800" dirty="0">
                <a:solidFill>
                  <a:srgbClr val="3B5B6F"/>
                </a:solidFill>
              </a:rPr>
              <a:t>, Michiaki Koga, Masahiro Mori, </a:t>
            </a:r>
            <a:r>
              <a:rPr lang="en-US" sz="1800" dirty="0" err="1">
                <a:solidFill>
                  <a:srgbClr val="3B5B6F"/>
                </a:solidFill>
              </a:rPr>
              <a:t>Nobuhiro</a:t>
            </a:r>
            <a:r>
              <a:rPr lang="en-US" sz="1800" dirty="0">
                <a:solidFill>
                  <a:srgbClr val="3B5B6F"/>
                </a:solidFill>
              </a:rPr>
              <a:t> Yuki, </a:t>
            </a:r>
            <a:r>
              <a:rPr lang="en-US" sz="1800" dirty="0" err="1">
                <a:solidFill>
                  <a:srgbClr val="3B5B6F"/>
                </a:solidFill>
              </a:rPr>
              <a:t>Takamichi</a:t>
            </a:r>
            <a:r>
              <a:rPr lang="en-US" sz="1800" dirty="0">
                <a:solidFill>
                  <a:srgbClr val="3B5B6F"/>
                </a:solidFill>
              </a:rPr>
              <a:t> Hattori. Anti-GM1b IgG antibody is associated with acute motor axonal neuropathy and Campylobacter </a:t>
            </a:r>
            <a:r>
              <a:rPr lang="en-US" sz="1800" dirty="0" err="1">
                <a:solidFill>
                  <a:srgbClr val="3B5B6F"/>
                </a:solidFill>
              </a:rPr>
              <a:t>jejuni</a:t>
            </a:r>
            <a:r>
              <a:rPr lang="en-US" sz="1800" dirty="0">
                <a:solidFill>
                  <a:srgbClr val="3B5B6F"/>
                </a:solidFill>
              </a:rPr>
              <a:t> infection. Journal of the Neurological Sciences, Volume 210, Issues 1–2, 15 June 2003, p 41-45</a:t>
            </a:r>
          </a:p>
          <a:p>
            <a:pPr marL="342900" indent="-342900">
              <a:buFont typeface="+mj-lt"/>
              <a:buAutoNum type="arabicPeriod"/>
            </a:pPr>
            <a:r>
              <a:rPr lang="en-US" sz="1800" dirty="0">
                <a:solidFill>
                  <a:srgbClr val="3B5B6F"/>
                </a:solidFill>
              </a:rPr>
              <a:t>Chiba S; Sugiyama T; </a:t>
            </a:r>
            <a:r>
              <a:rPr lang="en-US" sz="1800" dirty="0" err="1">
                <a:solidFill>
                  <a:srgbClr val="3B5B6F"/>
                </a:solidFill>
              </a:rPr>
              <a:t>Yonekura</a:t>
            </a:r>
            <a:r>
              <a:rPr lang="en-US" sz="1800" dirty="0">
                <a:solidFill>
                  <a:srgbClr val="3B5B6F"/>
                </a:solidFill>
              </a:rPr>
              <a:t> K; Tanaka S; Matsumoto H; </a:t>
            </a:r>
            <a:r>
              <a:rPr lang="en-US" sz="1800" dirty="0" err="1">
                <a:solidFill>
                  <a:srgbClr val="3B5B6F"/>
                </a:solidFill>
              </a:rPr>
              <a:t>Fujii</a:t>
            </a:r>
            <a:r>
              <a:rPr lang="en-US" sz="1800" dirty="0">
                <a:solidFill>
                  <a:srgbClr val="3B5B6F"/>
                </a:solidFill>
              </a:rPr>
              <a:t> N; Yokota S; Hirayama T. An antibody to </a:t>
            </a:r>
            <a:r>
              <a:rPr lang="en-US" sz="1800" dirty="0" err="1">
                <a:solidFill>
                  <a:srgbClr val="3B5B6F"/>
                </a:solidFill>
              </a:rPr>
              <a:t>VacA</a:t>
            </a:r>
            <a:r>
              <a:rPr lang="en-US" sz="1800" dirty="0">
                <a:solidFill>
                  <a:srgbClr val="3B5B6F"/>
                </a:solidFill>
              </a:rPr>
              <a:t> of Helicobacter pylori in the CSF of patients with Miller-Fisher syndrome.  Neurology.  63(11):2184-6, 2004 Dec 14. 		      	         </a:t>
            </a:r>
          </a:p>
          <a:p>
            <a:pPr marL="342900" indent="-342900">
              <a:buFont typeface="+mj-lt"/>
              <a:buAutoNum type="arabicPeriod"/>
            </a:pPr>
            <a:r>
              <a:rPr lang="en-US" sz="1800" dirty="0" err="1">
                <a:solidFill>
                  <a:srgbClr val="3B5B6F"/>
                </a:solidFill>
              </a:rPr>
              <a:t>Dardiotis</a:t>
            </a:r>
            <a:r>
              <a:rPr lang="en-US" sz="1800" dirty="0">
                <a:solidFill>
                  <a:srgbClr val="3B5B6F"/>
                </a:solidFill>
              </a:rPr>
              <a:t> E, </a:t>
            </a:r>
            <a:r>
              <a:rPr lang="en-US" sz="1800" dirty="0" err="1">
                <a:solidFill>
                  <a:srgbClr val="3B5B6F"/>
                </a:solidFill>
              </a:rPr>
              <a:t>Sokratous</a:t>
            </a:r>
            <a:r>
              <a:rPr lang="en-US" sz="1800" dirty="0">
                <a:solidFill>
                  <a:srgbClr val="3B5B6F"/>
                </a:solidFill>
              </a:rPr>
              <a:t> M, </a:t>
            </a:r>
            <a:r>
              <a:rPr lang="en-US" sz="1800" dirty="0" err="1">
                <a:solidFill>
                  <a:srgbClr val="3B5B6F"/>
                </a:solidFill>
              </a:rPr>
              <a:t>Tsouris</a:t>
            </a:r>
            <a:r>
              <a:rPr lang="en-US" sz="1800" dirty="0">
                <a:solidFill>
                  <a:srgbClr val="3B5B6F"/>
                </a:solidFill>
              </a:rPr>
              <a:t> Z, </a:t>
            </a:r>
            <a:r>
              <a:rPr lang="en-US" sz="1800" dirty="0" err="1">
                <a:solidFill>
                  <a:srgbClr val="3B5B6F"/>
                </a:solidFill>
              </a:rPr>
              <a:t>Siokas</a:t>
            </a:r>
            <a:r>
              <a:rPr lang="en-US" sz="1800" dirty="0">
                <a:solidFill>
                  <a:srgbClr val="3B5B6F"/>
                </a:solidFill>
              </a:rPr>
              <a:t> V, Mentis AA, </a:t>
            </a:r>
            <a:r>
              <a:rPr lang="en-US" sz="1800" dirty="0" err="1">
                <a:solidFill>
                  <a:srgbClr val="3B5B6F"/>
                </a:solidFill>
              </a:rPr>
              <a:t>Aloizou</a:t>
            </a:r>
            <a:r>
              <a:rPr lang="en-US" sz="1800" dirty="0">
                <a:solidFill>
                  <a:srgbClr val="3B5B6F"/>
                </a:solidFill>
              </a:rPr>
              <a:t> AM, </a:t>
            </a:r>
            <a:r>
              <a:rPr lang="en-US" sz="1800" dirty="0" err="1">
                <a:solidFill>
                  <a:srgbClr val="3B5B6F"/>
                </a:solidFill>
              </a:rPr>
              <a:t>Michalopoulou</a:t>
            </a:r>
            <a:r>
              <a:rPr lang="en-US" sz="1800" dirty="0">
                <a:solidFill>
                  <a:srgbClr val="3B5B6F"/>
                </a:solidFill>
              </a:rPr>
              <a:t> A, </a:t>
            </a:r>
            <a:r>
              <a:rPr lang="en-US" sz="1800" dirty="0" err="1">
                <a:solidFill>
                  <a:srgbClr val="3B5B6F"/>
                </a:solidFill>
              </a:rPr>
              <a:t>Bogdanos</a:t>
            </a:r>
            <a:r>
              <a:rPr lang="en-US" sz="1800" dirty="0">
                <a:solidFill>
                  <a:srgbClr val="3B5B6F"/>
                </a:solidFill>
              </a:rPr>
              <a:t> DP, </a:t>
            </a:r>
            <a:r>
              <a:rPr lang="en-US" sz="1800" dirty="0" err="1">
                <a:solidFill>
                  <a:srgbClr val="3B5B6F"/>
                </a:solidFill>
              </a:rPr>
              <a:t>Xiromerisiou</a:t>
            </a:r>
            <a:r>
              <a:rPr lang="en-US" sz="1800" dirty="0">
                <a:solidFill>
                  <a:srgbClr val="3B5B6F"/>
                </a:solidFill>
              </a:rPr>
              <a:t> G, </a:t>
            </a:r>
            <a:r>
              <a:rPr lang="en-US" sz="1800" dirty="0" err="1">
                <a:solidFill>
                  <a:srgbClr val="3B5B6F"/>
                </a:solidFill>
              </a:rPr>
              <a:t>Deretzi</a:t>
            </a:r>
            <a:r>
              <a:rPr lang="en-US" sz="1800" dirty="0">
                <a:solidFill>
                  <a:srgbClr val="3B5B6F"/>
                </a:solidFill>
              </a:rPr>
              <a:t> G, </a:t>
            </a:r>
            <a:r>
              <a:rPr lang="en-US" sz="1800" dirty="0" err="1">
                <a:solidFill>
                  <a:srgbClr val="3B5B6F"/>
                </a:solidFill>
              </a:rPr>
              <a:t>Kountouras</a:t>
            </a:r>
            <a:r>
              <a:rPr lang="en-US" sz="1800" dirty="0">
                <a:solidFill>
                  <a:srgbClr val="3B5B6F"/>
                </a:solidFill>
              </a:rPr>
              <a:t> J, </a:t>
            </a:r>
            <a:r>
              <a:rPr lang="en-US" sz="1800" dirty="0" err="1">
                <a:solidFill>
                  <a:srgbClr val="3B5B6F"/>
                </a:solidFill>
              </a:rPr>
              <a:t>Hadjigeorgiou</a:t>
            </a:r>
            <a:r>
              <a:rPr lang="en-US" sz="1800" dirty="0">
                <a:solidFill>
                  <a:srgbClr val="3B5B6F"/>
                </a:solidFill>
              </a:rPr>
              <a:t> GM.  Association between Helicobacter pylori infection and </a:t>
            </a:r>
            <a:r>
              <a:rPr lang="en-US" sz="1800" dirty="0" err="1">
                <a:solidFill>
                  <a:srgbClr val="3B5B6F"/>
                </a:solidFill>
              </a:rPr>
              <a:t>Guillain-Barré</a:t>
            </a:r>
            <a:r>
              <a:rPr lang="en-US" sz="1800" dirty="0">
                <a:solidFill>
                  <a:srgbClr val="3B5B6F"/>
                </a:solidFill>
              </a:rPr>
              <a:t> Syndrome: a meta-analysis. </a:t>
            </a:r>
            <a:r>
              <a:rPr lang="en-US" sz="1800" dirty="0" err="1">
                <a:solidFill>
                  <a:srgbClr val="3B5B6F"/>
                </a:solidFill>
              </a:rPr>
              <a:t>Eur</a:t>
            </a:r>
            <a:r>
              <a:rPr lang="en-US" sz="1800" dirty="0">
                <a:solidFill>
                  <a:srgbClr val="3B5B6F"/>
                </a:solidFill>
              </a:rPr>
              <a:t> J </a:t>
            </a:r>
            <a:r>
              <a:rPr lang="en-US" sz="1800" dirty="0" err="1">
                <a:solidFill>
                  <a:srgbClr val="3B5B6F"/>
                </a:solidFill>
              </a:rPr>
              <a:t>Clin</a:t>
            </a:r>
            <a:r>
              <a:rPr lang="en-US" sz="1800" dirty="0">
                <a:solidFill>
                  <a:srgbClr val="3B5B6F"/>
                </a:solidFill>
              </a:rPr>
              <a:t> Invest. 2020;5:e13218.</a:t>
            </a:r>
          </a:p>
          <a:p>
            <a:pPr marL="342900" indent="-342900">
              <a:buFont typeface="+mj-lt"/>
              <a:buAutoNum type="arabicPeriod"/>
            </a:pPr>
            <a:r>
              <a:rPr lang="en-US" sz="1900" dirty="0" err="1">
                <a:solidFill>
                  <a:srgbClr val="3B5B6F"/>
                </a:solidFill>
              </a:rPr>
              <a:t>Wawrzusin</a:t>
            </a:r>
            <a:r>
              <a:rPr lang="en-US" sz="1900" dirty="0">
                <a:solidFill>
                  <a:srgbClr val="3B5B6F"/>
                </a:solidFill>
              </a:rPr>
              <a:t>, Peter MD; Chung, Stella MD; </a:t>
            </a:r>
            <a:r>
              <a:rPr lang="en-US" sz="1900" dirty="0" err="1">
                <a:solidFill>
                  <a:srgbClr val="3B5B6F"/>
                </a:solidFill>
              </a:rPr>
              <a:t>Sakla</a:t>
            </a:r>
            <a:r>
              <a:rPr lang="en-US" sz="1900" dirty="0">
                <a:solidFill>
                  <a:srgbClr val="3B5B6F"/>
                </a:solidFill>
              </a:rPr>
              <a:t>, Nicole DO; </a:t>
            </a:r>
            <a:r>
              <a:rPr lang="en-US" sz="1900" dirty="0" err="1">
                <a:solidFill>
                  <a:srgbClr val="3B5B6F"/>
                </a:solidFill>
              </a:rPr>
              <a:t>Turbin</a:t>
            </a:r>
            <a:r>
              <a:rPr lang="en-US" sz="1900" dirty="0">
                <a:solidFill>
                  <a:srgbClr val="3B5B6F"/>
                </a:solidFill>
              </a:rPr>
              <a:t>, Roger MD; Frohman, Larry MD Miller Fisher Syndrome With Papilledema and Antecedent Helicobacter pylori Infection. Journal of Neuro-Ophthalmology: September 11, 2020 	 </a:t>
            </a:r>
            <a:endParaRPr lang="en-US" altLang="en-US" sz="1900" dirty="0">
              <a:solidFill>
                <a:srgbClr val="3B5B6F"/>
              </a:solidFill>
            </a:endParaRPr>
          </a:p>
        </p:txBody>
      </p:sp>
      <p:sp>
        <p:nvSpPr>
          <p:cNvPr id="5"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F3E68EFF-4F69-E947-A732-26C35B00B89E}" type="slidenum">
              <a:rPr kumimoji="0" lang="en-US" altLang="en-US" sz="1400" b="0" smtClean="0">
                <a:solidFill>
                  <a:schemeClr val="tx2"/>
                </a:solidFill>
                <a:latin typeface="Arial Black" panose="020B0A04020102020204" pitchFamily="34" charset="0"/>
              </a:rPr>
              <a:t>45</a:t>
            </a:fld>
            <a:endParaRPr kumimoji="0" lang="en-US" altLang="en-US" sz="1400" b="0" dirty="0">
              <a:solidFill>
                <a:schemeClr val="tx2"/>
              </a:solidFill>
              <a:latin typeface="Arial Black" panose="020B0A04020102020204" pitchFamily="34" charset="0"/>
            </a:endParaRPr>
          </a:p>
        </p:txBody>
      </p:sp>
      <p:pic>
        <p:nvPicPr>
          <p:cNvPr id="4" name="Audio 3">
            <a:hlinkClick r:id="" action="ppaction://media"/>
            <a:extLst>
              <a:ext uri="{FF2B5EF4-FFF2-40B4-BE49-F238E27FC236}">
                <a16:creationId xmlns:a16="http://schemas.microsoft.com/office/drawing/2014/main" id="{FB0C9DE3-1286-4970-9B02-3DBAF82023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8466473"/>
      </p:ext>
    </p:extLst>
  </p:cSld>
  <p:clrMapOvr>
    <a:masterClrMapping/>
  </p:clrMapOvr>
  <mc:AlternateContent xmlns:mc="http://schemas.openxmlformats.org/markup-compatibility/2006" xmlns:p14="http://schemas.microsoft.com/office/powerpoint/2010/main">
    <mc:Choice Requires="p14">
      <p:transition spd="slow" p14:dur="2000" advTm="11289"/>
    </mc:Choice>
    <mc:Fallback xmlns="">
      <p:transition spd="slow" advTm="11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838200" y="3830903"/>
            <a:ext cx="11355355" cy="4330460"/>
          </a:xfrm>
        </p:spPr>
        <p:txBody>
          <a:bodyPr>
            <a:normAutofit/>
          </a:bodyPr>
          <a:lstStyle/>
          <a:p>
            <a:pPr lvl="1">
              <a:lnSpc>
                <a:spcPct val="90000"/>
              </a:lnSpc>
            </a:pPr>
            <a:r>
              <a:rPr lang="en-US" altLang="en-US" sz="3200" dirty="0">
                <a:solidFill>
                  <a:srgbClr val="3B5B6F"/>
                </a:solidFill>
                <a:latin typeface="Arial" panose="020B0604020202020204" pitchFamily="34" charset="0"/>
                <a:cs typeface="Arial" panose="020B0604020202020204" pitchFamily="34" charset="0"/>
              </a:rPr>
              <a:t>No ptosis, although her eyelids feel heavy late in the day</a:t>
            </a:r>
          </a:p>
          <a:p>
            <a:pPr lvl="1">
              <a:lnSpc>
                <a:spcPct val="90000"/>
              </a:lnSpc>
            </a:pPr>
            <a:r>
              <a:rPr lang="en-US" altLang="en-US" sz="3200" dirty="0">
                <a:solidFill>
                  <a:srgbClr val="3B5B6F"/>
                </a:solidFill>
                <a:cs typeface="Arial" panose="020B0604020202020204" pitchFamily="34" charset="0"/>
              </a:rPr>
              <a:t>No difficulty swallowing, breathing, or weakness of her extremities</a:t>
            </a:r>
          </a:p>
        </p:txBody>
      </p:sp>
      <p:sp>
        <p:nvSpPr>
          <p:cNvPr id="5124"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1200" cap="none" spc="0" normalizeH="0" baseline="0" noProof="0" dirty="0">
              <a:ln>
                <a:noFill/>
              </a:ln>
              <a:solidFill>
                <a:srgbClr val="B552C6"/>
              </a:solidFill>
              <a:effectLst/>
              <a:uLnTx/>
              <a:uFillTx/>
              <a:latin typeface="Arial Black" panose="020B0A04020102020204" pitchFamily="34" charset="0"/>
              <a:ea typeface="+mn-ea"/>
              <a:cs typeface="+mn-cs"/>
            </a:endParaRPr>
          </a:p>
        </p:txBody>
      </p:sp>
      <p:sp>
        <p:nvSpPr>
          <p:cNvPr id="5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fld id="{12E5B43D-5B81-467C-9E3B-839DE5489241}" type="slidenum">
              <a:rPr kumimoji="0" lang="en-US" altLang="en-US" sz="1400" b="0" i="0" u="none" strike="noStrike" kern="1200" cap="none" spc="0" normalizeH="0" baseline="0" noProof="0">
                <a:ln>
                  <a:noFill/>
                </a:ln>
                <a:solidFill>
                  <a:srgbClr val="44546A"/>
                </a:solidFill>
                <a:effectLst/>
                <a:uLnTx/>
                <a:uFillTx/>
                <a:latin typeface="Arial Black" panose="020B0A04020102020204" pitchFamily="34" charset="0"/>
                <a:ea typeface="+mn-ea"/>
                <a:cs typeface="+mn-cs"/>
              </a:rPr>
              <a:pPr marL="0" marR="0" lvl="0" indent="0" algn="l" defTabSz="914400" rtl="0" eaLnBrk="1" fontAlgn="auto" latinLnBrk="0" hangingPunct="1">
                <a:lnSpc>
                  <a:spcPct val="100000"/>
                </a:lnSpc>
                <a:spcBef>
                  <a:spcPct val="50000"/>
                </a:spcBef>
                <a:spcAft>
                  <a:spcPts val="0"/>
                </a:spcAft>
                <a:buClrTx/>
                <a:buSzTx/>
                <a:buFontTx/>
                <a:buNone/>
                <a:tabLst/>
                <a:defRPr/>
              </a:pPr>
              <a:t>5</a:t>
            </a:fld>
            <a:endParaRPr kumimoji="0" lang="en-US" altLang="en-US" sz="1400" b="0" i="0" u="none" strike="noStrike" kern="1200" cap="none" spc="0" normalizeH="0" baseline="0" noProof="0">
              <a:ln>
                <a:noFill/>
              </a:ln>
              <a:solidFill>
                <a:srgbClr val="44546A"/>
              </a:solidFill>
              <a:effectLst/>
              <a:uLnTx/>
              <a:uFillTx/>
              <a:latin typeface="Arial Black" panose="020B0A04020102020204" pitchFamily="34" charset="0"/>
              <a:ea typeface="+mn-ea"/>
              <a:cs typeface="+mn-cs"/>
            </a:endParaRPr>
          </a:p>
        </p:txBody>
      </p:sp>
      <p:sp>
        <p:nvSpPr>
          <p:cNvPr id="2" name="TextBox 1"/>
          <p:cNvSpPr txBox="1"/>
          <p:nvPr/>
        </p:nvSpPr>
        <p:spPr>
          <a:xfrm>
            <a:off x="3265715" y="1815974"/>
            <a:ext cx="5142473" cy="954107"/>
          </a:xfrm>
          <a:prstGeom prst="rect">
            <a:avLst/>
          </a:prstGeom>
          <a:solidFill>
            <a:schemeClr val="bg1"/>
          </a:solidFill>
          <a:ln>
            <a:solidFill>
              <a:srgbClr val="1F939A"/>
            </a:solidFill>
          </a:ln>
        </p:spPr>
        <p:txBody>
          <a:bodyPr wrap="square" rtlCol="0">
            <a:spAutoFit/>
          </a:bodyPr>
          <a:lstStyle/>
          <a:p>
            <a:pPr algn="ctr"/>
            <a:r>
              <a:rPr lang="en-US" sz="2800" b="1" dirty="0">
                <a:latin typeface="Comic Sans MS" panose="030F0702030302020204" pitchFamily="66" charset="0"/>
              </a:rPr>
              <a:t>Any other specific questions about her history?</a:t>
            </a:r>
          </a:p>
        </p:txBody>
      </p:sp>
      <p:sp>
        <p:nvSpPr>
          <p:cNvPr id="11" name="Rectangle 2"/>
          <p:cNvSpPr txBox="1">
            <a:spLocks noChangeArrowheads="1"/>
          </p:cNvSpPr>
          <p:nvPr/>
        </p:nvSpPr>
        <p:spPr>
          <a:xfrm>
            <a:off x="589901" y="505858"/>
            <a:ext cx="11089481" cy="92883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000" b="1" i="0" kern="1200" baseline="0">
                <a:solidFill>
                  <a:schemeClr val="tx1"/>
                </a:solidFill>
                <a:latin typeface="Arial" panose="020B0604020202020204" pitchFamily="34" charset="0"/>
                <a:ea typeface="+mj-ea"/>
                <a:cs typeface="+mj-cs"/>
              </a:defRPr>
            </a:lvl1pPr>
          </a:lstStyle>
          <a:p>
            <a:pPr algn="ctr">
              <a:defRPr/>
            </a:pPr>
            <a:r>
              <a:rPr lang="en-US" sz="3600">
                <a:solidFill>
                  <a:srgbClr val="3B5B6F"/>
                </a:solidFill>
                <a:cs typeface="Arial" panose="020B0604020202020204" pitchFamily="34" charset="0"/>
              </a:rPr>
              <a:t>68-Year-Old Asian Woman with Diplopia and Headache</a:t>
            </a:r>
            <a:endParaRPr lang="en-US" sz="3600" dirty="0">
              <a:solidFill>
                <a:srgbClr val="3B5B6F"/>
              </a:solidFill>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E2CA68E3-FBA0-40AC-96C7-1A58F8F3C1F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02876303"/>
      </p:ext>
    </p:extLst>
  </p:cSld>
  <p:clrMapOvr>
    <a:masterClrMapping/>
  </p:clrMapOvr>
  <mc:AlternateContent xmlns:mc="http://schemas.openxmlformats.org/markup-compatibility/2006" xmlns:p14="http://schemas.microsoft.com/office/powerpoint/2010/main">
    <mc:Choice Requires="p14">
      <p:transition spd="slow" p14:dur="2000" advTm="15445"/>
    </mc:Choice>
    <mc:Fallback xmlns="">
      <p:transition spd="slow" advTm="15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dissolve">
                                      <p:cBhvr>
                                        <p:cTn id="11" dur="100"/>
                                        <p:tgtEl>
                                          <p:spTgt spid="5123">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5123">
                                            <p:txEl>
                                              <p:pRg st="1" end="1"/>
                                            </p:txEl>
                                          </p:spTgt>
                                        </p:tgtEl>
                                        <p:attrNameLst>
                                          <p:attrName>style.visibility</p:attrName>
                                        </p:attrNameLst>
                                      </p:cBhvr>
                                      <p:to>
                                        <p:strVal val="visible"/>
                                      </p:to>
                                    </p:set>
                                    <p:animEffect transition="in" filter="dissolve">
                                      <p:cBhvr>
                                        <p:cTn id="14" dur="100"/>
                                        <p:tgtEl>
                                          <p:spTgt spid="51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512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589902" y="1690777"/>
            <a:ext cx="11355355" cy="4330460"/>
          </a:xfrm>
        </p:spPr>
        <p:txBody>
          <a:bodyPr>
            <a:normAutofit/>
          </a:bodyPr>
          <a:lstStyle/>
          <a:p>
            <a:pPr lvl="1">
              <a:lnSpc>
                <a:spcPct val="90000"/>
              </a:lnSpc>
            </a:pPr>
            <a:endParaRPr lang="en-US" altLang="en-US" sz="3200" dirty="0">
              <a:solidFill>
                <a:srgbClr val="3B5B6F"/>
              </a:solidFill>
              <a:latin typeface="Arial" panose="020B0604020202020204" pitchFamily="34" charset="0"/>
              <a:cs typeface="Arial" panose="020B0604020202020204" pitchFamily="34" charset="0"/>
            </a:endParaRPr>
          </a:p>
          <a:p>
            <a:pPr lvl="1">
              <a:lnSpc>
                <a:spcPct val="90000"/>
              </a:lnSpc>
            </a:pPr>
            <a:r>
              <a:rPr lang="en-US" altLang="en-US" sz="3200" dirty="0">
                <a:solidFill>
                  <a:srgbClr val="3B5B6F"/>
                </a:solidFill>
                <a:cs typeface="Arial" panose="020B0604020202020204" pitchFamily="34" charset="0"/>
              </a:rPr>
              <a:t>When asked about antecedent illness, she said she had a cough and URI around the onset of the diplopia</a:t>
            </a:r>
            <a:endParaRPr lang="en-US" altLang="en-US" sz="3200" dirty="0">
              <a:solidFill>
                <a:srgbClr val="3B5B6F"/>
              </a:solidFill>
              <a:latin typeface="Arial" panose="020B0604020202020204" pitchFamily="34" charset="0"/>
              <a:cs typeface="Arial" panose="020B0604020202020204" pitchFamily="34" charset="0"/>
            </a:endParaRPr>
          </a:p>
        </p:txBody>
      </p:sp>
      <p:sp>
        <p:nvSpPr>
          <p:cNvPr id="5124"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1400" b="0" i="0" u="none" strike="noStrike" kern="1200" cap="none" spc="0" normalizeH="0" baseline="0" noProof="0" dirty="0">
              <a:ln>
                <a:noFill/>
              </a:ln>
              <a:solidFill>
                <a:srgbClr val="B552C6"/>
              </a:solidFill>
              <a:effectLst/>
              <a:uLnTx/>
              <a:uFillTx/>
              <a:latin typeface="Arial Black" panose="020B0A04020102020204" pitchFamily="34" charset="0"/>
              <a:ea typeface="+mn-ea"/>
              <a:cs typeface="+mn-cs"/>
            </a:endParaRPr>
          </a:p>
        </p:txBody>
      </p:sp>
      <p:sp>
        <p:nvSpPr>
          <p:cNvPr id="5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fld id="{12E5B43D-5B81-467C-9E3B-839DE5489241}" type="slidenum">
              <a:rPr kumimoji="0" lang="en-US" altLang="en-US" sz="1400" b="0" i="0" u="none" strike="noStrike" kern="1200" cap="none" spc="0" normalizeH="0" baseline="0" noProof="0">
                <a:ln>
                  <a:noFill/>
                </a:ln>
                <a:solidFill>
                  <a:srgbClr val="44546A"/>
                </a:solidFill>
                <a:effectLst/>
                <a:uLnTx/>
                <a:uFillTx/>
                <a:latin typeface="Arial Black" panose="020B0A04020102020204" pitchFamily="34" charset="0"/>
                <a:ea typeface="+mn-ea"/>
                <a:cs typeface="+mn-cs"/>
              </a:rPr>
              <a:pPr marL="0" marR="0" lvl="0" indent="0" algn="l" defTabSz="914400" rtl="0" eaLnBrk="1" fontAlgn="auto" latinLnBrk="0" hangingPunct="1">
                <a:lnSpc>
                  <a:spcPct val="100000"/>
                </a:lnSpc>
                <a:spcBef>
                  <a:spcPct val="50000"/>
                </a:spcBef>
                <a:spcAft>
                  <a:spcPts val="0"/>
                </a:spcAft>
                <a:buClrTx/>
                <a:buSzTx/>
                <a:buFontTx/>
                <a:buNone/>
                <a:tabLst/>
                <a:defRPr/>
              </a:pPr>
              <a:t>6</a:t>
            </a:fld>
            <a:endParaRPr kumimoji="0" lang="en-US" altLang="en-US" sz="1400" b="0" i="0" u="none" strike="noStrike" kern="1200" cap="none" spc="0" normalizeH="0" baseline="0" noProof="0">
              <a:ln>
                <a:noFill/>
              </a:ln>
              <a:solidFill>
                <a:srgbClr val="44546A"/>
              </a:solidFill>
              <a:effectLst/>
              <a:uLnTx/>
              <a:uFillTx/>
              <a:latin typeface="Arial Black" panose="020B0A04020102020204" pitchFamily="34" charset="0"/>
              <a:ea typeface="+mn-ea"/>
              <a:cs typeface="+mn-cs"/>
            </a:endParaRPr>
          </a:p>
        </p:txBody>
      </p:sp>
      <p:sp>
        <p:nvSpPr>
          <p:cNvPr id="11" name="Rectangle 2"/>
          <p:cNvSpPr txBox="1">
            <a:spLocks noChangeArrowheads="1"/>
          </p:cNvSpPr>
          <p:nvPr/>
        </p:nvSpPr>
        <p:spPr>
          <a:xfrm>
            <a:off x="589901" y="505858"/>
            <a:ext cx="11089481" cy="9288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i="0" kern="1200" baseline="0">
                <a:solidFill>
                  <a:schemeClr val="tx1"/>
                </a:solidFill>
                <a:latin typeface="Arial" panose="020B0604020202020204" pitchFamily="34" charset="0"/>
                <a:ea typeface="+mj-ea"/>
                <a:cs typeface="+mj-cs"/>
              </a:defRPr>
            </a:lvl1pPr>
          </a:lstStyle>
          <a:p>
            <a:pPr algn="ctr">
              <a:defRPr/>
            </a:pPr>
            <a:r>
              <a:rPr lang="en-US" sz="3600" dirty="0">
                <a:solidFill>
                  <a:srgbClr val="3B5B6F"/>
                </a:solidFill>
                <a:cs typeface="Arial" panose="020B0604020202020204" pitchFamily="34" charset="0"/>
              </a:rPr>
              <a:t>More History</a:t>
            </a:r>
          </a:p>
        </p:txBody>
      </p:sp>
      <p:pic>
        <p:nvPicPr>
          <p:cNvPr id="4" name="Audio 3">
            <a:hlinkClick r:id="" action="ppaction://media"/>
            <a:extLst>
              <a:ext uri="{FF2B5EF4-FFF2-40B4-BE49-F238E27FC236}">
                <a16:creationId xmlns:a16="http://schemas.microsoft.com/office/drawing/2014/main" id="{BE606942-E93F-41F5-9B0D-F8247B7C71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0173203"/>
      </p:ext>
    </p:extLst>
  </p:cSld>
  <p:clrMapOvr>
    <a:masterClrMapping/>
  </p:clrMapOvr>
  <mc:AlternateContent xmlns:mc="http://schemas.openxmlformats.org/markup-compatibility/2006" xmlns:p14="http://schemas.microsoft.com/office/powerpoint/2010/main">
    <mc:Choice Requires="p14">
      <p:transition spd="slow" p14:dur="2000" advTm="11495"/>
    </mc:Choice>
    <mc:Fallback xmlns="">
      <p:transition spd="slow" advTm="11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66531" y="365125"/>
            <a:ext cx="11178073" cy="1325563"/>
          </a:xfrm>
        </p:spPr>
        <p:txBody>
          <a:bodyPr>
            <a:normAutofit/>
          </a:bodyPr>
          <a:lstStyle/>
          <a:p>
            <a:pPr algn="ctr">
              <a:defRPr/>
            </a:pPr>
            <a:r>
              <a:rPr lang="en-US" sz="4000" dirty="0">
                <a:solidFill>
                  <a:srgbClr val="3B5B6F"/>
                </a:solidFill>
              </a:rPr>
              <a:t>	</a:t>
            </a:r>
            <a:r>
              <a:rPr lang="en-US" sz="4000" b="1" dirty="0">
                <a:solidFill>
                  <a:srgbClr val="3B5B6F"/>
                </a:solidFill>
              </a:rPr>
              <a:t>Prior Workup</a:t>
            </a:r>
          </a:p>
        </p:txBody>
      </p:sp>
      <p:sp>
        <p:nvSpPr>
          <p:cNvPr id="5123" name="Rectangle 3"/>
          <p:cNvSpPr>
            <a:spLocks noGrp="1" noChangeArrowheads="1"/>
          </p:cNvSpPr>
          <p:nvPr>
            <p:ph idx="1"/>
          </p:nvPr>
        </p:nvSpPr>
        <p:spPr>
          <a:xfrm>
            <a:off x="1239863" y="2113136"/>
            <a:ext cx="9531459" cy="3820766"/>
          </a:xfrm>
        </p:spPr>
        <p:txBody>
          <a:bodyPr>
            <a:normAutofit lnSpcReduction="10000"/>
          </a:bodyPr>
          <a:lstStyle/>
          <a:p>
            <a:pPr>
              <a:lnSpc>
                <a:spcPct val="90000"/>
              </a:lnSpc>
            </a:pPr>
            <a:r>
              <a:rPr lang="en-US" altLang="en-US" sz="3600" dirty="0">
                <a:solidFill>
                  <a:srgbClr val="3B5B6F"/>
                </a:solidFill>
              </a:rPr>
              <a:t>MRI Brain normal</a:t>
            </a:r>
          </a:p>
          <a:p>
            <a:pPr>
              <a:lnSpc>
                <a:spcPct val="90000"/>
              </a:lnSpc>
            </a:pPr>
            <a:r>
              <a:rPr lang="en-US" altLang="en-US" sz="3600" dirty="0">
                <a:solidFill>
                  <a:srgbClr val="3B5B6F"/>
                </a:solidFill>
              </a:rPr>
              <a:t>ESR, CRP, CXR normal</a:t>
            </a:r>
          </a:p>
          <a:p>
            <a:pPr>
              <a:lnSpc>
                <a:spcPct val="90000"/>
              </a:lnSpc>
            </a:pPr>
            <a:r>
              <a:rPr lang="en-US" altLang="en-US" sz="3600" dirty="0">
                <a:solidFill>
                  <a:srgbClr val="3B5B6F"/>
                </a:solidFill>
              </a:rPr>
              <a:t>ANA 1:160</a:t>
            </a:r>
          </a:p>
          <a:p>
            <a:pPr>
              <a:lnSpc>
                <a:spcPct val="90000"/>
              </a:lnSpc>
            </a:pPr>
            <a:r>
              <a:rPr lang="en-US" altLang="en-US" sz="3600" dirty="0">
                <a:solidFill>
                  <a:srgbClr val="3B5B6F"/>
                </a:solidFill>
              </a:rPr>
              <a:t>Bilateral temporal artery biopsies</a:t>
            </a:r>
          </a:p>
          <a:p>
            <a:pPr lvl="1"/>
            <a:r>
              <a:rPr lang="en-US" altLang="en-US" sz="3200" dirty="0">
                <a:solidFill>
                  <a:srgbClr val="3B5B6F"/>
                </a:solidFill>
              </a:rPr>
              <a:t>3 cm specimens</a:t>
            </a:r>
          </a:p>
          <a:p>
            <a:pPr lvl="1"/>
            <a:r>
              <a:rPr lang="en-US" altLang="en-US" sz="3200" dirty="0">
                <a:solidFill>
                  <a:srgbClr val="3B5B6F"/>
                </a:solidFill>
              </a:rPr>
              <a:t>Bilaterally negative</a:t>
            </a:r>
          </a:p>
          <a:p>
            <a:pPr lvl="1"/>
            <a:r>
              <a:rPr lang="en-US" altLang="en-US" sz="3200" dirty="0">
                <a:solidFill>
                  <a:srgbClr val="3B5B6F"/>
                </a:solidFill>
              </a:rPr>
              <a:t>Elastin stains negative</a:t>
            </a:r>
          </a:p>
        </p:txBody>
      </p:sp>
      <p:sp>
        <p:nvSpPr>
          <p:cNvPr id="5124"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51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12E5B43D-5B81-467C-9E3B-839DE5489241}" type="slidenum">
              <a:rPr kumimoji="0" lang="en-US" altLang="en-US" sz="1400" b="0">
                <a:solidFill>
                  <a:schemeClr val="tx2"/>
                </a:solidFill>
                <a:latin typeface="Arial Black" panose="020B0A04020102020204" pitchFamily="34" charset="0"/>
              </a:rPr>
              <a:pPr>
                <a:spcBef>
                  <a:spcPct val="50000"/>
                </a:spcBef>
                <a:buClrTx/>
                <a:buFontTx/>
                <a:buNone/>
              </a:pPr>
              <a:t>7</a:t>
            </a:fld>
            <a:endParaRPr kumimoji="0" lang="en-US" altLang="en-US" sz="1400" b="0">
              <a:solidFill>
                <a:schemeClr val="tx2"/>
              </a:solidFill>
              <a:latin typeface="Arial Black" panose="020B0A04020102020204" pitchFamily="34" charset="0"/>
            </a:endParaRPr>
          </a:p>
        </p:txBody>
      </p:sp>
      <p:pic>
        <p:nvPicPr>
          <p:cNvPr id="3" name="Audio 2">
            <a:hlinkClick r:id="" action="ppaction://media"/>
            <a:extLst>
              <a:ext uri="{FF2B5EF4-FFF2-40B4-BE49-F238E27FC236}">
                <a16:creationId xmlns:a16="http://schemas.microsoft.com/office/drawing/2014/main" id="{663A50E3-E89E-47E8-9FEC-91920EC750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8000639"/>
      </p:ext>
    </p:extLst>
  </p:cSld>
  <p:clrMapOvr>
    <a:masterClrMapping/>
  </p:clrMapOvr>
  <mc:AlternateContent xmlns:mc="http://schemas.openxmlformats.org/markup-compatibility/2006" xmlns:p14="http://schemas.microsoft.com/office/powerpoint/2010/main">
    <mc:Choice Requires="p14">
      <p:transition spd="slow" p14:dur="2000" advTm="31195"/>
    </mc:Choice>
    <mc:Fallback xmlns="">
      <p:transition spd="slow" advTm="31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828800" y="304800"/>
            <a:ext cx="8534400" cy="1143000"/>
          </a:xfrm>
        </p:spPr>
        <p:txBody>
          <a:bodyPr>
            <a:normAutofit/>
          </a:bodyPr>
          <a:lstStyle/>
          <a:p>
            <a:pPr algn="ctr"/>
            <a:r>
              <a:rPr lang="en-US" altLang="en-US" sz="4800" dirty="0">
                <a:solidFill>
                  <a:srgbClr val="3B5B6F"/>
                </a:solidFill>
              </a:rPr>
              <a:t>Treatment Tried</a:t>
            </a:r>
            <a:endParaRPr lang="en-US" altLang="en-US" sz="4800" b="1" dirty="0">
              <a:solidFill>
                <a:srgbClr val="3B5B6F"/>
              </a:solidFill>
            </a:endParaRPr>
          </a:p>
        </p:txBody>
      </p:sp>
      <p:sp>
        <p:nvSpPr>
          <p:cNvPr id="7171" name="Rectangle 3"/>
          <p:cNvSpPr>
            <a:spLocks noGrp="1" noChangeArrowheads="1"/>
          </p:cNvSpPr>
          <p:nvPr>
            <p:ph idx="1"/>
          </p:nvPr>
        </p:nvSpPr>
        <p:spPr>
          <a:xfrm>
            <a:off x="1490869" y="1685512"/>
            <a:ext cx="9866243" cy="1929558"/>
          </a:xfrm>
        </p:spPr>
        <p:txBody>
          <a:bodyPr>
            <a:normAutofit/>
          </a:bodyPr>
          <a:lstStyle/>
          <a:p>
            <a:pPr>
              <a:lnSpc>
                <a:spcPct val="90000"/>
              </a:lnSpc>
            </a:pPr>
            <a:r>
              <a:rPr lang="en-US" altLang="en-US" sz="4000" dirty="0">
                <a:solidFill>
                  <a:srgbClr val="3B5B6F"/>
                </a:solidFill>
              </a:rPr>
              <a:t>Patient had been started on 60mg prednisone for temporal arteritis prior to our evaluation</a:t>
            </a:r>
          </a:p>
        </p:txBody>
      </p:sp>
      <p:sp>
        <p:nvSpPr>
          <p:cNvPr id="7172"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endParaRPr kumimoji="0" lang="en-US" altLang="en-US" sz="1400" b="0" dirty="0">
              <a:solidFill>
                <a:srgbClr val="B552C6"/>
              </a:solidFill>
              <a:latin typeface="Arial Black" panose="020B0A04020102020204" pitchFamily="34" charset="0"/>
            </a:endParaRPr>
          </a:p>
        </p:txBody>
      </p:sp>
      <p:sp>
        <p:nvSpPr>
          <p:cNvPr id="71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EB130F7C-1572-824A-A18F-EED7A1DE200C}" type="slidenum">
              <a:rPr kumimoji="0" lang="en-US" altLang="en-US" sz="1400" b="0">
                <a:solidFill>
                  <a:schemeClr val="tx2"/>
                </a:solidFill>
                <a:latin typeface="Arial Black" panose="020B0A04020102020204" pitchFamily="34" charset="0"/>
              </a:rPr>
              <a:t>8</a:t>
            </a:fld>
            <a:endParaRPr kumimoji="0" lang="en-US" altLang="en-US" sz="1400" b="0" dirty="0">
              <a:solidFill>
                <a:schemeClr val="tx2"/>
              </a:solidFill>
              <a:latin typeface="Arial Black" panose="020B0A04020102020204" pitchFamily="34" charset="0"/>
            </a:endParaRPr>
          </a:p>
        </p:txBody>
      </p:sp>
      <p:sp>
        <p:nvSpPr>
          <p:cNvPr id="7" name="TextBox 6"/>
          <p:cNvSpPr txBox="1"/>
          <p:nvPr/>
        </p:nvSpPr>
        <p:spPr>
          <a:xfrm>
            <a:off x="6423990" y="3712026"/>
            <a:ext cx="3035060" cy="523220"/>
          </a:xfrm>
          <a:prstGeom prst="rect">
            <a:avLst/>
          </a:prstGeom>
          <a:solidFill>
            <a:schemeClr val="bg1"/>
          </a:solidFill>
          <a:ln>
            <a:solidFill>
              <a:srgbClr val="1F939A"/>
            </a:solidFill>
          </a:ln>
        </p:spPr>
        <p:txBody>
          <a:bodyPr wrap="square" rtlCol="0">
            <a:spAutoFit/>
          </a:bodyPr>
          <a:lstStyle/>
          <a:p>
            <a:r>
              <a:rPr lang="en-US" sz="2800" b="1" dirty="0">
                <a:latin typeface="Comic Sans MS" panose="030F0702030302020204" pitchFamily="66" charset="0"/>
              </a:rPr>
              <a:t>Do you concur?</a:t>
            </a:r>
          </a:p>
        </p:txBody>
      </p:sp>
      <p:pic>
        <p:nvPicPr>
          <p:cNvPr id="2" name="Audio 1">
            <a:hlinkClick r:id="" action="ppaction://media"/>
            <a:extLst>
              <a:ext uri="{FF2B5EF4-FFF2-40B4-BE49-F238E27FC236}">
                <a16:creationId xmlns:a16="http://schemas.microsoft.com/office/drawing/2014/main" id="{67E4FDC9-2856-42FA-97AC-8F1BF40598C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12261835"/>
      </p:ext>
    </p:extLst>
  </p:cSld>
  <p:clrMapOvr>
    <a:masterClrMapping/>
  </p:clrMapOvr>
  <mc:AlternateContent xmlns:mc="http://schemas.openxmlformats.org/markup-compatibility/2006" xmlns:p14="http://schemas.microsoft.com/office/powerpoint/2010/main">
    <mc:Choice Requires="p14">
      <p:transition spd="slow" p14:dur="2000" advTm="17451"/>
    </mc:Choice>
    <mc:Fallback xmlns="">
      <p:transition spd="slow" advTm="17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 fill="hold"/>
                                        <p:tgtEl>
                                          <p:spTgt spid="7"/>
                                        </p:tgtEl>
                                        <p:attrNameLst>
                                          <p:attrName>ppt_x</p:attrName>
                                        </p:attrNameLst>
                                      </p:cBhvr>
                                      <p:tavLst>
                                        <p:tav tm="0">
                                          <p:val>
                                            <p:strVal val="#ppt_x"/>
                                          </p:val>
                                        </p:tav>
                                        <p:tav tm="100000">
                                          <p:val>
                                            <p:strVal val="#ppt_x"/>
                                          </p:val>
                                        </p:tav>
                                      </p:tavLst>
                                    </p:anim>
                                    <p:anim calcmode="lin" valueType="num">
                                      <p:cBhvr additive="base">
                                        <p:cTn id="12" dur="1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7872"/>
            <a:ext cx="10515600" cy="756309"/>
          </a:xfrm>
        </p:spPr>
        <p:txBody>
          <a:bodyPr>
            <a:normAutofit fontScale="90000"/>
          </a:bodyPr>
          <a:lstStyle/>
          <a:p>
            <a:pPr algn="ctr"/>
            <a:r>
              <a:rPr lang="en-US" b="1" dirty="0">
                <a:solidFill>
                  <a:srgbClr val="3B5B6F"/>
                </a:solidFill>
              </a:rPr>
              <a:t>Diplopia in Temporal Arteritis </a:t>
            </a:r>
            <a:br>
              <a:rPr lang="en-US" b="1" dirty="0">
                <a:solidFill>
                  <a:srgbClr val="3B5B6F"/>
                </a:solidFill>
              </a:rPr>
            </a:br>
            <a:r>
              <a:rPr lang="en-US" b="1" dirty="0">
                <a:solidFill>
                  <a:srgbClr val="3B5B6F"/>
                </a:solidFill>
              </a:rPr>
              <a:t>(Giant Cell Arteritis, GCA) </a:t>
            </a:r>
            <a:r>
              <a:rPr lang="en-US" b="1" baseline="30000" dirty="0">
                <a:solidFill>
                  <a:srgbClr val="3B5B6F"/>
                </a:solidFill>
              </a:rPr>
              <a:t>1</a:t>
            </a:r>
            <a:endParaRPr lang="en-US" b="1" dirty="0">
              <a:solidFill>
                <a:srgbClr val="3B5B6F"/>
              </a:solidFill>
            </a:endParaRPr>
          </a:p>
        </p:txBody>
      </p:sp>
      <p:sp>
        <p:nvSpPr>
          <p:cNvPr id="3" name="Content Placeholder 2"/>
          <p:cNvSpPr>
            <a:spLocks noGrp="1"/>
          </p:cNvSpPr>
          <p:nvPr>
            <p:ph idx="1"/>
          </p:nvPr>
        </p:nvSpPr>
        <p:spPr>
          <a:xfrm>
            <a:off x="929929" y="1646328"/>
            <a:ext cx="10701504" cy="4710022"/>
          </a:xfrm>
        </p:spPr>
        <p:txBody>
          <a:bodyPr>
            <a:normAutofit/>
          </a:bodyPr>
          <a:lstStyle/>
          <a:p>
            <a:r>
              <a:rPr lang="en-US" sz="3200" dirty="0">
                <a:solidFill>
                  <a:srgbClr val="3B5B6F"/>
                </a:solidFill>
              </a:rPr>
              <a:t>Compared to age matched patients with diplopia related to other causes, patients with GCA were more likely to:</a:t>
            </a:r>
          </a:p>
          <a:p>
            <a:pPr lvl="1"/>
            <a:r>
              <a:rPr lang="en-US" dirty="0">
                <a:solidFill>
                  <a:srgbClr val="3B5B6F"/>
                </a:solidFill>
              </a:rPr>
              <a:t>Complain of visual symptoms (58% vs 25%, P = 0.008)</a:t>
            </a:r>
          </a:p>
          <a:p>
            <a:pPr lvl="1"/>
            <a:r>
              <a:rPr lang="en-US" dirty="0">
                <a:solidFill>
                  <a:srgbClr val="3B5B6F"/>
                </a:solidFill>
              </a:rPr>
              <a:t>Have a greater number of systemic GCA symptoms (3.5, GCA vs 0.6, controls, P &lt; 0.001) </a:t>
            </a:r>
          </a:p>
          <a:p>
            <a:pPr lvl="2"/>
            <a:r>
              <a:rPr lang="en-US" dirty="0">
                <a:solidFill>
                  <a:srgbClr val="3B5B6F"/>
                </a:solidFill>
              </a:rPr>
              <a:t>Headache (94% [17/18] vs 39% [23/67]; P &lt; 0.001)</a:t>
            </a:r>
          </a:p>
          <a:p>
            <a:pPr lvl="2"/>
            <a:r>
              <a:rPr lang="en-US" dirty="0">
                <a:solidFill>
                  <a:srgbClr val="3B5B6F"/>
                </a:solidFill>
              </a:rPr>
              <a:t>Jaw claudication (80% [12/15] vs 0% [0/36]; P &lt; 0.001)</a:t>
            </a:r>
          </a:p>
          <a:p>
            <a:pPr lvl="2"/>
            <a:r>
              <a:rPr lang="en-US" dirty="0">
                <a:solidFill>
                  <a:srgbClr val="3B5B6F"/>
                </a:solidFill>
              </a:rPr>
              <a:t>Scalp tenderness (44% [7/16] vs 7% [3/43]; P &lt; 0.001)</a:t>
            </a:r>
          </a:p>
        </p:txBody>
      </p:sp>
      <p:sp>
        <p:nvSpPr>
          <p:cNvPr id="6" name="Slide Number Placeholder 5"/>
          <p:cNvSpPr>
            <a:spLocks noGrp="1"/>
          </p:cNvSpPr>
          <p:nvPr>
            <p:ph type="sldNum" sz="quarter" idx="12"/>
          </p:nvPr>
        </p:nvSpPr>
        <p:spPr>
          <a:xfrm>
            <a:off x="86106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Char char="•"/>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accent2"/>
              </a:buClr>
              <a:buChar char="•"/>
              <a:defRPr kumimoji="1" sz="2400" b="1">
                <a:solidFill>
                  <a:schemeClr val="tx1"/>
                </a:solidFill>
                <a:latin typeface="Arial" panose="020B0604020202020204" pitchFamily="34" charset="0"/>
              </a:defRPr>
            </a:lvl3pPr>
            <a:lvl4pPr marL="1600200" indent="-228600">
              <a:spcBef>
                <a:spcPct val="20000"/>
              </a:spcBef>
              <a:buClr>
                <a:schemeClr val="tx2"/>
              </a:buClr>
              <a:buChar char="•"/>
              <a:defRPr kumimoji="1" sz="2000" b="1">
                <a:solidFill>
                  <a:schemeClr val="tx1"/>
                </a:solidFill>
                <a:latin typeface="Arial" panose="020B0604020202020204" pitchFamily="34" charset="0"/>
              </a:defRPr>
            </a:lvl4pPr>
            <a:lvl5pPr marL="2057400" indent="-228600">
              <a:spcBef>
                <a:spcPct val="20000"/>
              </a:spcBef>
              <a:buClr>
                <a:schemeClr val="accent2"/>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panose="020B0604020202020204" pitchFamily="34" charset="0"/>
              </a:defRPr>
            </a:lvl9pPr>
          </a:lstStyle>
          <a:p>
            <a:pPr>
              <a:spcBef>
                <a:spcPct val="50000"/>
              </a:spcBef>
              <a:buClrTx/>
              <a:buFontTx/>
              <a:buNone/>
            </a:pPr>
            <a:fld id="{3FA78ED5-A1DF-3744-B8DE-054575C67731}" type="slidenum">
              <a:rPr kumimoji="0" lang="en-US" altLang="en-US" sz="1400" b="0" smtClean="0">
                <a:solidFill>
                  <a:schemeClr val="tx2"/>
                </a:solidFill>
                <a:latin typeface="Arial Black" panose="020B0A04020102020204" pitchFamily="34" charset="0"/>
              </a:rPr>
              <a:t>9</a:t>
            </a:fld>
            <a:endParaRPr kumimoji="0" lang="en-US" altLang="en-US" sz="1400" b="0" dirty="0">
              <a:solidFill>
                <a:schemeClr val="tx2"/>
              </a:solidFill>
              <a:latin typeface="Arial Black" panose="020B0A04020102020204" pitchFamily="34" charset="0"/>
            </a:endParaRPr>
          </a:p>
        </p:txBody>
      </p:sp>
      <p:pic>
        <p:nvPicPr>
          <p:cNvPr id="5" name="Audio 4">
            <a:hlinkClick r:id="" action="ppaction://media"/>
            <a:extLst>
              <a:ext uri="{FF2B5EF4-FFF2-40B4-BE49-F238E27FC236}">
                <a16:creationId xmlns:a16="http://schemas.microsoft.com/office/drawing/2014/main" id="{A1909190-0143-43B6-B43A-F99CC922CE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63073159"/>
      </p:ext>
    </p:extLst>
  </p:cSld>
  <p:clrMapOvr>
    <a:masterClrMapping/>
  </p:clrMapOvr>
  <mc:AlternateContent xmlns:mc="http://schemas.openxmlformats.org/markup-compatibility/2006" xmlns:p14="http://schemas.microsoft.com/office/powerpoint/2010/main">
    <mc:Choice Requires="p14">
      <p:transition spd="slow" p14:dur="2000" advTm="16046"/>
    </mc:Choice>
    <mc:Fallback xmlns="">
      <p:transition spd="slow" advTm="16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
</p:tagLst>
</file>

<file path=ppt/tags/tag10.xml><?xml version="1.0" encoding="utf-8"?>
<p:tagLst xmlns:a="http://schemas.openxmlformats.org/drawingml/2006/main" xmlns:r="http://schemas.openxmlformats.org/officeDocument/2006/relationships" xmlns:p="http://schemas.openxmlformats.org/presentationml/2006/main">
  <p:tag name="TIMING" val="|37.8"/>
</p:tagLst>
</file>

<file path=ppt/tags/tag11.xml><?xml version="1.0" encoding="utf-8"?>
<p:tagLst xmlns:a="http://schemas.openxmlformats.org/drawingml/2006/main" xmlns:r="http://schemas.openxmlformats.org/officeDocument/2006/relationships" xmlns:p="http://schemas.openxmlformats.org/presentationml/2006/main">
  <p:tag name="TIMING" val="|2.3|1.8"/>
</p:tagLst>
</file>

<file path=ppt/tags/tag12.xml><?xml version="1.0" encoding="utf-8"?>
<p:tagLst xmlns:a="http://schemas.openxmlformats.org/drawingml/2006/main" xmlns:r="http://schemas.openxmlformats.org/officeDocument/2006/relationships" xmlns:p="http://schemas.openxmlformats.org/presentationml/2006/main">
  <p:tag name="TIMING" val="|3.9|15.6|3.8|6.6|3.3|5.8|1.2|4.9"/>
</p:tagLst>
</file>

<file path=ppt/tags/tag13.xml><?xml version="1.0" encoding="utf-8"?>
<p:tagLst xmlns:a="http://schemas.openxmlformats.org/drawingml/2006/main" xmlns:r="http://schemas.openxmlformats.org/officeDocument/2006/relationships" xmlns:p="http://schemas.openxmlformats.org/presentationml/2006/main">
  <p:tag name="TIMING" val="|2.7"/>
</p:tagLst>
</file>

<file path=ppt/tags/tag14.xml><?xml version="1.0" encoding="utf-8"?>
<p:tagLst xmlns:a="http://schemas.openxmlformats.org/drawingml/2006/main" xmlns:r="http://schemas.openxmlformats.org/officeDocument/2006/relationships" xmlns:p="http://schemas.openxmlformats.org/presentationml/2006/main">
  <p:tag name="TIMING" val="|0.8|1|3.1|3.4|2.4"/>
</p:tagLst>
</file>

<file path=ppt/tags/tag2.xml><?xml version="1.0" encoding="utf-8"?>
<p:tagLst xmlns:a="http://schemas.openxmlformats.org/drawingml/2006/main" xmlns:r="http://schemas.openxmlformats.org/officeDocument/2006/relationships" xmlns:p="http://schemas.openxmlformats.org/presentationml/2006/main">
  <p:tag name="TIMING" val="|5"/>
</p:tagLst>
</file>

<file path=ppt/tags/tag3.xml><?xml version="1.0" encoding="utf-8"?>
<p:tagLst xmlns:a="http://schemas.openxmlformats.org/drawingml/2006/main" xmlns:r="http://schemas.openxmlformats.org/officeDocument/2006/relationships" xmlns:p="http://schemas.openxmlformats.org/presentationml/2006/main">
  <p:tag name="TIMING" val="|13.4"/>
</p:tagLst>
</file>

<file path=ppt/tags/tag4.xml><?xml version="1.0" encoding="utf-8"?>
<p:tagLst xmlns:a="http://schemas.openxmlformats.org/drawingml/2006/main" xmlns:r="http://schemas.openxmlformats.org/officeDocument/2006/relationships" xmlns:p="http://schemas.openxmlformats.org/presentationml/2006/main">
  <p:tag name="TIMING" val="|15.5|1.8"/>
</p:tagLst>
</file>

<file path=ppt/tags/tag5.xml><?xml version="1.0" encoding="utf-8"?>
<p:tagLst xmlns:a="http://schemas.openxmlformats.org/drawingml/2006/main" xmlns:r="http://schemas.openxmlformats.org/officeDocument/2006/relationships" xmlns:p="http://schemas.openxmlformats.org/presentationml/2006/main">
  <p:tag name="TIMING" val="|23.7|2.2|1.2"/>
</p:tagLst>
</file>

<file path=ppt/tags/tag6.xml><?xml version="1.0" encoding="utf-8"?>
<p:tagLst xmlns:a="http://schemas.openxmlformats.org/drawingml/2006/main" xmlns:r="http://schemas.openxmlformats.org/officeDocument/2006/relationships" xmlns:p="http://schemas.openxmlformats.org/presentationml/2006/main">
  <p:tag name="TIMING" val="|16.6|1.1"/>
</p:tagLst>
</file>

<file path=ppt/tags/tag7.xml><?xml version="1.0" encoding="utf-8"?>
<p:tagLst xmlns:a="http://schemas.openxmlformats.org/drawingml/2006/main" xmlns:r="http://schemas.openxmlformats.org/officeDocument/2006/relationships" xmlns:p="http://schemas.openxmlformats.org/presentationml/2006/main">
  <p:tag name="TIMING" val="|7.9"/>
</p:tagLst>
</file>

<file path=ppt/tags/tag8.xml><?xml version="1.0" encoding="utf-8"?>
<p:tagLst xmlns:a="http://schemas.openxmlformats.org/drawingml/2006/main" xmlns:r="http://schemas.openxmlformats.org/officeDocument/2006/relationships" xmlns:p="http://schemas.openxmlformats.org/presentationml/2006/main">
  <p:tag name="TIMING" val="|23.3|60.9"/>
</p:tagLst>
</file>

<file path=ppt/tags/tag9.xml><?xml version="1.0" encoding="utf-8"?>
<p:tagLst xmlns:a="http://schemas.openxmlformats.org/drawingml/2006/main" xmlns:r="http://schemas.openxmlformats.org/officeDocument/2006/relationships" xmlns:p="http://schemas.openxmlformats.org/presentationml/2006/main">
  <p:tag name="TIMING" val="|12.6|1.5|1.4|1.4|1.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B406ACBDCA5642AD7DA0405E184CB7" ma:contentTypeVersion="1" ma:contentTypeDescription="Create a new document." ma:contentTypeScope="" ma:versionID="a6afa5656477947cae8adb8454316338">
  <xsd:schema xmlns:xsd="http://www.w3.org/2001/XMLSchema" xmlns:xs="http://www.w3.org/2001/XMLSchema" xmlns:p="http://schemas.microsoft.com/office/2006/metadata/properties" xmlns:ns1="http://schemas.microsoft.com/sharepoint/v3" targetNamespace="http://schemas.microsoft.com/office/2006/metadata/properties" ma:root="true" ma:fieldsID="ded79842d4747cc85621c7c303666ab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D2F5AF2-39A5-4F06-B2FF-A2EA519CE226}">
  <ds:schemaRefs>
    <ds:schemaRef ds:uri="http://schemas.microsoft.com/sharepoint/v3/contenttype/forms"/>
  </ds:schemaRefs>
</ds:datastoreItem>
</file>

<file path=customXml/itemProps2.xml><?xml version="1.0" encoding="utf-8"?>
<ds:datastoreItem xmlns:ds="http://schemas.openxmlformats.org/officeDocument/2006/customXml" ds:itemID="{D950CF1F-2E04-4925-A954-01C9E11EB6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9DEA766-1405-40B1-89B8-168562934412}">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3582</TotalTime>
  <Words>4600</Words>
  <Application>Microsoft Office PowerPoint</Application>
  <PresentationFormat>Widescreen</PresentationFormat>
  <Paragraphs>437</Paragraphs>
  <Slides>45</Slides>
  <Notes>45</Notes>
  <HiddenSlides>0</HiddenSlides>
  <MMClips>45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Arial Black</vt:lpstr>
      <vt:lpstr>Calibri</vt:lpstr>
      <vt:lpstr>Calibri Light</vt:lpstr>
      <vt:lpstr>Comic Sans MS</vt:lpstr>
      <vt:lpstr>Times New Roman</vt:lpstr>
      <vt:lpstr>Office Theme</vt:lpstr>
      <vt:lpstr>Double Vision and Headache</vt:lpstr>
      <vt:lpstr>68-Year-Old Asian Woman with Diplopia and Headache</vt:lpstr>
      <vt:lpstr>68-Year-Old Asian Woman with Diplopia and Headache</vt:lpstr>
      <vt:lpstr>PowerPoint Presentation</vt:lpstr>
      <vt:lpstr>PowerPoint Presentation</vt:lpstr>
      <vt:lpstr>PowerPoint Presentation</vt:lpstr>
      <vt:lpstr> Prior Workup</vt:lpstr>
      <vt:lpstr>Treatment Tried</vt:lpstr>
      <vt:lpstr>Diplopia in Temporal Arteritis  (Giant Cell Arteritis, GCA) 1</vt:lpstr>
      <vt:lpstr>Diplopia in Temporal Arteritis  (Giant Cell Arteritis) 1</vt:lpstr>
      <vt:lpstr>Why Was This Case Not Likely Temporal Arteritis?</vt:lpstr>
      <vt:lpstr>Exam (seen early in day)</vt:lpstr>
      <vt:lpstr>Exam (seen early in day)</vt:lpstr>
      <vt:lpstr>Extraocular Movements</vt:lpstr>
      <vt:lpstr>Extraocular Movements</vt:lpstr>
      <vt:lpstr>PowerPoint Presentation</vt:lpstr>
      <vt:lpstr>PowerPoint Presentation</vt:lpstr>
      <vt:lpstr>Ready to diagnose?</vt:lpstr>
      <vt:lpstr> More Exam  </vt:lpstr>
      <vt:lpstr> More Exam  </vt:lpstr>
      <vt:lpstr>Fundus Examination</vt:lpstr>
      <vt:lpstr>Differential Diagnosis</vt:lpstr>
      <vt:lpstr>Ocular Myasthenia?</vt:lpstr>
      <vt:lpstr>Pontine Ischemic Disease?</vt:lpstr>
      <vt:lpstr>Thyroid orbitopathy?</vt:lpstr>
      <vt:lpstr>CPEO/ Kearns-Sayre?</vt:lpstr>
      <vt:lpstr>Progressive Supranuclear Palsy (PSP)?</vt:lpstr>
      <vt:lpstr>Multiple Sclerosis?</vt:lpstr>
      <vt:lpstr>Any More Ideas?</vt:lpstr>
      <vt:lpstr>A Little More Info</vt:lpstr>
      <vt:lpstr>A Little More Info</vt:lpstr>
      <vt:lpstr>68-Year-Old Asian Woman with Diplopia and Headache</vt:lpstr>
      <vt:lpstr>Diagnostic Testing</vt:lpstr>
      <vt:lpstr>Results</vt:lpstr>
      <vt:lpstr>Clinical Course</vt:lpstr>
      <vt:lpstr>Clinical Course</vt:lpstr>
      <vt:lpstr>So do we have our diagnosis? Are we done?</vt:lpstr>
      <vt:lpstr>PowerPoint Presentation</vt:lpstr>
      <vt:lpstr>Labs</vt:lpstr>
      <vt:lpstr>Treated for H Pylori</vt:lpstr>
      <vt:lpstr>Treatments for GQ1b Antibody Syndromes</vt:lpstr>
      <vt:lpstr>Follow Up</vt:lpstr>
      <vt:lpstr>Final Diagnosis</vt:lpstr>
      <vt:lpstr>Summary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Fortin</dc:creator>
  <cp:lastModifiedBy>Katie Connelly</cp:lastModifiedBy>
  <cp:revision>143</cp:revision>
  <dcterms:created xsi:type="dcterms:W3CDTF">2020-07-23T19:54:38Z</dcterms:created>
  <dcterms:modified xsi:type="dcterms:W3CDTF">2021-05-12T17:07:31Z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0x0101001BB406ACBDCA5642AD7DA0405E184CB7</vt:lpwstr>
  </property>
</Properties>
</file>